
<file path=[Content_Types].xml><?xml version="1.0" encoding="utf-8"?>
<Types xmlns="http://schemas.openxmlformats.org/package/2006/content-types">
  <Default Extension="gif" ContentType="image/gi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17"/>
  </p:notesMasterIdLst>
  <p:handoutMasterIdLst>
    <p:handoutMasterId r:id="rId18"/>
  </p:handoutMasterIdLst>
  <p:sldIdLst>
    <p:sldId id="256" r:id="rId2"/>
    <p:sldId id="311" r:id="rId3"/>
    <p:sldId id="318" r:id="rId4"/>
    <p:sldId id="258" r:id="rId5"/>
    <p:sldId id="330" r:id="rId6"/>
    <p:sldId id="331" r:id="rId7"/>
    <p:sldId id="335" r:id="rId8"/>
    <p:sldId id="332" r:id="rId9"/>
    <p:sldId id="315" r:id="rId10"/>
    <p:sldId id="338" r:id="rId11"/>
    <p:sldId id="334" r:id="rId12"/>
    <p:sldId id="337" r:id="rId13"/>
    <p:sldId id="339" r:id="rId14"/>
    <p:sldId id="340" r:id="rId15"/>
    <p:sldId id="329" r:id="rId16"/>
  </p:sldIdLst>
  <p:sldSz cx="9144000" cy="6858000" type="screen4x3"/>
  <p:notesSz cx="6832600" cy="9963150"/>
  <p:custDataLst>
    <p:tags r:id="rId19"/>
  </p:custDataLst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Verdana" pitchFamily="34" charset="0"/>
        <a:ea typeface="ＭＳ Ｐゴシック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Verdana" pitchFamily="34" charset="0"/>
        <a:ea typeface="ＭＳ Ｐゴシック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Verdana" pitchFamily="34" charset="0"/>
        <a:ea typeface="ＭＳ Ｐゴシック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Verdana" pitchFamily="34" charset="0"/>
        <a:ea typeface="ＭＳ Ｐゴシック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Verdana" pitchFamily="34" charset="0"/>
        <a:ea typeface="ＭＳ Ｐゴシック" pitchFamily="50" charset="-128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Verdana" pitchFamily="34" charset="0"/>
        <a:ea typeface="ＭＳ Ｐゴシック" pitchFamily="50" charset="-128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Verdana" pitchFamily="34" charset="0"/>
        <a:ea typeface="ＭＳ Ｐゴシック" pitchFamily="50" charset="-128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Verdana" pitchFamily="34" charset="0"/>
        <a:ea typeface="ＭＳ Ｐゴシック" pitchFamily="50" charset="-128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Verdana" pitchFamily="34" charset="0"/>
        <a:ea typeface="ＭＳ Ｐゴシック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39" userDrawn="1">
          <p15:clr>
            <a:srgbClr val="A4A3A4"/>
          </p15:clr>
        </p15:guide>
        <p15:guide id="2" pos="2152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066" autoAdjust="0"/>
    <p:restoredTop sz="94103" autoAdjust="0"/>
  </p:normalViewPr>
  <p:slideViewPr>
    <p:cSldViewPr>
      <p:cViewPr varScale="1">
        <p:scale>
          <a:sx n="76" d="100"/>
          <a:sy n="76" d="100"/>
        </p:scale>
        <p:origin x="629" y="5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72" d="100"/>
          <a:sy n="72" d="100"/>
        </p:scale>
        <p:origin x="-2076" y="-102"/>
      </p:cViewPr>
      <p:guideLst>
        <p:guide orient="horz" pos="3139"/>
        <p:guide pos="2152"/>
      </p:guideLst>
    </p:cSldViewPr>
  </p:notesViewPr>
  <p:gridSpacing cx="45005" cy="450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428399" y="510133"/>
            <a:ext cx="2557454" cy="3597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90" tIns="45695" rIns="91390" bIns="45695" numCol="1" anchor="t" anchorCtr="0" compatLnSpc="1">
            <a:prstTxWarp prst="textNoShape">
              <a:avLst/>
            </a:prstTxWarp>
          </a:bodyPr>
          <a:lstStyle>
            <a:lvl1pPr>
              <a:defRPr sz="1400" smtClean="0">
                <a:latin typeface="Arial" charset="0"/>
              </a:defRPr>
            </a:lvl1pPr>
          </a:lstStyle>
          <a:p>
            <a:pPr>
              <a:defRPr/>
            </a:pPr>
            <a:r>
              <a:rPr lang="ja-JP" altLang="en-US" dirty="0"/>
              <a:t>組織論の最終講義</a:t>
            </a:r>
          </a:p>
        </p:txBody>
      </p:sp>
      <p:sp>
        <p:nvSpPr>
          <p:cNvPr id="5837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344559" y="509241"/>
            <a:ext cx="2960975" cy="3606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90" tIns="45695" rIns="91390" bIns="45695" numCol="1" anchor="t" anchorCtr="0" compatLnSpc="1">
            <a:prstTxWarp prst="textNoShape">
              <a:avLst/>
            </a:prstTxWarp>
          </a:bodyPr>
          <a:lstStyle>
            <a:lvl1pPr algn="r">
              <a:defRPr sz="1200" dirty="0">
                <a:latin typeface="Arial" charset="0"/>
              </a:defRPr>
            </a:lvl1pPr>
          </a:lstStyle>
          <a:p>
            <a:pPr>
              <a:defRPr/>
            </a:pPr>
            <a:r>
              <a:rPr lang="en-US" altLang="ja-JP" dirty="0"/>
              <a:t>2014.1.11</a:t>
            </a:r>
          </a:p>
        </p:txBody>
      </p:sp>
      <p:sp>
        <p:nvSpPr>
          <p:cNvPr id="5837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382156" y="9173632"/>
            <a:ext cx="3392851" cy="352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90" tIns="45695" rIns="91390" bIns="45695" numCol="1" anchor="b" anchorCtr="0" compatLnSpc="1">
            <a:prstTxWarp prst="textNoShape">
              <a:avLst/>
            </a:prstTxWarp>
          </a:bodyPr>
          <a:lstStyle>
            <a:lvl1pPr>
              <a:defRPr sz="1200" dirty="0" smtClean="0">
                <a:latin typeface="Arial" charset="0"/>
              </a:defRPr>
            </a:lvl1pPr>
          </a:lstStyle>
          <a:p>
            <a:pPr>
              <a:defRPr/>
            </a:pPr>
            <a:r>
              <a:rPr lang="ja-JP" altLang="en-US" dirty="0"/>
              <a:t>「組織論」配布資料　担当：伊東俊彦</a:t>
            </a:r>
          </a:p>
        </p:txBody>
      </p:sp>
      <p:sp>
        <p:nvSpPr>
          <p:cNvPr id="5837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425058" y="9173632"/>
            <a:ext cx="903016" cy="352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90" tIns="45695" rIns="91390" bIns="45695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BB2320C6-E701-4A1E-820A-748AE9B86063}" type="slidenum">
              <a:rPr lang="en-US" altLang="ja-JP"/>
              <a:pPr>
                <a:defRPr/>
              </a:pPr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44532439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2960975" cy="4981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90" tIns="45695" rIns="91390" bIns="45695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70535" y="0"/>
            <a:ext cx="2960974" cy="4981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90" tIns="45695" rIns="91390" bIns="45695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133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27100" y="747713"/>
            <a:ext cx="4978400" cy="37353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68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3805" y="4732496"/>
            <a:ext cx="5466080" cy="44834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90" tIns="45695" rIns="91390" bIns="4569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368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9462688"/>
            <a:ext cx="2960975" cy="4981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90" tIns="45695" rIns="91390" bIns="45695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368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70535" y="9462688"/>
            <a:ext cx="2960974" cy="4981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90" tIns="45695" rIns="91390" bIns="45695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B9B8FEE6-4F1C-4158-9503-8F2479ED6D7E}" type="slidenum">
              <a:rPr lang="en-US" altLang="ja-JP"/>
              <a:pPr>
                <a:defRPr/>
              </a:pPr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258022538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3E2A0F5-1A8A-4EE1-BA44-34E85B527C47}" type="slidenum">
              <a:rPr lang="en-US" altLang="ja-JP" smtClean="0"/>
              <a:pPr/>
              <a:t>1</a:t>
            </a:fld>
            <a:endParaRPr lang="en-US" altLang="ja-JP" dirty="0"/>
          </a:p>
        </p:txBody>
      </p:sp>
      <p:sp>
        <p:nvSpPr>
          <p:cNvPr id="143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ja-JP" altLang="ja-JP" dirty="0"/>
          </a:p>
        </p:txBody>
      </p:sp>
    </p:spTree>
    <p:extLst>
      <p:ext uri="{BB962C8B-B14F-4D97-AF65-F5344CB8AC3E}">
        <p14:creationId xmlns:p14="http://schemas.microsoft.com/office/powerpoint/2010/main" val="331638459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6215904-5004-422D-96CA-DF08350C8F3B}" type="slidenum">
              <a:rPr lang="en-US" altLang="ja-JP" smtClean="0"/>
              <a:pPr/>
              <a:t>13</a:t>
            </a:fld>
            <a:endParaRPr lang="en-US" altLang="ja-JP" dirty="0"/>
          </a:p>
        </p:txBody>
      </p:sp>
      <p:sp>
        <p:nvSpPr>
          <p:cNvPr id="194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ja-JP" altLang="ja-JP" dirty="0"/>
          </a:p>
        </p:txBody>
      </p:sp>
    </p:spTree>
    <p:extLst>
      <p:ext uri="{BB962C8B-B14F-4D97-AF65-F5344CB8AC3E}">
        <p14:creationId xmlns:p14="http://schemas.microsoft.com/office/powerpoint/2010/main" val="339518398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6215904-5004-422D-96CA-DF08350C8F3B}" type="slidenum">
              <a:rPr lang="en-US" altLang="ja-JP" smtClean="0"/>
              <a:pPr/>
              <a:t>14</a:t>
            </a:fld>
            <a:endParaRPr lang="en-US" altLang="ja-JP" dirty="0"/>
          </a:p>
        </p:txBody>
      </p:sp>
      <p:sp>
        <p:nvSpPr>
          <p:cNvPr id="194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ja-JP" altLang="ja-JP" dirty="0"/>
          </a:p>
        </p:txBody>
      </p:sp>
    </p:spTree>
    <p:extLst>
      <p:ext uri="{BB962C8B-B14F-4D97-AF65-F5344CB8AC3E}">
        <p14:creationId xmlns:p14="http://schemas.microsoft.com/office/powerpoint/2010/main" val="359674147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13719" eaLnBrk="0" hangingPunct="0">
              <a:defRPr kumimoji="1" sz="2000" b="1">
                <a:solidFill>
                  <a:schemeClr val="tx1"/>
                </a:solidFill>
                <a:latin typeface="Times New Roman" pitchFamily="18" charset="0"/>
                <a:ea typeface="ＭＳ Ｐゴシック" charset="-128"/>
              </a:defRPr>
            </a:lvl1pPr>
            <a:lvl2pPr marL="751530" indent="-289050" defTabSz="913719" eaLnBrk="0" hangingPunct="0">
              <a:defRPr kumimoji="1" sz="2000" b="1">
                <a:solidFill>
                  <a:schemeClr val="tx1"/>
                </a:solidFill>
                <a:latin typeface="Times New Roman" pitchFamily="18" charset="0"/>
                <a:ea typeface="ＭＳ Ｐゴシック" charset="-128"/>
              </a:defRPr>
            </a:lvl2pPr>
            <a:lvl3pPr marL="1156199" indent="-231240" defTabSz="913719" eaLnBrk="0" hangingPunct="0">
              <a:defRPr kumimoji="1" sz="2000" b="1">
                <a:solidFill>
                  <a:schemeClr val="tx1"/>
                </a:solidFill>
                <a:latin typeface="Times New Roman" pitchFamily="18" charset="0"/>
                <a:ea typeface="ＭＳ Ｐゴシック" charset="-128"/>
              </a:defRPr>
            </a:lvl3pPr>
            <a:lvl4pPr marL="1618678" indent="-231240" defTabSz="913719" eaLnBrk="0" hangingPunct="0">
              <a:defRPr kumimoji="1" sz="2000" b="1">
                <a:solidFill>
                  <a:schemeClr val="tx1"/>
                </a:solidFill>
                <a:latin typeface="Times New Roman" pitchFamily="18" charset="0"/>
                <a:ea typeface="ＭＳ Ｐゴシック" charset="-128"/>
              </a:defRPr>
            </a:lvl4pPr>
            <a:lvl5pPr marL="2081159" indent="-231240" defTabSz="913719" eaLnBrk="0" hangingPunct="0">
              <a:defRPr kumimoji="1" sz="2000" b="1">
                <a:solidFill>
                  <a:schemeClr val="tx1"/>
                </a:solidFill>
                <a:latin typeface="Times New Roman" pitchFamily="18" charset="0"/>
                <a:ea typeface="ＭＳ Ｐゴシック" charset="-128"/>
              </a:defRPr>
            </a:lvl5pPr>
            <a:lvl6pPr marL="2543639" indent="-231240" algn="ctr" defTabSz="913719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itchFamily="18" charset="0"/>
                <a:ea typeface="ＭＳ Ｐゴシック" charset="-128"/>
              </a:defRPr>
            </a:lvl6pPr>
            <a:lvl7pPr marL="3006118" indent="-231240" algn="ctr" defTabSz="913719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itchFamily="18" charset="0"/>
                <a:ea typeface="ＭＳ Ｐゴシック" charset="-128"/>
              </a:defRPr>
            </a:lvl7pPr>
            <a:lvl8pPr marL="3468598" indent="-231240" algn="ctr" defTabSz="913719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itchFamily="18" charset="0"/>
                <a:ea typeface="ＭＳ Ｐゴシック" charset="-128"/>
              </a:defRPr>
            </a:lvl8pPr>
            <a:lvl9pPr marL="3931077" indent="-231240" algn="ctr" defTabSz="913719" eaLnBrk="0" fontAlgn="base" hangingPunct="0">
              <a:spcBef>
                <a:spcPct val="0"/>
              </a:spcBef>
              <a:spcAft>
                <a:spcPct val="0"/>
              </a:spcAft>
              <a:defRPr kumimoji="1" sz="2000" b="1">
                <a:solidFill>
                  <a:schemeClr val="tx1"/>
                </a:solidFill>
                <a:latin typeface="Times New Roman" pitchFamily="18" charset="0"/>
                <a:ea typeface="ＭＳ Ｐゴシック" charset="-128"/>
              </a:defRPr>
            </a:lvl9pPr>
          </a:lstStyle>
          <a:p>
            <a:pPr eaLnBrk="1" hangingPunct="1"/>
            <a:fld id="{374CBB38-BA79-44CC-A7AE-0DF23821B35E}" type="slidenum">
              <a:rPr lang="en-US" altLang="ja-JP" sz="1200" b="0">
                <a:latin typeface="Arial" charset="0"/>
              </a:rPr>
              <a:pPr eaLnBrk="1" hangingPunct="1"/>
              <a:t>15</a:t>
            </a:fld>
            <a:endParaRPr lang="en-US" altLang="ja-JP" sz="1200" b="0" dirty="0">
              <a:latin typeface="Arial" charset="0"/>
            </a:endParaRPr>
          </a:p>
        </p:txBody>
      </p:sp>
      <p:sp>
        <p:nvSpPr>
          <p:cNvPr id="532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25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/>
          </a:p>
        </p:txBody>
      </p:sp>
    </p:spTree>
    <p:extLst>
      <p:ext uri="{BB962C8B-B14F-4D97-AF65-F5344CB8AC3E}">
        <p14:creationId xmlns:p14="http://schemas.microsoft.com/office/powerpoint/2010/main" val="249328410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ADE046A-500B-4161-98C9-5F291F1CE84C}" type="slidenum">
              <a:rPr lang="en-US" altLang="ja-JP" smtClean="0"/>
              <a:pPr/>
              <a:t>4</a:t>
            </a:fld>
            <a:endParaRPr lang="en-US" altLang="ja-JP" dirty="0"/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ja-JP" altLang="ja-JP" dirty="0"/>
          </a:p>
        </p:txBody>
      </p:sp>
    </p:spTree>
    <p:extLst>
      <p:ext uri="{BB962C8B-B14F-4D97-AF65-F5344CB8AC3E}">
        <p14:creationId xmlns:p14="http://schemas.microsoft.com/office/powerpoint/2010/main" val="114569230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ADE046A-500B-4161-98C9-5F291F1CE84C}" type="slidenum">
              <a:rPr lang="en-US" altLang="ja-JP" smtClean="0"/>
              <a:pPr/>
              <a:t>5</a:t>
            </a:fld>
            <a:endParaRPr lang="en-US" altLang="ja-JP" dirty="0"/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ja-JP" altLang="ja-JP" dirty="0"/>
          </a:p>
        </p:txBody>
      </p:sp>
    </p:spTree>
    <p:extLst>
      <p:ext uri="{BB962C8B-B14F-4D97-AF65-F5344CB8AC3E}">
        <p14:creationId xmlns:p14="http://schemas.microsoft.com/office/powerpoint/2010/main" val="135843632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ADE046A-500B-4161-98C9-5F291F1CE84C}" type="slidenum">
              <a:rPr lang="en-US" altLang="ja-JP" smtClean="0"/>
              <a:pPr/>
              <a:t>6</a:t>
            </a:fld>
            <a:endParaRPr lang="en-US" altLang="ja-JP" dirty="0"/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ja-JP" altLang="ja-JP" dirty="0"/>
          </a:p>
        </p:txBody>
      </p:sp>
    </p:spTree>
    <p:extLst>
      <p:ext uri="{BB962C8B-B14F-4D97-AF65-F5344CB8AC3E}">
        <p14:creationId xmlns:p14="http://schemas.microsoft.com/office/powerpoint/2010/main" val="42318214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ADE046A-500B-4161-98C9-5F291F1CE84C}" type="slidenum">
              <a:rPr lang="en-US" altLang="ja-JP" smtClean="0"/>
              <a:pPr/>
              <a:t>7</a:t>
            </a:fld>
            <a:endParaRPr lang="en-US" altLang="ja-JP" dirty="0"/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ja-JP" altLang="ja-JP" dirty="0"/>
          </a:p>
        </p:txBody>
      </p:sp>
    </p:spTree>
    <p:extLst>
      <p:ext uri="{BB962C8B-B14F-4D97-AF65-F5344CB8AC3E}">
        <p14:creationId xmlns:p14="http://schemas.microsoft.com/office/powerpoint/2010/main" val="240503351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ADE046A-500B-4161-98C9-5F291F1CE84C}" type="slidenum">
              <a:rPr lang="en-US" altLang="ja-JP" smtClean="0"/>
              <a:pPr/>
              <a:t>8</a:t>
            </a:fld>
            <a:endParaRPr lang="en-US" altLang="ja-JP" dirty="0"/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ja-JP" altLang="ja-JP" dirty="0"/>
          </a:p>
        </p:txBody>
      </p:sp>
    </p:spTree>
    <p:extLst>
      <p:ext uri="{BB962C8B-B14F-4D97-AF65-F5344CB8AC3E}">
        <p14:creationId xmlns:p14="http://schemas.microsoft.com/office/powerpoint/2010/main" val="381919487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6215904-5004-422D-96CA-DF08350C8F3B}" type="slidenum">
              <a:rPr lang="en-US" altLang="ja-JP" smtClean="0"/>
              <a:pPr/>
              <a:t>10</a:t>
            </a:fld>
            <a:endParaRPr lang="en-US" altLang="ja-JP" dirty="0"/>
          </a:p>
        </p:txBody>
      </p:sp>
      <p:sp>
        <p:nvSpPr>
          <p:cNvPr id="194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ja-JP" altLang="ja-JP" dirty="0"/>
          </a:p>
        </p:txBody>
      </p:sp>
    </p:spTree>
    <p:extLst>
      <p:ext uri="{BB962C8B-B14F-4D97-AF65-F5344CB8AC3E}">
        <p14:creationId xmlns:p14="http://schemas.microsoft.com/office/powerpoint/2010/main" val="192869071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6215904-5004-422D-96CA-DF08350C8F3B}" type="slidenum">
              <a:rPr lang="en-US" altLang="ja-JP" smtClean="0"/>
              <a:pPr/>
              <a:t>11</a:t>
            </a:fld>
            <a:endParaRPr lang="en-US" altLang="ja-JP" dirty="0"/>
          </a:p>
        </p:txBody>
      </p:sp>
      <p:sp>
        <p:nvSpPr>
          <p:cNvPr id="194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ja-JP" altLang="ja-JP" dirty="0"/>
          </a:p>
        </p:txBody>
      </p:sp>
    </p:spTree>
    <p:extLst>
      <p:ext uri="{BB962C8B-B14F-4D97-AF65-F5344CB8AC3E}">
        <p14:creationId xmlns:p14="http://schemas.microsoft.com/office/powerpoint/2010/main" val="368481686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6215904-5004-422D-96CA-DF08350C8F3B}" type="slidenum">
              <a:rPr lang="en-US" altLang="ja-JP" smtClean="0"/>
              <a:pPr/>
              <a:t>12</a:t>
            </a:fld>
            <a:endParaRPr lang="en-US" altLang="ja-JP" dirty="0"/>
          </a:p>
        </p:txBody>
      </p:sp>
      <p:sp>
        <p:nvSpPr>
          <p:cNvPr id="194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ja-JP" altLang="ja-JP" dirty="0"/>
          </a:p>
        </p:txBody>
      </p:sp>
    </p:spTree>
    <p:extLst>
      <p:ext uri="{BB962C8B-B14F-4D97-AF65-F5344CB8AC3E}">
        <p14:creationId xmlns:p14="http://schemas.microsoft.com/office/powerpoint/2010/main" val="4638059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7"/>
          <p:cNvSpPr>
            <a:spLocks noChangeArrowheads="1"/>
          </p:cNvSpPr>
          <p:nvPr/>
        </p:nvSpPr>
        <p:spPr bwMode="auto">
          <a:xfrm>
            <a:off x="685800" y="2393950"/>
            <a:ext cx="7772400" cy="109538"/>
          </a:xfrm>
          <a:custGeom>
            <a:avLst/>
            <a:gdLst>
              <a:gd name="G0" fmla="+- 618 0 0"/>
            </a:gdLst>
            <a:ahLst/>
            <a:cxnLst>
              <a:cxn ang="0">
                <a:pos x="0" y="0"/>
              </a:cxn>
              <a:cxn ang="0">
                <a:pos x="618" y="0"/>
              </a:cxn>
              <a:cxn ang="0">
                <a:pos x="618" y="1000"/>
              </a:cxn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618" y="0"/>
                </a:lnTo>
                <a:lnTo>
                  <a:pt x="618" y="1000"/>
                </a:lnTo>
                <a:lnTo>
                  <a:pt x="0" y="100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chemeClr val="accent2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kumimoji="0" lang="ja-JP" altLang="ja-JP" dirty="0">
              <a:latin typeface="Times New Roman" pitchFamily="18" charset="0"/>
            </a:endParaRPr>
          </a:p>
        </p:txBody>
      </p:sp>
      <p:sp>
        <p:nvSpPr>
          <p:cNvPr id="614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765175"/>
            <a:ext cx="7772400" cy="1371600"/>
          </a:xfrm>
        </p:spPr>
        <p:txBody>
          <a:bodyPr/>
          <a:lstStyle>
            <a:lvl1pPr>
              <a:defRPr sz="4500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47800" y="3429000"/>
            <a:ext cx="7010400" cy="16002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3400"/>
            </a:lvl1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84168"/>
            <a:ext cx="1905000" cy="457200"/>
          </a:xfrm>
        </p:spPr>
        <p:txBody>
          <a:bodyPr/>
          <a:lstStyle>
            <a:lvl1pPr>
              <a:defRPr sz="1800"/>
            </a:lvl1pPr>
          </a:lstStyle>
          <a:p>
            <a:pPr>
              <a:defRPr/>
            </a:pPr>
            <a:r>
              <a:rPr lang="ja-JP" altLang="en-US"/>
              <a:t>「組織論」</a:t>
            </a:r>
            <a:endParaRPr lang="en-US" altLang="ja-JP" dirty="0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2843808" y="6284168"/>
            <a:ext cx="4104456" cy="457200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43464" y="6284168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9EF795-9F03-4C68-BBF8-C58274B2281D}" type="slidenum">
              <a:rPr lang="en-US" altLang="ja-JP"/>
              <a:pPr>
                <a:defRPr/>
              </a:pPr>
              <a:t>‹#›</a:t>
            </a:fld>
            <a:endParaRPr lang="en-US" altLang="ja-JP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ja-JP" altLang="en-US"/>
              <a:t>「組織論」</a:t>
            </a:r>
            <a:endParaRPr lang="ja-JP" altLang="en-US" dirty="0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xfrm>
            <a:off x="2627784" y="6453188"/>
            <a:ext cx="4392488" cy="360362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D675BE-5ED3-4696-8314-B1AA2C4A06FD}" type="slidenum">
              <a:rPr lang="en-US" altLang="ja-JP"/>
              <a:pPr>
                <a:defRPr/>
              </a:pPr>
              <a:t>‹#›</a:t>
            </a:fld>
            <a:endParaRPr lang="en-US" altLang="ja-JP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573838" y="115888"/>
            <a:ext cx="2001837" cy="6192837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566738" y="115888"/>
            <a:ext cx="5854700" cy="6192837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ja-JP" altLang="en-US"/>
              <a:t>「組織論」</a:t>
            </a:r>
            <a:endParaRPr lang="ja-JP" altLang="en-US" dirty="0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xfrm>
            <a:off x="2627784" y="6453188"/>
            <a:ext cx="4392488" cy="360362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73AF7E-BF8D-48DF-ACA2-3DC7EDA850C4}" type="slidenum">
              <a:rPr lang="en-US" altLang="ja-JP"/>
              <a:pPr>
                <a:defRPr/>
              </a:pPr>
              <a:t>‹#›</a:t>
            </a:fld>
            <a:endParaRPr lang="en-US" altLang="ja-JP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dirty="0"/>
              <a:t>マスタ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ja-JP" altLang="en-US"/>
              <a:t>「組織論」</a:t>
            </a:r>
            <a:endParaRPr lang="ja-JP" altLang="en-US" dirty="0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D7566C-4E79-4590-91A7-EC8251760E0A}" type="slidenum">
              <a:rPr lang="en-US" altLang="ja-JP"/>
              <a:pPr>
                <a:defRPr/>
              </a:pPr>
              <a:t>‹#›</a:t>
            </a:fld>
            <a:endParaRPr lang="en-US" altLang="ja-JP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>
        <p:tmplLst>
          <p:tmpl lvl="1">
            <p:tnLst>
              <p:par>
                <p:cTn presetID="10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10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10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10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10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ja-JP" altLang="en-US"/>
              <a:t>「組織論」</a:t>
            </a:r>
            <a:endParaRPr lang="ja-JP" altLang="en-US" dirty="0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xfrm>
            <a:off x="2627784" y="6453188"/>
            <a:ext cx="4392488" cy="360362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99D3FA-402B-4A57-8697-F377EBFBA568}" type="slidenum">
              <a:rPr lang="en-US" altLang="ja-JP"/>
              <a:pPr>
                <a:defRPr/>
              </a:pPr>
              <a:t>‹#›</a:t>
            </a:fld>
            <a:endParaRPr lang="en-US" altLang="ja-JP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566738" y="1609725"/>
            <a:ext cx="3924300" cy="4699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3438" y="1609725"/>
            <a:ext cx="3924300" cy="4699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ja-JP" altLang="en-US"/>
              <a:t>「組織論」</a:t>
            </a:r>
            <a:endParaRPr lang="ja-JP" altLang="en-US" dirty="0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xfrm>
            <a:off x="2627784" y="6453188"/>
            <a:ext cx="4392488" cy="360362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C4E958-E077-4131-BD16-C21022789F80}" type="slidenum">
              <a:rPr lang="en-US" altLang="ja-JP"/>
              <a:pPr>
                <a:defRPr/>
              </a:pPr>
              <a:t>‹#›</a:t>
            </a:fld>
            <a:endParaRPr lang="en-US" altLang="ja-JP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ja-JP" altLang="en-US"/>
              <a:t>「組織論」</a:t>
            </a:r>
            <a:endParaRPr lang="ja-JP" altLang="en-US" dirty="0"/>
          </a:p>
        </p:txBody>
      </p:sp>
      <p:sp>
        <p:nvSpPr>
          <p:cNvPr id="8" name="Rectangle 7"/>
          <p:cNvSpPr>
            <a:spLocks noGrp="1" noChangeArrowheads="1"/>
          </p:cNvSpPr>
          <p:nvPr>
            <p:ph type="ftr" sz="quarter" idx="11"/>
          </p:nvPr>
        </p:nvSpPr>
        <p:spPr>
          <a:xfrm>
            <a:off x="2627784" y="6453188"/>
            <a:ext cx="4392488" cy="360362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9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5EE25B-9397-47B8-B2C0-7C62F36C96C0}" type="slidenum">
              <a:rPr lang="en-US" altLang="ja-JP"/>
              <a:pPr>
                <a:defRPr/>
              </a:pPr>
              <a:t>‹#›</a:t>
            </a:fld>
            <a:endParaRPr lang="en-US" altLang="ja-JP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ja-JP" altLang="en-US"/>
              <a:t>「組織論」</a:t>
            </a:r>
            <a:endParaRPr lang="ja-JP" altLang="en-US" dirty="0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ftr" sz="quarter" idx="11"/>
          </p:nvPr>
        </p:nvSpPr>
        <p:spPr>
          <a:xfrm>
            <a:off x="2627784" y="6453188"/>
            <a:ext cx="4392488" cy="360362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AB04C8-9C2C-48C5-A441-3B51EAB4FED3}" type="slidenum">
              <a:rPr lang="en-US" altLang="ja-JP"/>
              <a:pPr>
                <a:defRPr/>
              </a:pPr>
              <a:t>‹#›</a:t>
            </a:fld>
            <a:endParaRPr lang="en-US" altLang="ja-JP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ja-JP" altLang="en-US"/>
              <a:t>「組織論」</a:t>
            </a:r>
            <a:endParaRPr lang="ja-JP" altLang="en-US" dirty="0"/>
          </a:p>
        </p:txBody>
      </p:sp>
      <p:sp>
        <p:nvSpPr>
          <p:cNvPr id="3" name="Rectangle 7"/>
          <p:cNvSpPr>
            <a:spLocks noGrp="1" noChangeArrowheads="1"/>
          </p:cNvSpPr>
          <p:nvPr>
            <p:ph type="ftr" sz="quarter" idx="11"/>
          </p:nvPr>
        </p:nvSpPr>
        <p:spPr>
          <a:xfrm>
            <a:off x="2627784" y="6453188"/>
            <a:ext cx="4392488" cy="360362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4CC87A-1A7C-43E9-A704-C48F14FE2DC9}" type="slidenum">
              <a:rPr lang="en-US" altLang="ja-JP"/>
              <a:pPr>
                <a:defRPr/>
              </a:pPr>
              <a:t>‹#›</a:t>
            </a:fld>
            <a:endParaRPr lang="en-US" altLang="ja-JP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ja-JP" altLang="en-US"/>
              <a:t>「組織論」</a:t>
            </a:r>
            <a:endParaRPr lang="ja-JP" altLang="en-US" dirty="0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xfrm>
            <a:off x="2627784" y="6453188"/>
            <a:ext cx="4392488" cy="360362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159A6E-38B8-4F1E-92A8-E577D79DB67E}" type="slidenum">
              <a:rPr lang="en-US" altLang="ja-JP"/>
              <a:pPr>
                <a:defRPr/>
              </a:pPr>
              <a:t>‹#›</a:t>
            </a:fld>
            <a:endParaRPr lang="en-US" altLang="ja-JP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 dirty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ja-JP" altLang="en-US"/>
              <a:t>「組織論」</a:t>
            </a:r>
            <a:endParaRPr lang="ja-JP" altLang="en-US" dirty="0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xfrm>
            <a:off x="2627784" y="6453188"/>
            <a:ext cx="4392488" cy="360362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55830E-D179-47FE-A7AE-877308DA4DE6}" type="slidenum">
              <a:rPr lang="en-US" altLang="ja-JP"/>
              <a:pPr>
                <a:defRPr/>
              </a:pPr>
              <a:t>‹#›</a:t>
            </a:fld>
            <a:endParaRPr lang="en-US" altLang="ja-JP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ltHorz">
          <a:fgClr>
            <a:schemeClr val="bg2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74675" y="115888"/>
            <a:ext cx="8001000" cy="1216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66738" y="1609725"/>
            <a:ext cx="8001000" cy="4699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dirty="0"/>
              <a:t>マスタ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</a:p>
        </p:txBody>
      </p:sp>
      <p:sp>
        <p:nvSpPr>
          <p:cNvPr id="5124" name="AutoShape 4"/>
          <p:cNvSpPr>
            <a:spLocks noChangeArrowheads="1"/>
          </p:cNvSpPr>
          <p:nvPr/>
        </p:nvSpPr>
        <p:spPr bwMode="auto">
          <a:xfrm>
            <a:off x="609600" y="1450975"/>
            <a:ext cx="7958138" cy="109538"/>
          </a:xfrm>
          <a:custGeom>
            <a:avLst/>
            <a:gdLst>
              <a:gd name="G0" fmla="+- 585 0 0"/>
            </a:gdLst>
            <a:ahLst/>
            <a:cxnLst>
              <a:cxn ang="0">
                <a:pos x="0" y="0"/>
              </a:cxn>
              <a:cxn ang="0">
                <a:pos x="585" y="0"/>
              </a:cxn>
              <a:cxn ang="0">
                <a:pos x="585" y="1000"/>
              </a:cxn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585" y="0"/>
                </a:lnTo>
                <a:lnTo>
                  <a:pt x="585" y="1000"/>
                </a:lnTo>
                <a:lnTo>
                  <a:pt x="0" y="100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chemeClr val="accent2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kumimoji="0" lang="ja-JP" altLang="ja-JP" dirty="0">
              <a:latin typeface="Times New Roman" pitchFamily="18" charset="0"/>
            </a:endParaRPr>
          </a:p>
        </p:txBody>
      </p:sp>
      <p:sp>
        <p:nvSpPr>
          <p:cNvPr id="5125" name="Line 5"/>
          <p:cNvSpPr>
            <a:spLocks noChangeShapeType="1"/>
          </p:cNvSpPr>
          <p:nvPr/>
        </p:nvSpPr>
        <p:spPr bwMode="auto">
          <a:xfrm flipV="1">
            <a:off x="609600" y="6381750"/>
            <a:ext cx="7924800" cy="0"/>
          </a:xfrm>
          <a:prstGeom prst="line">
            <a:avLst/>
          </a:prstGeom>
          <a:noFill/>
          <a:ln w="3175">
            <a:solidFill>
              <a:schemeClr val="accent2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ja-JP" altLang="en-US" dirty="0"/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42938" y="6429375"/>
            <a:ext cx="3136974" cy="360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kumimoji="0" sz="1800"/>
            </a:lvl1pPr>
          </a:lstStyle>
          <a:p>
            <a:pPr>
              <a:defRPr/>
            </a:pPr>
            <a:r>
              <a:rPr lang="ja-JP" altLang="en-US"/>
              <a:t>「組織論」</a:t>
            </a:r>
            <a:endParaRPr lang="ja-JP" altLang="en-US" dirty="0"/>
          </a:p>
        </p:txBody>
      </p:sp>
      <p:sp>
        <p:nvSpPr>
          <p:cNvPr id="5128" name="Rectangle 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306344" y="6381576"/>
            <a:ext cx="1298104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kumimoji="0" sz="2400"/>
            </a:lvl1pPr>
          </a:lstStyle>
          <a:p>
            <a:pPr>
              <a:defRPr/>
            </a:pPr>
            <a:fld id="{21B9279D-81CB-4D3B-A235-D4F16B8E9711}" type="slidenum">
              <a:rPr lang="en-US" altLang="ja-JP" smtClean="0"/>
              <a:pPr>
                <a:defRPr/>
              </a:pPr>
              <a:t>‹#›</a:t>
            </a:fld>
            <a:endParaRPr lang="en-US" altLang="ja-JP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4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  <p:sldLayoutId id="2147483692" r:id="rId10"/>
    <p:sldLayoutId id="2147483693" r:id="rId11"/>
  </p:sldLayoutIdLst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0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7" grpId="0" build="p">
        <p:tmplLst>
          <p:tmpl lvl="1">
            <p:tnLst>
              <p:par>
                <p:cTn presetID="10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027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10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027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10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027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10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027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10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027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  <p:hf hdr="0" ftr="0"/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Verdana" pitchFamily="34" charset="0"/>
          <a:ea typeface="ＭＳ Ｐゴシック" pitchFamily="50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Verdana" pitchFamily="34" charset="0"/>
          <a:ea typeface="ＭＳ Ｐゴシック" pitchFamily="50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Verdana" pitchFamily="34" charset="0"/>
          <a:ea typeface="ＭＳ Ｐゴシック" pitchFamily="50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Verdana" pitchFamily="34" charset="0"/>
          <a:ea typeface="ＭＳ Ｐゴシック" pitchFamily="50" charset="-128"/>
        </a:defRPr>
      </a:lvl5pPr>
      <a:lvl6pPr marL="457200" algn="l" rtl="0" fontAlgn="base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Verdana" pitchFamily="34" charset="0"/>
          <a:ea typeface="ＭＳ Ｐゴシック" pitchFamily="50" charset="-128"/>
        </a:defRPr>
      </a:lvl6pPr>
      <a:lvl7pPr marL="914400" algn="l" rtl="0" fontAlgn="base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Verdana" pitchFamily="34" charset="0"/>
          <a:ea typeface="ＭＳ Ｐゴシック" pitchFamily="50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Verdana" pitchFamily="34" charset="0"/>
          <a:ea typeface="ＭＳ Ｐゴシック" pitchFamily="50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Verdana" pitchFamily="34" charset="0"/>
          <a:ea typeface="ＭＳ Ｐゴシック" pitchFamily="50" charset="-128"/>
        </a:defRPr>
      </a:lvl9pPr>
    </p:titleStyle>
    <p:bodyStyle>
      <a:lvl1pPr marL="469900" indent="-4699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o"/>
        <a:defRPr kumimoji="1" sz="28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n"/>
        <a:defRPr kumimoji="1" sz="2400">
          <a:solidFill>
            <a:schemeClr val="tx1"/>
          </a:solidFill>
          <a:latin typeface="+mn-lt"/>
          <a:ea typeface="+mn-ea"/>
        </a:defRPr>
      </a:lvl2pPr>
      <a:lvl3pPr marL="1304925" indent="-395288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o"/>
        <a:defRPr kumimoji="1" sz="2200">
          <a:solidFill>
            <a:schemeClr val="tx1"/>
          </a:solidFill>
          <a:latin typeface="+mn-lt"/>
          <a:ea typeface="+mn-ea"/>
        </a:defRPr>
      </a:lvl3pPr>
      <a:lvl4pPr marL="1611313" indent="-3048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n"/>
        <a:defRPr kumimoji="1" sz="2000">
          <a:solidFill>
            <a:schemeClr val="tx1"/>
          </a:solidFill>
          <a:latin typeface="+mn-lt"/>
          <a:ea typeface="+mn-ea"/>
        </a:defRPr>
      </a:lvl4pPr>
      <a:lvl5pPr marL="1974850" indent="-279400" algn="l" rtl="0" eaLnBrk="0" fontAlgn="base" hangingPunct="0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kumimoji="1" sz="2000">
          <a:solidFill>
            <a:schemeClr val="tx1"/>
          </a:solidFill>
          <a:latin typeface="+mn-lt"/>
          <a:ea typeface="+mn-ea"/>
        </a:defRPr>
      </a:lvl5pPr>
      <a:lvl6pPr marL="25511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kumimoji="1" sz="2000">
          <a:solidFill>
            <a:schemeClr val="tx1"/>
          </a:solidFill>
          <a:latin typeface="+mn-lt"/>
          <a:ea typeface="+mn-ea"/>
        </a:defRPr>
      </a:lvl6pPr>
      <a:lvl7pPr marL="30083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kumimoji="1" sz="2000">
          <a:solidFill>
            <a:schemeClr val="tx1"/>
          </a:solidFill>
          <a:latin typeface="+mn-lt"/>
          <a:ea typeface="+mn-ea"/>
        </a:defRPr>
      </a:lvl7pPr>
      <a:lvl8pPr marL="34655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kumimoji="1" sz="2000">
          <a:solidFill>
            <a:schemeClr val="tx1"/>
          </a:solidFill>
          <a:latin typeface="+mn-lt"/>
          <a:ea typeface="+mn-ea"/>
        </a:defRPr>
      </a:lvl8pPr>
      <a:lvl9pPr marL="39227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12205" y="188640"/>
            <a:ext cx="8531795" cy="2088232"/>
          </a:xfrm>
        </p:spPr>
        <p:txBody>
          <a:bodyPr/>
          <a:lstStyle/>
          <a:p>
            <a:pPr eaLnBrk="1" hangingPunct="1">
              <a:lnSpc>
                <a:spcPct val="110000"/>
              </a:lnSpc>
            </a:pPr>
            <a:r>
              <a:rPr lang="ja-JP" altLang="en-US" sz="5400" dirty="0"/>
              <a:t>「組織論」の最終講義</a:t>
            </a:r>
            <a:br>
              <a:rPr lang="en-US" altLang="ja-JP" sz="4400" dirty="0"/>
            </a:br>
            <a:r>
              <a:rPr lang="ja-JP" altLang="en-US" sz="4400" dirty="0"/>
              <a:t>　</a:t>
            </a:r>
            <a:r>
              <a:rPr lang="en-US" altLang="ja-JP" sz="5400" dirty="0"/>
              <a:t>-</a:t>
            </a:r>
            <a:r>
              <a:rPr lang="ja-JP" altLang="en-US" sz="5400" dirty="0"/>
              <a:t>全体のまとめとして</a:t>
            </a:r>
            <a:r>
              <a:rPr lang="en-US" altLang="ja-JP" sz="5400" dirty="0"/>
              <a:t>-</a:t>
            </a:r>
            <a:endParaRPr lang="ja-JP" altLang="en-US" sz="5400" dirty="0"/>
          </a:p>
        </p:txBody>
      </p:sp>
      <p:sp>
        <p:nvSpPr>
          <p:cNvPr id="3076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83568" y="2708920"/>
            <a:ext cx="8316416" cy="3456384"/>
          </a:xfrm>
        </p:spPr>
        <p:txBody>
          <a:bodyPr/>
          <a:lstStyle/>
          <a:p>
            <a:pPr eaLnBrk="1" hangingPunct="1">
              <a:spcBef>
                <a:spcPts val="1200"/>
              </a:spcBef>
            </a:pPr>
            <a:r>
              <a:rPr lang="ja-JP" altLang="en-US" sz="3200" dirty="0"/>
              <a:t>城西国際大学大学院 ビジネスデザイン研究科</a:t>
            </a:r>
          </a:p>
          <a:p>
            <a:pPr eaLnBrk="1" hangingPunct="1">
              <a:spcBef>
                <a:spcPts val="1200"/>
              </a:spcBef>
            </a:pPr>
            <a:r>
              <a:rPr lang="ja-JP" altLang="en-US" sz="3200" dirty="0"/>
              <a:t>担当：経営学博士 伊東俊彦</a:t>
            </a: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251520" y="6474822"/>
            <a:ext cx="468052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600" dirty="0"/>
              <a:t>10-o</a:t>
            </a:r>
            <a:r>
              <a:rPr kumimoji="1" lang="en-US" altLang="ja-JP" sz="1600" dirty="0"/>
              <a:t>rganization.pptx</a:t>
            </a:r>
            <a:endParaRPr kumimoji="1" lang="ja-JP" altLang="en-US" sz="1600" dirty="0"/>
          </a:p>
        </p:txBody>
      </p:sp>
      <p:sp>
        <p:nvSpPr>
          <p:cNvPr id="2" name="テキスト ボックス 1"/>
          <p:cNvSpPr txBox="1"/>
          <p:nvPr/>
        </p:nvSpPr>
        <p:spPr>
          <a:xfrm>
            <a:off x="683568" y="4284095"/>
            <a:ext cx="6777753" cy="20159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kumimoji="1" lang="ja-JP" altLang="en-US" sz="2200" dirty="0"/>
              <a:t>本レジュメは、以下の</a:t>
            </a:r>
            <a:r>
              <a:rPr lang="ja-JP" altLang="en-US" sz="2200" dirty="0"/>
              <a:t>文献を参考にして作成した</a:t>
            </a:r>
            <a:endParaRPr lang="en-US" altLang="ja-JP" sz="2200" dirty="0"/>
          </a:p>
          <a:p>
            <a:pPr>
              <a:spcBef>
                <a:spcPts val="600"/>
              </a:spcBef>
            </a:pPr>
            <a:r>
              <a:rPr kumimoji="1" lang="ja-JP" altLang="en-US" sz="2200" dirty="0"/>
              <a:t>　</a:t>
            </a:r>
            <a:r>
              <a:rPr kumimoji="1" lang="en-US" altLang="ja-JP" sz="2200" dirty="0"/>
              <a:t>『</a:t>
            </a:r>
            <a:r>
              <a:rPr kumimoji="1" lang="ja-JP" altLang="en-US" sz="2200" dirty="0"/>
              <a:t>組織デザイン</a:t>
            </a:r>
            <a:r>
              <a:rPr lang="en-US" altLang="ja-JP" sz="2200" dirty="0"/>
              <a:t>』</a:t>
            </a:r>
            <a:r>
              <a:rPr lang="ja-JP" altLang="en-US" sz="2200" dirty="0"/>
              <a:t>沼上幹</a:t>
            </a:r>
            <a:r>
              <a:rPr kumimoji="1" lang="ja-JP" altLang="en-US" sz="2200" dirty="0"/>
              <a:t>、日本経済新聞社、</a:t>
            </a:r>
            <a:r>
              <a:rPr kumimoji="1" lang="en-US" altLang="ja-JP" sz="2200" dirty="0"/>
              <a:t>2005</a:t>
            </a:r>
          </a:p>
          <a:p>
            <a:pPr>
              <a:spcBef>
                <a:spcPts val="600"/>
              </a:spcBef>
            </a:pPr>
            <a:r>
              <a:rPr lang="ja-JP" altLang="en-US" sz="2200" dirty="0"/>
              <a:t>　</a:t>
            </a:r>
            <a:r>
              <a:rPr lang="en-US" altLang="ja-JP" sz="2200" dirty="0"/>
              <a:t>『</a:t>
            </a:r>
            <a:r>
              <a:rPr lang="ja-JP" altLang="en-US" sz="2200" dirty="0"/>
              <a:t>組織論</a:t>
            </a:r>
            <a:r>
              <a:rPr lang="en-US" altLang="ja-JP" sz="2200" dirty="0"/>
              <a:t>』</a:t>
            </a:r>
            <a:r>
              <a:rPr lang="ja-JP" altLang="en-US" sz="2200" dirty="0"/>
              <a:t>桑田耕太郎、田尾雅夫、有斐閣、</a:t>
            </a:r>
            <a:r>
              <a:rPr lang="en-US" altLang="ja-JP" sz="2200" dirty="0"/>
              <a:t>1998</a:t>
            </a:r>
          </a:p>
          <a:p>
            <a:pPr>
              <a:spcBef>
                <a:spcPts val="600"/>
              </a:spcBef>
            </a:pPr>
            <a:r>
              <a:rPr kumimoji="1" lang="ja-JP" altLang="en-US" sz="2200" dirty="0"/>
              <a:t>　</a:t>
            </a:r>
            <a:r>
              <a:rPr kumimoji="1" lang="en-US" altLang="ja-JP" sz="2200" dirty="0"/>
              <a:t>『</a:t>
            </a:r>
            <a:r>
              <a:rPr kumimoji="1" lang="ja-JP" altLang="en-US" sz="2200" dirty="0"/>
              <a:t>組織化の社会心理学 第</a:t>
            </a:r>
            <a:r>
              <a:rPr kumimoji="1" lang="en-US" altLang="ja-JP" sz="2200" dirty="0"/>
              <a:t>2</a:t>
            </a:r>
            <a:r>
              <a:rPr kumimoji="1" lang="ja-JP" altLang="en-US" sz="2200" dirty="0"/>
              <a:t>版</a:t>
            </a:r>
            <a:r>
              <a:rPr kumimoji="1" lang="en-US" altLang="ja-JP" sz="2200" dirty="0"/>
              <a:t>』K.E.</a:t>
            </a:r>
            <a:r>
              <a:rPr kumimoji="1" lang="ja-JP" altLang="en-US" sz="2200" dirty="0"/>
              <a:t>ワイク</a:t>
            </a:r>
            <a:br>
              <a:rPr kumimoji="1" lang="en-US" altLang="ja-JP" sz="2200" dirty="0"/>
            </a:br>
            <a:r>
              <a:rPr kumimoji="1" lang="ja-JP" altLang="en-US" sz="2200" dirty="0"/>
              <a:t>　　（</a:t>
            </a:r>
            <a:r>
              <a:rPr lang="ja-JP" altLang="en-US" sz="2200" dirty="0"/>
              <a:t>遠田</a:t>
            </a:r>
            <a:r>
              <a:rPr kumimoji="1" lang="ja-JP" altLang="en-US" sz="2200" dirty="0"/>
              <a:t>雄志訳）</a:t>
            </a:r>
            <a:r>
              <a:rPr lang="ja-JP" altLang="en-US" sz="2200" dirty="0"/>
              <a:t>、</a:t>
            </a:r>
            <a:r>
              <a:rPr kumimoji="1" lang="ja-JP" altLang="en-US" sz="2200" dirty="0"/>
              <a:t>文眞堂、</a:t>
            </a:r>
            <a:r>
              <a:rPr kumimoji="1" lang="en-US" altLang="ja-JP" sz="2200" dirty="0"/>
              <a:t>1997</a:t>
            </a:r>
            <a:endParaRPr kumimoji="1" lang="ja-JP" altLang="en-US" sz="2200" dirty="0"/>
          </a:p>
        </p:txBody>
      </p:sp>
      <p:pic>
        <p:nvPicPr>
          <p:cNvPr id="1026" name="Picture 2" descr="C:\Documents and Settings\toshihiko\My Documents\My Pictures\デジタルカメラデータ\_本人・趣味・その他家族・親戚\本人顔写真など・その他\顔写真-1\伊東俊彦カット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304" y="4581128"/>
            <a:ext cx="1241853" cy="15976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49EF795-9F03-4C68-BBF8-C58274B2281D}" type="slidenum">
              <a:rPr lang="en-US" altLang="ja-JP" smtClean="0"/>
              <a:pPr>
                <a:defRPr/>
              </a:pPr>
              <a:t>1</a:t>
            </a:fld>
            <a:endParaRPr lang="en-US" altLang="ja-JP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0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07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6" grpId="0" uiExpand="1" build="p"/>
      <p:bldP spid="5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日付プレースホルダ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ja-JP" altLang="en-US"/>
              <a:t>「組織論」</a:t>
            </a:r>
            <a:endParaRPr lang="ja-JP" altLang="en-US" dirty="0"/>
          </a:p>
        </p:txBody>
      </p:sp>
      <p:sp>
        <p:nvSpPr>
          <p:cNvPr id="8195" name="スライド番号プレースホルダ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BCE31407-EAA0-4F70-A11F-1D9DA8D7785F}" type="slidenum">
              <a:rPr lang="en-US" altLang="ja-JP" smtClean="0"/>
              <a:pPr/>
              <a:t>10</a:t>
            </a:fld>
            <a:endParaRPr lang="en-US" altLang="ja-JP" dirty="0"/>
          </a:p>
        </p:txBody>
      </p:sp>
      <p:sp>
        <p:nvSpPr>
          <p:cNvPr id="8196" name="Rectangle 2"/>
          <p:cNvSpPr>
            <a:spLocks noGrp="1" noChangeArrowheads="1"/>
          </p:cNvSpPr>
          <p:nvPr>
            <p:ph type="title"/>
          </p:nvPr>
        </p:nvSpPr>
        <p:spPr>
          <a:xfrm>
            <a:off x="467543" y="115888"/>
            <a:ext cx="8376603" cy="1216025"/>
          </a:xfrm>
        </p:spPr>
        <p:txBody>
          <a:bodyPr/>
          <a:lstStyle/>
          <a:p>
            <a:pPr eaLnBrk="1" hangingPunct="1"/>
            <a:r>
              <a:rPr lang="ja-JP" altLang="en-US" sz="4800" dirty="0"/>
              <a:t>組織化（ワイクより）について</a:t>
            </a:r>
            <a:r>
              <a:rPr lang="en-US" altLang="ja-JP" sz="4800" dirty="0"/>
              <a:t>-1</a:t>
            </a:r>
          </a:p>
        </p:txBody>
      </p:sp>
      <p:sp>
        <p:nvSpPr>
          <p:cNvPr id="819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7544" y="1682328"/>
            <a:ext cx="8676456" cy="4699000"/>
          </a:xfrm>
        </p:spPr>
        <p:txBody>
          <a:bodyPr/>
          <a:lstStyle/>
          <a:p>
            <a:pPr eaLnBrk="1" hangingPunct="1">
              <a:spcBef>
                <a:spcPts val="1200"/>
              </a:spcBef>
            </a:pPr>
            <a:r>
              <a:rPr lang="ja-JP" altLang="en-US" dirty="0">
                <a:solidFill>
                  <a:srgbClr val="0000FF"/>
                </a:solidFill>
              </a:rPr>
              <a:t>組織</a:t>
            </a:r>
            <a:r>
              <a:rPr lang="ja-JP" altLang="en-US" dirty="0"/>
              <a:t>（</a:t>
            </a:r>
            <a:r>
              <a:rPr lang="en-US" altLang="ja-JP" dirty="0"/>
              <a:t>organization</a:t>
            </a:r>
            <a:r>
              <a:rPr lang="ja-JP" altLang="en-US" dirty="0"/>
              <a:t>）とは</a:t>
            </a:r>
            <a:endParaRPr lang="en-US" altLang="ja-JP" sz="2400" dirty="0"/>
          </a:p>
          <a:p>
            <a:pPr lvl="1" eaLnBrk="1" hangingPunct="1">
              <a:spcBef>
                <a:spcPts val="1200"/>
              </a:spcBef>
            </a:pPr>
            <a:r>
              <a:rPr lang="ja-JP" altLang="en-US" dirty="0"/>
              <a:t>メンバーが他のメンバーおよび自分に期待するものを定めている</a:t>
            </a:r>
            <a:r>
              <a:rPr lang="ja-JP" altLang="en-US" dirty="0">
                <a:solidFill>
                  <a:srgbClr val="0000FF"/>
                </a:solidFill>
              </a:rPr>
              <a:t>役割</a:t>
            </a:r>
            <a:r>
              <a:rPr lang="ja-JP" altLang="en-US" dirty="0"/>
              <a:t>に付随する</a:t>
            </a:r>
            <a:r>
              <a:rPr lang="ja-JP" altLang="en-US" dirty="0">
                <a:solidFill>
                  <a:srgbClr val="0000FF"/>
                </a:solidFill>
              </a:rPr>
              <a:t>相互理解</a:t>
            </a:r>
            <a:r>
              <a:rPr lang="ja-JP" altLang="en-US" dirty="0"/>
              <a:t>の構造</a:t>
            </a:r>
            <a:endParaRPr lang="en-US" altLang="ja-JP" dirty="0"/>
          </a:p>
          <a:p>
            <a:pPr lvl="1" eaLnBrk="1" hangingPunct="1">
              <a:spcBef>
                <a:spcPts val="1200"/>
              </a:spcBef>
            </a:pPr>
            <a:r>
              <a:rPr lang="ja-JP" altLang="en-US" dirty="0"/>
              <a:t>人と物との間で</a:t>
            </a:r>
            <a:r>
              <a:rPr lang="ja-JP" altLang="en-US" dirty="0">
                <a:solidFill>
                  <a:srgbClr val="0000FF"/>
                </a:solidFill>
              </a:rPr>
              <a:t>調整された活動</a:t>
            </a:r>
            <a:r>
              <a:rPr lang="ja-JP" altLang="en-US" dirty="0"/>
              <a:t>と関係とを通して複数の目的を追求する明確な</a:t>
            </a:r>
            <a:r>
              <a:rPr lang="ja-JP" altLang="en-US" dirty="0">
                <a:solidFill>
                  <a:srgbClr val="0000FF"/>
                </a:solidFill>
              </a:rPr>
              <a:t>社会的統一体</a:t>
            </a:r>
            <a:endParaRPr lang="en-US" altLang="ja-JP" dirty="0">
              <a:solidFill>
                <a:srgbClr val="0000FF"/>
              </a:solidFill>
            </a:endParaRPr>
          </a:p>
          <a:p>
            <a:pPr eaLnBrk="1" hangingPunct="1">
              <a:spcBef>
                <a:spcPts val="1800"/>
              </a:spcBef>
            </a:pPr>
            <a:r>
              <a:rPr lang="ja-JP" altLang="en-US" dirty="0">
                <a:solidFill>
                  <a:srgbClr val="0000FF"/>
                </a:solidFill>
              </a:rPr>
              <a:t>組織化</a:t>
            </a:r>
            <a:r>
              <a:rPr lang="ja-JP" altLang="en-US" dirty="0"/>
              <a:t>（</a:t>
            </a:r>
            <a:r>
              <a:rPr lang="en-US" altLang="ja-JP" dirty="0"/>
              <a:t>organizing</a:t>
            </a:r>
            <a:r>
              <a:rPr lang="ja-JP" altLang="en-US" dirty="0"/>
              <a:t>）とは</a:t>
            </a:r>
            <a:endParaRPr lang="en-US" altLang="ja-JP" sz="2400" dirty="0"/>
          </a:p>
          <a:p>
            <a:pPr lvl="1" eaLnBrk="1" hangingPunct="1">
              <a:spcBef>
                <a:spcPts val="1800"/>
              </a:spcBef>
            </a:pPr>
            <a:r>
              <a:rPr lang="ja-JP" altLang="en-US" dirty="0"/>
              <a:t>意識的な</a:t>
            </a:r>
            <a:r>
              <a:rPr lang="ja-JP" altLang="en-US" dirty="0">
                <a:solidFill>
                  <a:srgbClr val="0000FF"/>
                </a:solidFill>
              </a:rPr>
              <a:t>相互連結行動</a:t>
            </a:r>
            <a:r>
              <a:rPr lang="ja-JP" altLang="en-US" dirty="0"/>
              <a:t>によって</a:t>
            </a:r>
            <a:br>
              <a:rPr lang="en-US" altLang="ja-JP" dirty="0"/>
            </a:br>
            <a:r>
              <a:rPr lang="ja-JP" altLang="en-US" dirty="0">
                <a:solidFill>
                  <a:srgbClr val="0000FF"/>
                </a:solidFill>
              </a:rPr>
              <a:t>多義性</a:t>
            </a:r>
            <a:r>
              <a:rPr lang="ja-JP" altLang="en-US" dirty="0"/>
              <a:t>（</a:t>
            </a:r>
            <a:r>
              <a:rPr lang="en-US" altLang="ja-JP" dirty="0"/>
              <a:t>equivocality</a:t>
            </a:r>
            <a:r>
              <a:rPr lang="ja-JP" altLang="en-US" dirty="0"/>
              <a:t>）を</a:t>
            </a:r>
            <a:r>
              <a:rPr lang="ja-JP" altLang="en-US" dirty="0">
                <a:solidFill>
                  <a:srgbClr val="0000FF"/>
                </a:solidFill>
              </a:rPr>
              <a:t>削減</a:t>
            </a:r>
            <a:r>
              <a:rPr lang="ja-JP" altLang="en-US" dirty="0"/>
              <a:t>す</a:t>
            </a:r>
            <a:br>
              <a:rPr lang="en-US" altLang="ja-JP" dirty="0"/>
            </a:br>
            <a:r>
              <a:rPr lang="ja-JP" altLang="en-US" dirty="0" err="1"/>
              <a:t>るのに</a:t>
            </a:r>
            <a:r>
              <a:rPr lang="ja-JP" altLang="en-US" dirty="0"/>
              <a:t>妥当と皆が思う文法である</a:t>
            </a:r>
            <a:endParaRPr lang="en-US" altLang="ja-JP" dirty="0"/>
          </a:p>
        </p:txBody>
      </p:sp>
      <p:sp>
        <p:nvSpPr>
          <p:cNvPr id="8198" name="正方形/長方形 6"/>
          <p:cNvSpPr>
            <a:spLocks noChangeArrowheads="1"/>
          </p:cNvSpPr>
          <p:nvPr/>
        </p:nvSpPr>
        <p:spPr bwMode="auto">
          <a:xfrm>
            <a:off x="5580112" y="214313"/>
            <a:ext cx="3264035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ja-JP" dirty="0"/>
              <a:t>Ⅱ</a:t>
            </a:r>
            <a:r>
              <a:rPr lang="ja-JP" altLang="en-US" dirty="0"/>
              <a:t> 織論デザインの補足</a:t>
            </a:r>
          </a:p>
        </p:txBody>
      </p:sp>
      <p:pic>
        <p:nvPicPr>
          <p:cNvPr id="1026" name="Picture 2" descr="C:\Documents and Settings\toshihiko\Local Settings\Temporary Internet Files\Content.IE5\WKXRQOZ4\MP900399277[1]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17205" y="4149080"/>
            <a:ext cx="2355765" cy="18846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178212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日付プレースホルダ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ja-JP" altLang="en-US"/>
              <a:t>「組織論」</a:t>
            </a:r>
            <a:endParaRPr lang="ja-JP" altLang="en-US" dirty="0"/>
          </a:p>
        </p:txBody>
      </p:sp>
      <p:sp>
        <p:nvSpPr>
          <p:cNvPr id="8195" name="スライド番号プレースホルダ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BCE31407-EAA0-4F70-A11F-1D9DA8D7785F}" type="slidenum">
              <a:rPr lang="en-US" altLang="ja-JP" smtClean="0"/>
              <a:pPr/>
              <a:t>11</a:t>
            </a:fld>
            <a:endParaRPr lang="en-US" altLang="ja-JP" dirty="0"/>
          </a:p>
        </p:txBody>
      </p:sp>
      <p:sp>
        <p:nvSpPr>
          <p:cNvPr id="8196" name="Rectangle 2"/>
          <p:cNvSpPr>
            <a:spLocks noGrp="1" noChangeArrowheads="1"/>
          </p:cNvSpPr>
          <p:nvPr>
            <p:ph type="title"/>
          </p:nvPr>
        </p:nvSpPr>
        <p:spPr>
          <a:xfrm>
            <a:off x="467544" y="115888"/>
            <a:ext cx="8784976" cy="1216025"/>
          </a:xfrm>
        </p:spPr>
        <p:txBody>
          <a:bodyPr/>
          <a:lstStyle/>
          <a:p>
            <a:pPr eaLnBrk="1" hangingPunct="1"/>
            <a:r>
              <a:rPr lang="ja-JP" altLang="en-US" sz="4800" dirty="0"/>
              <a:t>組織化（ワイクより）について</a:t>
            </a:r>
            <a:r>
              <a:rPr lang="en-US" altLang="ja-JP" sz="4800" dirty="0"/>
              <a:t>-2</a:t>
            </a:r>
          </a:p>
        </p:txBody>
      </p:sp>
      <p:sp>
        <p:nvSpPr>
          <p:cNvPr id="819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9898" y="1586359"/>
            <a:ext cx="8676456" cy="4843016"/>
          </a:xfrm>
        </p:spPr>
        <p:txBody>
          <a:bodyPr/>
          <a:lstStyle/>
          <a:p>
            <a:pPr eaLnBrk="1" hangingPunct="1">
              <a:spcBef>
                <a:spcPts val="1000"/>
              </a:spcBef>
            </a:pPr>
            <a:r>
              <a:rPr lang="ja-JP" altLang="en-US" dirty="0"/>
              <a:t>組織デザインと組織化の関係</a:t>
            </a:r>
            <a:endParaRPr lang="en-US" altLang="ja-JP" dirty="0"/>
          </a:p>
          <a:p>
            <a:pPr lvl="1" eaLnBrk="1" hangingPunct="1">
              <a:spcBef>
                <a:spcPts val="1000"/>
              </a:spcBef>
            </a:pPr>
            <a:r>
              <a:rPr lang="ja-JP" altLang="en-US" dirty="0">
                <a:solidFill>
                  <a:srgbClr val="0000FF"/>
                </a:solidFill>
              </a:rPr>
              <a:t>組織デザイン</a:t>
            </a:r>
            <a:r>
              <a:rPr lang="ja-JP" altLang="en-US" dirty="0"/>
              <a:t>の目的</a:t>
            </a:r>
            <a:r>
              <a:rPr lang="ja-JP" altLang="en-US" sz="2000" dirty="0"/>
              <a:t>（</a:t>
            </a:r>
            <a:r>
              <a:rPr lang="ja-JP" altLang="en-US" sz="2000" dirty="0">
                <a:solidFill>
                  <a:srgbClr val="0000FF"/>
                </a:solidFill>
              </a:rPr>
              <a:t>伊東の解釈</a:t>
            </a:r>
            <a:r>
              <a:rPr lang="ja-JP" altLang="en-US" sz="2000" dirty="0"/>
              <a:t>）</a:t>
            </a:r>
            <a:endParaRPr lang="en-US" altLang="ja-JP" sz="2000" dirty="0"/>
          </a:p>
          <a:p>
            <a:pPr lvl="2" eaLnBrk="1" hangingPunct="1">
              <a:spcBef>
                <a:spcPts val="1000"/>
              </a:spcBef>
            </a:pPr>
            <a:r>
              <a:rPr lang="ja-JP" altLang="en-US" dirty="0"/>
              <a:t>組織が環境の</a:t>
            </a:r>
            <a:r>
              <a:rPr lang="ja-JP" altLang="en-US" dirty="0">
                <a:solidFill>
                  <a:srgbClr val="0000FF"/>
                </a:solidFill>
              </a:rPr>
              <a:t>不確実性を削減</a:t>
            </a:r>
            <a:r>
              <a:rPr lang="ja-JP" altLang="en-US" dirty="0"/>
              <a:t>すること</a:t>
            </a:r>
            <a:endParaRPr lang="en-US" altLang="ja-JP" dirty="0"/>
          </a:p>
          <a:p>
            <a:pPr lvl="1" eaLnBrk="1" hangingPunct="1">
              <a:spcBef>
                <a:spcPts val="1000"/>
              </a:spcBef>
            </a:pPr>
            <a:r>
              <a:rPr lang="ja-JP" altLang="en-US" dirty="0">
                <a:solidFill>
                  <a:srgbClr val="0000FF"/>
                </a:solidFill>
              </a:rPr>
              <a:t>組織化</a:t>
            </a:r>
            <a:r>
              <a:rPr lang="ja-JP" altLang="en-US" dirty="0"/>
              <a:t>の目的</a:t>
            </a:r>
            <a:r>
              <a:rPr lang="ja-JP" altLang="en-US" sz="2000" dirty="0"/>
              <a:t>（</a:t>
            </a:r>
            <a:r>
              <a:rPr lang="ja-JP" altLang="en-US" sz="2000" dirty="0">
                <a:solidFill>
                  <a:srgbClr val="0000FF"/>
                </a:solidFill>
              </a:rPr>
              <a:t>伊東の解釈</a:t>
            </a:r>
            <a:r>
              <a:rPr lang="ja-JP" altLang="en-US" sz="2000" dirty="0"/>
              <a:t>）</a:t>
            </a:r>
            <a:endParaRPr lang="en-US" altLang="ja-JP" sz="2000" dirty="0"/>
          </a:p>
          <a:p>
            <a:pPr lvl="2" eaLnBrk="1" hangingPunct="1">
              <a:spcBef>
                <a:spcPts val="1000"/>
              </a:spcBef>
            </a:pPr>
            <a:r>
              <a:rPr lang="ja-JP" altLang="en-US" dirty="0"/>
              <a:t>組織が環境の</a:t>
            </a:r>
            <a:r>
              <a:rPr lang="ja-JP" altLang="en-US" dirty="0">
                <a:solidFill>
                  <a:srgbClr val="0000FF"/>
                </a:solidFill>
              </a:rPr>
              <a:t>多義性</a:t>
            </a:r>
            <a:r>
              <a:rPr lang="ja-JP" altLang="en-US" dirty="0"/>
              <a:t>（</a:t>
            </a:r>
            <a:r>
              <a:rPr lang="en-US" altLang="ja-JP" dirty="0"/>
              <a:t>equivocality</a:t>
            </a:r>
            <a:r>
              <a:rPr lang="ja-JP" altLang="en-US" dirty="0"/>
              <a:t>）</a:t>
            </a:r>
            <a:r>
              <a:rPr lang="ja-JP" altLang="en-US" dirty="0">
                <a:solidFill>
                  <a:srgbClr val="0000FF"/>
                </a:solidFill>
              </a:rPr>
              <a:t>を削減</a:t>
            </a:r>
            <a:r>
              <a:rPr lang="ja-JP" altLang="en-US" dirty="0"/>
              <a:t>すること</a:t>
            </a:r>
            <a:endParaRPr lang="en-US" altLang="ja-JP" dirty="0"/>
          </a:p>
          <a:p>
            <a:pPr eaLnBrk="1" hangingPunct="1">
              <a:spcBef>
                <a:spcPts val="1000"/>
              </a:spcBef>
            </a:pPr>
            <a:r>
              <a:rPr lang="ja-JP" altLang="en-US" dirty="0"/>
              <a:t>組織と組織化</a:t>
            </a:r>
            <a:endParaRPr lang="en-US" altLang="ja-JP" dirty="0"/>
          </a:p>
          <a:p>
            <a:pPr lvl="1" eaLnBrk="1" hangingPunct="1">
              <a:spcBef>
                <a:spcPts val="1000"/>
              </a:spcBef>
            </a:pPr>
            <a:r>
              <a:rPr lang="ja-JP" altLang="en-US" dirty="0">
                <a:solidFill>
                  <a:srgbClr val="0000FF"/>
                </a:solidFill>
              </a:rPr>
              <a:t>組織</a:t>
            </a:r>
            <a:r>
              <a:rPr lang="ja-JP" altLang="en-US" dirty="0"/>
              <a:t>（</a:t>
            </a:r>
            <a:r>
              <a:rPr lang="en-US" altLang="ja-JP" dirty="0"/>
              <a:t>organization</a:t>
            </a:r>
            <a:r>
              <a:rPr lang="ja-JP" altLang="en-US" dirty="0"/>
              <a:t>）を</a:t>
            </a:r>
            <a:r>
              <a:rPr lang="ja-JP" altLang="en-US" dirty="0">
                <a:solidFill>
                  <a:srgbClr val="0000FF"/>
                </a:solidFill>
              </a:rPr>
              <a:t>組織化（</a:t>
            </a:r>
            <a:r>
              <a:rPr lang="en-US" altLang="ja-JP" dirty="0"/>
              <a:t>organizing</a:t>
            </a:r>
            <a:r>
              <a:rPr lang="ja-JP" altLang="en-US" dirty="0"/>
              <a:t>）と</a:t>
            </a:r>
            <a:br>
              <a:rPr lang="en-US" altLang="ja-JP" dirty="0"/>
            </a:br>
            <a:r>
              <a:rPr lang="ja-JP" altLang="en-US" dirty="0"/>
              <a:t>みなすことにより</a:t>
            </a:r>
            <a:endParaRPr lang="en-US" altLang="ja-JP" dirty="0"/>
          </a:p>
          <a:p>
            <a:pPr marL="438150" lvl="1" indent="0" eaLnBrk="1" hangingPunct="1">
              <a:spcBef>
                <a:spcPts val="1000"/>
              </a:spcBef>
              <a:buNone/>
            </a:pPr>
            <a:r>
              <a:rPr lang="ja-JP" altLang="en-US" dirty="0"/>
              <a:t>　　</a:t>
            </a:r>
            <a:r>
              <a:rPr lang="ja-JP" altLang="en-US" dirty="0">
                <a:solidFill>
                  <a:srgbClr val="0000FF"/>
                </a:solidFill>
              </a:rPr>
              <a:t>行為</a:t>
            </a:r>
            <a:r>
              <a:rPr lang="en-US" altLang="ja-JP" dirty="0"/>
              <a:t>､</a:t>
            </a:r>
            <a:r>
              <a:rPr lang="ja-JP" altLang="en-US" dirty="0">
                <a:solidFill>
                  <a:srgbClr val="0000FF"/>
                </a:solidFill>
              </a:rPr>
              <a:t>言葉</a:t>
            </a:r>
            <a:r>
              <a:rPr lang="en-US" altLang="ja-JP" dirty="0"/>
              <a:t>､</a:t>
            </a:r>
            <a:r>
              <a:rPr lang="ja-JP" altLang="en-US" dirty="0"/>
              <a:t>合意された</a:t>
            </a:r>
            <a:r>
              <a:rPr lang="ja-JP" altLang="en-US" dirty="0">
                <a:solidFill>
                  <a:srgbClr val="0000FF"/>
                </a:solidFill>
              </a:rPr>
              <a:t>意味</a:t>
            </a:r>
            <a:r>
              <a:rPr lang="en-US" altLang="ja-JP" dirty="0"/>
              <a:t>､</a:t>
            </a:r>
            <a:r>
              <a:rPr lang="ja-JP" altLang="en-US" dirty="0">
                <a:solidFill>
                  <a:srgbClr val="0000FF"/>
                </a:solidFill>
              </a:rPr>
              <a:t>相互作用</a:t>
            </a:r>
            <a:r>
              <a:rPr lang="ja-JP" altLang="en-US" dirty="0"/>
              <a:t>の小さな規則性</a:t>
            </a:r>
            <a:br>
              <a:rPr lang="en-US" altLang="ja-JP" dirty="0"/>
            </a:br>
            <a:r>
              <a:rPr lang="ja-JP" altLang="en-US" dirty="0"/>
              <a:t>　　さらに</a:t>
            </a:r>
            <a:r>
              <a:rPr lang="ja-JP" altLang="en-US" dirty="0">
                <a:solidFill>
                  <a:srgbClr val="0000FF"/>
                </a:solidFill>
              </a:rPr>
              <a:t>慣例</a:t>
            </a:r>
            <a:r>
              <a:rPr lang="ja-JP" altLang="en-US" dirty="0"/>
              <a:t>に</a:t>
            </a:r>
            <a:r>
              <a:rPr lang="ja-JP" altLang="en-US" dirty="0">
                <a:solidFill>
                  <a:srgbClr val="0000FF"/>
                </a:solidFill>
              </a:rPr>
              <a:t>注意</a:t>
            </a:r>
            <a:r>
              <a:rPr lang="ja-JP" altLang="en-US" dirty="0"/>
              <a:t>が払われるようになる</a:t>
            </a:r>
            <a:endParaRPr lang="en-US" altLang="ja-JP" dirty="0"/>
          </a:p>
          <a:p>
            <a:pPr eaLnBrk="1" hangingPunct="1">
              <a:spcBef>
                <a:spcPts val="1000"/>
              </a:spcBef>
            </a:pPr>
            <a:endParaRPr lang="en-US" altLang="ja-JP" dirty="0"/>
          </a:p>
        </p:txBody>
      </p:sp>
      <p:sp>
        <p:nvSpPr>
          <p:cNvPr id="8198" name="正方形/長方形 6"/>
          <p:cNvSpPr>
            <a:spLocks noChangeArrowheads="1"/>
          </p:cNvSpPr>
          <p:nvPr/>
        </p:nvSpPr>
        <p:spPr bwMode="auto">
          <a:xfrm>
            <a:off x="5580112" y="214313"/>
            <a:ext cx="3264035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ja-JP" dirty="0"/>
              <a:t>Ⅱ</a:t>
            </a:r>
            <a:r>
              <a:rPr lang="ja-JP" altLang="en-US" dirty="0"/>
              <a:t> 織論デザインの補足</a:t>
            </a:r>
          </a:p>
        </p:txBody>
      </p:sp>
    </p:spTree>
    <p:extLst>
      <p:ext uri="{BB962C8B-B14F-4D97-AF65-F5344CB8AC3E}">
        <p14:creationId xmlns:p14="http://schemas.microsoft.com/office/powerpoint/2010/main" val="1041530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日付プレースホルダ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ja-JP" altLang="en-US"/>
              <a:t>「組織論」</a:t>
            </a:r>
            <a:endParaRPr lang="ja-JP" altLang="en-US" dirty="0"/>
          </a:p>
        </p:txBody>
      </p:sp>
      <p:sp>
        <p:nvSpPr>
          <p:cNvPr id="8195" name="スライド番号プレースホルダ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BCE31407-EAA0-4F70-A11F-1D9DA8D7785F}" type="slidenum">
              <a:rPr lang="en-US" altLang="ja-JP" smtClean="0"/>
              <a:pPr/>
              <a:t>12</a:t>
            </a:fld>
            <a:endParaRPr lang="en-US" altLang="ja-JP" dirty="0"/>
          </a:p>
        </p:txBody>
      </p:sp>
      <p:sp>
        <p:nvSpPr>
          <p:cNvPr id="8196" name="Rectangle 2"/>
          <p:cNvSpPr>
            <a:spLocks noGrp="1" noChangeArrowheads="1"/>
          </p:cNvSpPr>
          <p:nvPr>
            <p:ph type="title"/>
          </p:nvPr>
        </p:nvSpPr>
        <p:spPr>
          <a:xfrm>
            <a:off x="467543" y="115889"/>
            <a:ext cx="8559951" cy="1152872"/>
          </a:xfrm>
        </p:spPr>
        <p:txBody>
          <a:bodyPr/>
          <a:lstStyle/>
          <a:p>
            <a:pPr eaLnBrk="1" hangingPunct="1"/>
            <a:r>
              <a:rPr lang="ja-JP" altLang="en-US" sz="4800" dirty="0"/>
              <a:t>組織化（ワイクより）について</a:t>
            </a:r>
            <a:r>
              <a:rPr lang="en-US" altLang="ja-JP" sz="4800" dirty="0"/>
              <a:t>-3</a:t>
            </a:r>
          </a:p>
        </p:txBody>
      </p:sp>
      <p:sp>
        <p:nvSpPr>
          <p:cNvPr id="819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04056" y="1754336"/>
            <a:ext cx="8676456" cy="4699000"/>
          </a:xfrm>
        </p:spPr>
        <p:txBody>
          <a:bodyPr/>
          <a:lstStyle/>
          <a:p>
            <a:pPr eaLnBrk="1" hangingPunct="1">
              <a:spcBef>
                <a:spcPts val="1200"/>
              </a:spcBef>
            </a:pPr>
            <a:r>
              <a:rPr lang="ja-JP" altLang="en-US" dirty="0"/>
              <a:t>学習と組織化</a:t>
            </a:r>
            <a:endParaRPr lang="en-US" altLang="ja-JP" dirty="0"/>
          </a:p>
          <a:p>
            <a:pPr lvl="1" eaLnBrk="1" hangingPunct="1">
              <a:spcBef>
                <a:spcPts val="1200"/>
              </a:spcBef>
            </a:pPr>
            <a:r>
              <a:rPr lang="ja-JP" altLang="en-US" dirty="0">
                <a:solidFill>
                  <a:srgbClr val="0000FF"/>
                </a:solidFill>
              </a:rPr>
              <a:t>学習</a:t>
            </a:r>
            <a:r>
              <a:rPr lang="ja-JP" altLang="en-US" dirty="0"/>
              <a:t>は組織化と不即不離（つかず離れず）なもの</a:t>
            </a:r>
            <a:endParaRPr lang="en-US" altLang="ja-JP" dirty="0"/>
          </a:p>
          <a:p>
            <a:pPr lvl="1" eaLnBrk="1" hangingPunct="1">
              <a:spcBef>
                <a:spcPts val="1200"/>
              </a:spcBef>
            </a:pPr>
            <a:r>
              <a:rPr lang="ja-JP" altLang="en-US" dirty="0">
                <a:solidFill>
                  <a:srgbClr val="0000FF"/>
                </a:solidFill>
              </a:rPr>
              <a:t>組織化過程</a:t>
            </a:r>
            <a:r>
              <a:rPr lang="ja-JP" altLang="en-US" dirty="0"/>
              <a:t>により結びつけられるシステムは、柔軟</a:t>
            </a:r>
            <a:br>
              <a:rPr lang="en-US" altLang="ja-JP" dirty="0"/>
            </a:br>
            <a:r>
              <a:rPr lang="ja-JP" altLang="en-US" dirty="0"/>
              <a:t>な適応的行為を通して</a:t>
            </a:r>
            <a:r>
              <a:rPr lang="ja-JP" altLang="en-US" dirty="0">
                <a:solidFill>
                  <a:srgbClr val="0000FF"/>
                </a:solidFill>
              </a:rPr>
              <a:t>学習する進化システム</a:t>
            </a:r>
            <a:r>
              <a:rPr lang="ja-JP" altLang="en-US" dirty="0"/>
              <a:t>である</a:t>
            </a:r>
            <a:endParaRPr lang="en-US" altLang="ja-JP" dirty="0"/>
          </a:p>
          <a:p>
            <a:pPr eaLnBrk="1" hangingPunct="1">
              <a:spcBef>
                <a:spcPts val="1200"/>
              </a:spcBef>
            </a:pPr>
            <a:r>
              <a:rPr lang="ja-JP" altLang="en-US" dirty="0"/>
              <a:t>変革と即興的組織化</a:t>
            </a:r>
            <a:endParaRPr lang="en-US" altLang="ja-JP" dirty="0"/>
          </a:p>
          <a:p>
            <a:pPr lvl="1" eaLnBrk="1" hangingPunct="1">
              <a:spcBef>
                <a:spcPts val="1200"/>
              </a:spcBef>
            </a:pPr>
            <a:r>
              <a:rPr lang="ja-JP" altLang="en-US" dirty="0">
                <a:solidFill>
                  <a:srgbClr val="0000FF"/>
                </a:solidFill>
              </a:rPr>
              <a:t>変革</a:t>
            </a:r>
            <a:r>
              <a:rPr lang="ja-JP" altLang="en-US" dirty="0"/>
              <a:t>の必要性は、当たり前の変則的</a:t>
            </a:r>
            <a:br>
              <a:rPr lang="en-US" altLang="ja-JP" dirty="0"/>
            </a:br>
            <a:r>
              <a:rPr lang="ja-JP" altLang="en-US" dirty="0"/>
              <a:t>な</a:t>
            </a:r>
            <a:r>
              <a:rPr lang="ja-JP" altLang="en-US" dirty="0">
                <a:solidFill>
                  <a:srgbClr val="0000FF"/>
                </a:solidFill>
              </a:rPr>
              <a:t>即興的組織化</a:t>
            </a:r>
            <a:r>
              <a:rPr lang="ja-JP" altLang="en-US" dirty="0"/>
              <a:t>に疎いことの証である</a:t>
            </a:r>
            <a:endParaRPr lang="en-US" altLang="ja-JP" dirty="0"/>
          </a:p>
          <a:p>
            <a:pPr eaLnBrk="1" hangingPunct="1">
              <a:spcBef>
                <a:spcPts val="1200"/>
              </a:spcBef>
            </a:pPr>
            <a:r>
              <a:rPr lang="ja-JP" altLang="en-US" dirty="0"/>
              <a:t>多義的と組織化</a:t>
            </a:r>
            <a:endParaRPr lang="en-US" altLang="ja-JP" dirty="0"/>
          </a:p>
          <a:p>
            <a:pPr lvl="1" eaLnBrk="1" hangingPunct="1">
              <a:spcBef>
                <a:spcPts val="1200"/>
              </a:spcBef>
            </a:pPr>
            <a:r>
              <a:rPr lang="ja-JP" altLang="en-US" dirty="0">
                <a:solidFill>
                  <a:srgbClr val="0000FF"/>
                </a:solidFill>
              </a:rPr>
              <a:t>多義的</a:t>
            </a:r>
            <a:r>
              <a:rPr lang="ja-JP" altLang="en-US" dirty="0"/>
              <a:t>な情報は</a:t>
            </a:r>
            <a:r>
              <a:rPr lang="ja-JP" altLang="en-US" dirty="0">
                <a:solidFill>
                  <a:srgbClr val="0000FF"/>
                </a:solidFill>
              </a:rPr>
              <a:t>組織化</a:t>
            </a:r>
            <a:r>
              <a:rPr lang="ja-JP" altLang="en-US" dirty="0"/>
              <a:t>の引き金となる</a:t>
            </a:r>
            <a:endParaRPr lang="en-US" altLang="ja-JP" dirty="0"/>
          </a:p>
        </p:txBody>
      </p:sp>
      <p:sp>
        <p:nvSpPr>
          <p:cNvPr id="8198" name="正方形/長方形 6"/>
          <p:cNvSpPr>
            <a:spLocks noChangeArrowheads="1"/>
          </p:cNvSpPr>
          <p:nvPr/>
        </p:nvSpPr>
        <p:spPr bwMode="auto">
          <a:xfrm>
            <a:off x="5580112" y="214313"/>
            <a:ext cx="3264035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ja-JP" dirty="0"/>
              <a:t>Ⅱ</a:t>
            </a:r>
            <a:r>
              <a:rPr lang="ja-JP" altLang="en-US" dirty="0"/>
              <a:t> 織論デザインの補足</a:t>
            </a:r>
          </a:p>
        </p:txBody>
      </p:sp>
      <p:pic>
        <p:nvPicPr>
          <p:cNvPr id="1026" name="Picture 2" descr="C:\Documents and Settings\toshihiko\Local Settings\Temporary Internet Files\Content.IE5\5T5QOAG9\MP900427615[1]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52834" y="4051452"/>
            <a:ext cx="2033845" cy="20338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690289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日付プレースホルダ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ja-JP" altLang="en-US"/>
              <a:t>「組織論」</a:t>
            </a:r>
            <a:endParaRPr lang="ja-JP" altLang="en-US" dirty="0"/>
          </a:p>
        </p:txBody>
      </p:sp>
      <p:sp>
        <p:nvSpPr>
          <p:cNvPr id="8195" name="スライド番号プレースホルダ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BCE31407-EAA0-4F70-A11F-1D9DA8D7785F}" type="slidenum">
              <a:rPr lang="en-US" altLang="ja-JP" smtClean="0"/>
              <a:pPr/>
              <a:t>13</a:t>
            </a:fld>
            <a:endParaRPr lang="en-US" altLang="ja-JP" dirty="0"/>
          </a:p>
        </p:txBody>
      </p:sp>
      <p:sp>
        <p:nvSpPr>
          <p:cNvPr id="8196" name="Rectangle 2"/>
          <p:cNvSpPr>
            <a:spLocks noGrp="1" noChangeArrowheads="1"/>
          </p:cNvSpPr>
          <p:nvPr>
            <p:ph type="title"/>
          </p:nvPr>
        </p:nvSpPr>
        <p:spPr>
          <a:xfrm>
            <a:off x="467544" y="115888"/>
            <a:ext cx="8676456" cy="1216025"/>
          </a:xfrm>
        </p:spPr>
        <p:txBody>
          <a:bodyPr/>
          <a:lstStyle/>
          <a:p>
            <a:pPr eaLnBrk="1" hangingPunct="1"/>
            <a:r>
              <a:rPr lang="ja-JP" altLang="en-US" sz="4800" dirty="0"/>
              <a:t>組織化（ワイクより）について</a:t>
            </a:r>
            <a:r>
              <a:rPr lang="en-US" altLang="ja-JP" sz="4800" dirty="0"/>
              <a:t>-4</a:t>
            </a:r>
          </a:p>
        </p:txBody>
      </p:sp>
      <p:sp>
        <p:nvSpPr>
          <p:cNvPr id="819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04056" y="1754336"/>
            <a:ext cx="8676456" cy="4699000"/>
          </a:xfrm>
        </p:spPr>
        <p:txBody>
          <a:bodyPr/>
          <a:lstStyle/>
          <a:p>
            <a:pPr eaLnBrk="1" hangingPunct="1">
              <a:spcBef>
                <a:spcPts val="1200"/>
              </a:spcBef>
            </a:pPr>
            <a:r>
              <a:rPr lang="ja-JP" altLang="en-US" dirty="0"/>
              <a:t>意味形成</a:t>
            </a:r>
            <a:endParaRPr lang="en-US" altLang="ja-JP" dirty="0"/>
          </a:p>
          <a:p>
            <a:pPr lvl="1" eaLnBrk="1" hangingPunct="1">
              <a:spcBef>
                <a:spcPts val="1200"/>
              </a:spcBef>
            </a:pPr>
            <a:r>
              <a:rPr lang="ja-JP" altLang="en-US" dirty="0">
                <a:solidFill>
                  <a:srgbClr val="0000FF"/>
                </a:solidFill>
              </a:rPr>
              <a:t>意味形成</a:t>
            </a:r>
            <a:r>
              <a:rPr lang="ja-JP" altLang="en-US" dirty="0"/>
              <a:t>という営みの大部分は、これまでの出来事の</a:t>
            </a:r>
            <a:br>
              <a:rPr lang="en-US" altLang="ja-JP" dirty="0"/>
            </a:br>
            <a:r>
              <a:rPr lang="ja-JP" altLang="en-US" dirty="0">
                <a:solidFill>
                  <a:srgbClr val="0000FF"/>
                </a:solidFill>
              </a:rPr>
              <a:t>解釈</a:t>
            </a:r>
            <a:r>
              <a:rPr lang="ja-JP" altLang="en-US" dirty="0"/>
              <a:t>と、</a:t>
            </a:r>
            <a:r>
              <a:rPr lang="ja-JP" altLang="en-US" dirty="0">
                <a:solidFill>
                  <a:srgbClr val="0000FF"/>
                </a:solidFill>
              </a:rPr>
              <a:t>もっともらしい</a:t>
            </a:r>
            <a:r>
              <a:rPr lang="ja-JP" altLang="en-US" dirty="0"/>
              <a:t>歴史的叙述の</a:t>
            </a:r>
            <a:r>
              <a:rPr lang="ja-JP" altLang="en-US" dirty="0">
                <a:solidFill>
                  <a:srgbClr val="0000FF"/>
                </a:solidFill>
              </a:rPr>
              <a:t>解釈</a:t>
            </a:r>
            <a:r>
              <a:rPr lang="ja-JP" altLang="en-US" dirty="0"/>
              <a:t>である</a:t>
            </a:r>
            <a:endParaRPr lang="en-US" altLang="ja-JP" dirty="0"/>
          </a:p>
          <a:p>
            <a:pPr eaLnBrk="1" hangingPunct="1">
              <a:spcBef>
                <a:spcPts val="1200"/>
              </a:spcBef>
            </a:pPr>
            <a:r>
              <a:rPr lang="ja-JP" altLang="en-US" dirty="0"/>
              <a:t>間に合わせの集合体</a:t>
            </a:r>
            <a:endParaRPr lang="en-US" altLang="ja-JP" dirty="0"/>
          </a:p>
          <a:p>
            <a:pPr lvl="1" eaLnBrk="1" hangingPunct="1">
              <a:spcBef>
                <a:spcPts val="1200"/>
              </a:spcBef>
            </a:pPr>
            <a:r>
              <a:rPr lang="ja-JP" altLang="en-US" dirty="0"/>
              <a:t>組織とは</a:t>
            </a:r>
            <a:r>
              <a:rPr lang="ja-JP" altLang="en-US" dirty="0">
                <a:solidFill>
                  <a:srgbClr val="0000FF"/>
                </a:solidFill>
              </a:rPr>
              <a:t>間に合わせの集合体</a:t>
            </a:r>
            <a:r>
              <a:rPr lang="ja-JP" altLang="en-US" dirty="0"/>
              <a:t>だとするモデルは、</a:t>
            </a:r>
            <a:br>
              <a:rPr lang="en-US" altLang="ja-JP" dirty="0"/>
            </a:br>
            <a:r>
              <a:rPr lang="ja-JP" altLang="en-US" dirty="0">
                <a:solidFill>
                  <a:srgbClr val="0000FF"/>
                </a:solidFill>
              </a:rPr>
              <a:t>合理モデル</a:t>
            </a:r>
            <a:r>
              <a:rPr lang="ja-JP" altLang="en-US" dirty="0"/>
              <a:t>の呪縛から</a:t>
            </a:r>
            <a:r>
              <a:rPr lang="ja-JP" altLang="en-US" dirty="0">
                <a:solidFill>
                  <a:srgbClr val="0000FF"/>
                </a:solidFill>
              </a:rPr>
              <a:t>解放</a:t>
            </a:r>
            <a:r>
              <a:rPr lang="ja-JP" altLang="en-US" dirty="0"/>
              <a:t>される大きな意義を示唆する</a:t>
            </a:r>
            <a:endParaRPr lang="en-US" altLang="ja-JP" dirty="0"/>
          </a:p>
          <a:p>
            <a:pPr lvl="1" eaLnBrk="1" hangingPunct="1">
              <a:spcBef>
                <a:spcPts val="1200"/>
              </a:spcBef>
            </a:pPr>
            <a:r>
              <a:rPr lang="ja-JP" altLang="en-US" dirty="0">
                <a:solidFill>
                  <a:srgbClr val="0000FF"/>
                </a:solidFill>
              </a:rPr>
              <a:t>組織</a:t>
            </a:r>
            <a:r>
              <a:rPr lang="ja-JP" altLang="en-US" dirty="0"/>
              <a:t>を、問題、人々、選択的状況および解が</a:t>
            </a:r>
            <a:r>
              <a:rPr lang="ja-JP" altLang="en-US" dirty="0">
                <a:solidFill>
                  <a:srgbClr val="0000FF"/>
                </a:solidFill>
              </a:rPr>
              <a:t>投げ込まれ</a:t>
            </a:r>
            <a:br>
              <a:rPr lang="en-US" altLang="ja-JP" dirty="0"/>
            </a:br>
            <a:r>
              <a:rPr lang="ja-JP" altLang="en-US" dirty="0"/>
              <a:t>る沢山の</a:t>
            </a:r>
            <a:r>
              <a:rPr lang="ja-JP" altLang="en-US" dirty="0">
                <a:solidFill>
                  <a:srgbClr val="0000FF"/>
                </a:solidFill>
              </a:rPr>
              <a:t>ゴミ箱</a:t>
            </a:r>
            <a:r>
              <a:rPr lang="ja-JP" altLang="en-US" dirty="0"/>
              <a:t>とみなす</a:t>
            </a:r>
            <a:br>
              <a:rPr lang="en-US" altLang="ja-JP" dirty="0"/>
            </a:br>
            <a:r>
              <a:rPr lang="ja-JP" altLang="en-US" dirty="0"/>
              <a:t>⇒</a:t>
            </a:r>
            <a:r>
              <a:rPr lang="ja-JP" altLang="en-US" dirty="0">
                <a:solidFill>
                  <a:srgbClr val="0000FF"/>
                </a:solidFill>
              </a:rPr>
              <a:t>ゴミ箱モデル</a:t>
            </a:r>
            <a:r>
              <a:rPr lang="ja-JP" altLang="en-US" dirty="0"/>
              <a:t>（</a:t>
            </a:r>
            <a:r>
              <a:rPr lang="en-US" altLang="ja-JP" dirty="0"/>
              <a:t>Cohen, March &amp; Olsen)</a:t>
            </a:r>
          </a:p>
        </p:txBody>
      </p:sp>
      <p:sp>
        <p:nvSpPr>
          <p:cNvPr id="8198" name="正方形/長方形 6"/>
          <p:cNvSpPr>
            <a:spLocks noChangeArrowheads="1"/>
          </p:cNvSpPr>
          <p:nvPr/>
        </p:nvSpPr>
        <p:spPr bwMode="auto">
          <a:xfrm>
            <a:off x="5580112" y="214313"/>
            <a:ext cx="3264035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ja-JP" dirty="0"/>
              <a:t>Ⅱ</a:t>
            </a:r>
            <a:r>
              <a:rPr lang="ja-JP" altLang="en-US" dirty="0"/>
              <a:t> 織論デザインの補足</a:t>
            </a:r>
          </a:p>
        </p:txBody>
      </p:sp>
    </p:spTree>
    <p:extLst>
      <p:ext uri="{BB962C8B-B14F-4D97-AF65-F5344CB8AC3E}">
        <p14:creationId xmlns:p14="http://schemas.microsoft.com/office/powerpoint/2010/main" val="16447268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日付プレースホルダ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ja-JP" altLang="en-US" dirty="0"/>
              <a:t>「組織論」</a:t>
            </a:r>
          </a:p>
        </p:txBody>
      </p:sp>
      <p:sp>
        <p:nvSpPr>
          <p:cNvPr id="8195" name="スライド番号プレースホルダ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BCE31407-EAA0-4F70-A11F-1D9DA8D7785F}" type="slidenum">
              <a:rPr lang="en-US" altLang="ja-JP" smtClean="0"/>
              <a:pPr/>
              <a:t>14</a:t>
            </a:fld>
            <a:endParaRPr lang="en-US" altLang="ja-JP" dirty="0"/>
          </a:p>
        </p:txBody>
      </p:sp>
      <p:sp>
        <p:nvSpPr>
          <p:cNvPr id="8196" name="Rectangle 2"/>
          <p:cNvSpPr>
            <a:spLocks noGrp="1" noChangeArrowheads="1"/>
          </p:cNvSpPr>
          <p:nvPr>
            <p:ph type="title"/>
          </p:nvPr>
        </p:nvSpPr>
        <p:spPr>
          <a:xfrm>
            <a:off x="467544" y="115889"/>
            <a:ext cx="8514946" cy="1170396"/>
          </a:xfrm>
        </p:spPr>
        <p:txBody>
          <a:bodyPr/>
          <a:lstStyle/>
          <a:p>
            <a:pPr eaLnBrk="1" hangingPunct="1"/>
            <a:r>
              <a:rPr lang="ja-JP" altLang="en-US" sz="4800" dirty="0"/>
              <a:t>組織化（ワイクより）について</a:t>
            </a:r>
            <a:r>
              <a:rPr lang="en-US" altLang="ja-JP" sz="4800" dirty="0"/>
              <a:t>-5</a:t>
            </a:r>
          </a:p>
        </p:txBody>
      </p:sp>
      <p:sp>
        <p:nvSpPr>
          <p:cNvPr id="819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21069" y="1700330"/>
            <a:ext cx="8676456" cy="4699000"/>
          </a:xfrm>
        </p:spPr>
        <p:txBody>
          <a:bodyPr/>
          <a:lstStyle/>
          <a:p>
            <a:pPr eaLnBrk="1" hangingPunct="1">
              <a:spcBef>
                <a:spcPts val="600"/>
              </a:spcBef>
            </a:pPr>
            <a:r>
              <a:rPr lang="ja-JP" altLang="en-US" dirty="0"/>
              <a:t>組織化のレシピ</a:t>
            </a:r>
            <a:endParaRPr lang="en-US" altLang="ja-JP" dirty="0"/>
          </a:p>
          <a:p>
            <a:pPr lvl="1" eaLnBrk="1" hangingPunct="1">
              <a:spcBef>
                <a:spcPts val="300"/>
              </a:spcBef>
            </a:pPr>
            <a:r>
              <a:rPr lang="ja-JP" altLang="en-US" dirty="0">
                <a:solidFill>
                  <a:srgbClr val="0000FF"/>
                </a:solidFill>
              </a:rPr>
              <a:t>組織化</a:t>
            </a:r>
            <a:r>
              <a:rPr lang="ja-JP" altLang="en-US" dirty="0"/>
              <a:t>のレシピは</a:t>
            </a:r>
            <a:r>
              <a:rPr lang="ja-JP" altLang="en-US" dirty="0">
                <a:solidFill>
                  <a:srgbClr val="0000FF"/>
                </a:solidFill>
              </a:rPr>
              <a:t>３つの過程</a:t>
            </a:r>
            <a:r>
              <a:rPr lang="ja-JP" altLang="en-US" dirty="0"/>
              <a:t>からなる</a:t>
            </a:r>
            <a:endParaRPr lang="en-US" altLang="ja-JP" dirty="0"/>
          </a:p>
          <a:p>
            <a:pPr lvl="2" eaLnBrk="1" hangingPunct="1">
              <a:spcBef>
                <a:spcPts val="600"/>
              </a:spcBef>
            </a:pPr>
            <a:r>
              <a:rPr lang="ja-JP" altLang="en-US" dirty="0">
                <a:solidFill>
                  <a:srgbClr val="0000FF"/>
                </a:solidFill>
              </a:rPr>
              <a:t>イナクトメント</a:t>
            </a:r>
            <a:endParaRPr lang="en-US" altLang="ja-JP" dirty="0">
              <a:solidFill>
                <a:srgbClr val="0000FF"/>
              </a:solidFill>
            </a:endParaRPr>
          </a:p>
          <a:p>
            <a:pPr lvl="3" eaLnBrk="1" hangingPunct="1">
              <a:spcBef>
                <a:spcPts val="600"/>
              </a:spcBef>
            </a:pPr>
            <a:r>
              <a:rPr lang="ja-JP" altLang="en-US" dirty="0">
                <a:solidFill>
                  <a:srgbClr val="0000FF"/>
                </a:solidFill>
              </a:rPr>
              <a:t>経験</a:t>
            </a:r>
            <a:r>
              <a:rPr lang="ja-JP" altLang="en-US" dirty="0"/>
              <a:t>の特定部分をさらに注意するため</a:t>
            </a:r>
            <a:r>
              <a:rPr lang="ja-JP" altLang="en-US" dirty="0">
                <a:solidFill>
                  <a:srgbClr val="0000FF"/>
                </a:solidFill>
              </a:rPr>
              <a:t>囲い込む</a:t>
            </a:r>
            <a:r>
              <a:rPr lang="ja-JP" altLang="en-US" dirty="0"/>
              <a:t>こと</a:t>
            </a:r>
            <a:endParaRPr lang="en-US" altLang="ja-JP" dirty="0"/>
          </a:p>
          <a:p>
            <a:pPr lvl="2" eaLnBrk="1" hangingPunct="1">
              <a:spcBef>
                <a:spcPts val="600"/>
              </a:spcBef>
            </a:pPr>
            <a:r>
              <a:rPr lang="ja-JP" altLang="en-US" dirty="0">
                <a:solidFill>
                  <a:srgbClr val="0000FF"/>
                </a:solidFill>
              </a:rPr>
              <a:t>淘汰</a:t>
            </a:r>
            <a:endParaRPr lang="en-US" altLang="ja-JP" dirty="0">
              <a:solidFill>
                <a:srgbClr val="0000FF"/>
              </a:solidFill>
            </a:endParaRPr>
          </a:p>
          <a:p>
            <a:pPr lvl="3" eaLnBrk="1" hangingPunct="1">
              <a:spcBef>
                <a:spcPts val="600"/>
              </a:spcBef>
            </a:pPr>
            <a:r>
              <a:rPr lang="ja-JP" altLang="en-US" dirty="0"/>
              <a:t>囲い混まれた部分にいくつかの</a:t>
            </a:r>
            <a:r>
              <a:rPr lang="ja-JP" altLang="en-US" dirty="0">
                <a:solidFill>
                  <a:srgbClr val="0000FF"/>
                </a:solidFill>
              </a:rPr>
              <a:t>解釈</a:t>
            </a:r>
            <a:r>
              <a:rPr lang="ja-JP" altLang="en-US" dirty="0"/>
              <a:t>をあてがうこと</a:t>
            </a:r>
            <a:endParaRPr lang="en-US" altLang="ja-JP" dirty="0"/>
          </a:p>
          <a:p>
            <a:pPr lvl="2" eaLnBrk="1" hangingPunct="1">
              <a:spcBef>
                <a:spcPts val="600"/>
              </a:spcBef>
            </a:pPr>
            <a:r>
              <a:rPr lang="ja-JP" altLang="en-US" dirty="0">
                <a:solidFill>
                  <a:srgbClr val="0000FF"/>
                </a:solidFill>
              </a:rPr>
              <a:t>保持</a:t>
            </a:r>
            <a:endParaRPr lang="en-US" altLang="ja-JP" dirty="0">
              <a:solidFill>
                <a:srgbClr val="0000FF"/>
              </a:solidFill>
            </a:endParaRPr>
          </a:p>
          <a:p>
            <a:pPr lvl="3" eaLnBrk="1" hangingPunct="1">
              <a:spcBef>
                <a:spcPts val="600"/>
              </a:spcBef>
            </a:pPr>
            <a:r>
              <a:rPr lang="ja-JP" altLang="en-US" dirty="0"/>
              <a:t>解釈された</a:t>
            </a:r>
            <a:r>
              <a:rPr lang="ja-JP" altLang="en-US" dirty="0">
                <a:solidFill>
                  <a:srgbClr val="0000FF"/>
                </a:solidFill>
              </a:rPr>
              <a:t>断片</a:t>
            </a:r>
            <a:r>
              <a:rPr lang="ja-JP" altLang="en-US" dirty="0"/>
              <a:t>を将来摘要するために</a:t>
            </a:r>
            <a:r>
              <a:rPr lang="ja-JP" altLang="en-US" dirty="0">
                <a:solidFill>
                  <a:srgbClr val="0000FF"/>
                </a:solidFill>
              </a:rPr>
              <a:t>蓄える</a:t>
            </a:r>
            <a:r>
              <a:rPr lang="ja-JP" altLang="en-US" dirty="0"/>
              <a:t>こと</a:t>
            </a:r>
            <a:endParaRPr lang="en-US" altLang="ja-JP" dirty="0"/>
          </a:p>
        </p:txBody>
      </p:sp>
      <p:sp>
        <p:nvSpPr>
          <p:cNvPr id="8198" name="正方形/長方形 6"/>
          <p:cNvSpPr>
            <a:spLocks noChangeArrowheads="1"/>
          </p:cNvSpPr>
          <p:nvPr/>
        </p:nvSpPr>
        <p:spPr bwMode="auto">
          <a:xfrm>
            <a:off x="5580112" y="214313"/>
            <a:ext cx="3264035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ja-JP" dirty="0"/>
              <a:t>Ⅱ</a:t>
            </a:r>
            <a:r>
              <a:rPr lang="ja-JP" altLang="en-US" dirty="0"/>
              <a:t> 織論デザインの補足</a:t>
            </a:r>
          </a:p>
        </p:txBody>
      </p:sp>
      <p:grpSp>
        <p:nvGrpSpPr>
          <p:cNvPr id="18" name="グループ化 17"/>
          <p:cNvGrpSpPr/>
          <p:nvPr/>
        </p:nvGrpSpPr>
        <p:grpSpPr>
          <a:xfrm>
            <a:off x="836585" y="5229200"/>
            <a:ext cx="6888197" cy="990110"/>
            <a:chOff x="780147" y="5229200"/>
            <a:chExt cx="6888197" cy="990110"/>
          </a:xfrm>
        </p:grpSpPr>
        <p:sp>
          <p:nvSpPr>
            <p:cNvPr id="3" name="正方形/長方形 2"/>
            <p:cNvSpPr/>
            <p:nvPr/>
          </p:nvSpPr>
          <p:spPr>
            <a:xfrm>
              <a:off x="780147" y="5378021"/>
              <a:ext cx="1864613" cy="461665"/>
            </a:xfrm>
            <a:prstGeom prst="rect">
              <a:avLst/>
            </a:prstGeom>
            <a:ln w="12700">
              <a:solidFill>
                <a:schemeClr val="tx1"/>
              </a:solidFill>
            </a:ln>
          </p:spPr>
          <p:txBody>
            <a:bodyPr wrap="none">
              <a:spAutoFit/>
            </a:bodyPr>
            <a:lstStyle/>
            <a:p>
              <a:r>
                <a:rPr lang="ja-JP" altLang="en-US" dirty="0"/>
                <a:t>イナクトメント</a:t>
              </a:r>
            </a:p>
          </p:txBody>
        </p:sp>
        <p:sp>
          <p:nvSpPr>
            <p:cNvPr id="4" name="正方形/長方形 3"/>
            <p:cNvSpPr/>
            <p:nvPr/>
          </p:nvSpPr>
          <p:spPr>
            <a:xfrm>
              <a:off x="4139952" y="5373216"/>
              <a:ext cx="1005403" cy="461665"/>
            </a:xfrm>
            <a:prstGeom prst="rect">
              <a:avLst/>
            </a:prstGeom>
            <a:ln w="12700">
              <a:solidFill>
                <a:schemeClr val="tx1"/>
              </a:solidFill>
            </a:ln>
          </p:spPr>
          <p:txBody>
            <a:bodyPr wrap="none">
              <a:spAutoFit/>
            </a:bodyPr>
            <a:lstStyle/>
            <a:p>
              <a:r>
                <a:rPr lang="ja-JP" altLang="en-US" dirty="0"/>
                <a:t>淘　汰</a:t>
              </a:r>
            </a:p>
          </p:txBody>
        </p:sp>
        <p:sp>
          <p:nvSpPr>
            <p:cNvPr id="5" name="正方形/長方形 4"/>
            <p:cNvSpPr/>
            <p:nvPr/>
          </p:nvSpPr>
          <p:spPr>
            <a:xfrm>
              <a:off x="6662941" y="5373216"/>
              <a:ext cx="1005403" cy="461665"/>
            </a:xfrm>
            <a:prstGeom prst="rect">
              <a:avLst/>
            </a:prstGeom>
            <a:ln w="12700">
              <a:solidFill>
                <a:schemeClr val="tx1"/>
              </a:solidFill>
            </a:ln>
          </p:spPr>
          <p:txBody>
            <a:bodyPr wrap="none">
              <a:spAutoFit/>
            </a:bodyPr>
            <a:lstStyle/>
            <a:p>
              <a:r>
                <a:rPr lang="ja-JP" altLang="en-US" dirty="0"/>
                <a:t>保　持</a:t>
              </a:r>
            </a:p>
          </p:txBody>
        </p:sp>
        <p:cxnSp>
          <p:nvCxnSpPr>
            <p:cNvPr id="7" name="直線矢印コネクタ 6"/>
            <p:cNvCxnSpPr>
              <a:stCxn id="3" idx="3"/>
              <a:endCxn id="4" idx="1"/>
            </p:cNvCxnSpPr>
            <p:nvPr/>
          </p:nvCxnSpPr>
          <p:spPr>
            <a:xfrm flipV="1">
              <a:off x="2644760" y="5604049"/>
              <a:ext cx="1495192" cy="4805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直線矢印コネクタ 13"/>
            <p:cNvCxnSpPr/>
            <p:nvPr/>
          </p:nvCxnSpPr>
          <p:spPr>
            <a:xfrm flipV="1">
              <a:off x="5145355" y="5608854"/>
              <a:ext cx="1495192" cy="4805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直線コネクタ 14"/>
            <p:cNvCxnSpPr/>
            <p:nvPr/>
          </p:nvCxnSpPr>
          <p:spPr>
            <a:xfrm>
              <a:off x="7020272" y="5839686"/>
              <a:ext cx="0" cy="25200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直線コネクタ 20"/>
            <p:cNvCxnSpPr/>
            <p:nvPr/>
          </p:nvCxnSpPr>
          <p:spPr>
            <a:xfrm>
              <a:off x="7237312" y="5854282"/>
              <a:ext cx="0" cy="32400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直線コネクタ 21"/>
            <p:cNvCxnSpPr/>
            <p:nvPr/>
          </p:nvCxnSpPr>
          <p:spPr>
            <a:xfrm>
              <a:off x="4642653" y="5839686"/>
              <a:ext cx="0" cy="252000"/>
            </a:xfrm>
            <a:prstGeom prst="line">
              <a:avLst/>
            </a:prstGeom>
            <a:ln w="19050">
              <a:solidFill>
                <a:schemeClr val="tx1"/>
              </a:solidFill>
              <a:headEnd type="arrow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直線矢印コネクタ 22"/>
            <p:cNvCxnSpPr/>
            <p:nvPr/>
          </p:nvCxnSpPr>
          <p:spPr>
            <a:xfrm flipV="1">
              <a:off x="4659646" y="6084294"/>
              <a:ext cx="2372861" cy="1"/>
            </a:xfrm>
            <a:prstGeom prst="straightConnector1">
              <a:avLst/>
            </a:prstGeom>
            <a:ln w="1905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直線矢印コネクタ 24"/>
            <p:cNvCxnSpPr/>
            <p:nvPr/>
          </p:nvCxnSpPr>
          <p:spPr>
            <a:xfrm flipV="1">
              <a:off x="1691680" y="6165304"/>
              <a:ext cx="5544000" cy="1"/>
            </a:xfrm>
            <a:prstGeom prst="straightConnector1">
              <a:avLst/>
            </a:prstGeom>
            <a:ln w="1905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直線コネクタ 25"/>
            <p:cNvCxnSpPr/>
            <p:nvPr/>
          </p:nvCxnSpPr>
          <p:spPr>
            <a:xfrm>
              <a:off x="1691680" y="5850305"/>
              <a:ext cx="0" cy="324000"/>
            </a:xfrm>
            <a:prstGeom prst="line">
              <a:avLst/>
            </a:prstGeom>
            <a:ln w="19050">
              <a:solidFill>
                <a:schemeClr val="tx1"/>
              </a:solidFill>
              <a:headEnd type="arrow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7" name="正方形/長方形 16"/>
            <p:cNvSpPr/>
            <p:nvPr/>
          </p:nvSpPr>
          <p:spPr>
            <a:xfrm>
              <a:off x="3202240" y="5234135"/>
              <a:ext cx="348172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altLang="ja-JP" sz="2000" dirty="0"/>
                <a:t>1</a:t>
              </a:r>
              <a:endParaRPr lang="ja-JP" altLang="en-US" sz="2000" dirty="0"/>
            </a:p>
          </p:txBody>
        </p:sp>
        <p:sp>
          <p:nvSpPr>
            <p:cNvPr id="28" name="正方形/長方形 27"/>
            <p:cNvSpPr/>
            <p:nvPr/>
          </p:nvSpPr>
          <p:spPr>
            <a:xfrm>
              <a:off x="5753998" y="5229200"/>
              <a:ext cx="348172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altLang="ja-JP" sz="2000" dirty="0"/>
                <a:t>2</a:t>
              </a:r>
              <a:endParaRPr lang="ja-JP" altLang="en-US" sz="2000" dirty="0"/>
            </a:p>
          </p:txBody>
        </p:sp>
        <p:sp>
          <p:nvSpPr>
            <p:cNvPr id="29" name="正方形/長方形 28"/>
            <p:cNvSpPr/>
            <p:nvPr/>
          </p:nvSpPr>
          <p:spPr>
            <a:xfrm>
              <a:off x="5742130" y="5729190"/>
              <a:ext cx="348172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altLang="ja-JP" sz="2000" dirty="0"/>
                <a:t>3</a:t>
              </a:r>
              <a:endParaRPr lang="ja-JP" altLang="en-US" sz="2000" dirty="0"/>
            </a:p>
          </p:txBody>
        </p:sp>
        <p:sp>
          <p:nvSpPr>
            <p:cNvPr id="30" name="正方形/長方形 29"/>
            <p:cNvSpPr/>
            <p:nvPr/>
          </p:nvSpPr>
          <p:spPr>
            <a:xfrm>
              <a:off x="3202240" y="5819200"/>
              <a:ext cx="348172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altLang="ja-JP" sz="2000" dirty="0"/>
                <a:t>4</a:t>
              </a:r>
              <a:endParaRPr lang="ja-JP" altLang="en-US" sz="2000" dirty="0"/>
            </a:p>
          </p:txBody>
        </p:sp>
      </p:grpSp>
    </p:spTree>
    <p:extLst>
      <p:ext uri="{BB962C8B-B14F-4D97-AF65-F5344CB8AC3E}">
        <p14:creationId xmlns:p14="http://schemas.microsoft.com/office/powerpoint/2010/main" val="39952904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1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19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19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19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819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819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819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819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7" grpId="0" uiExpand="1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4"/>
          <p:cNvSpPr>
            <a:spLocks noGrp="1" noChangeArrowheads="1"/>
          </p:cNvSpPr>
          <p:nvPr>
            <p:ph type="ctrTitle"/>
          </p:nvPr>
        </p:nvSpPr>
        <p:spPr>
          <a:xfrm>
            <a:off x="683568" y="579512"/>
            <a:ext cx="7878763" cy="1625352"/>
          </a:xfrm>
        </p:spPr>
        <p:txBody>
          <a:bodyPr/>
          <a:lstStyle/>
          <a:p>
            <a:pPr eaLnBrk="1" hangingPunct="1"/>
            <a:r>
              <a:rPr lang="ja-JP" altLang="en-US" sz="4400" dirty="0"/>
              <a:t>ご清聴いただきどうも</a:t>
            </a:r>
            <a:br>
              <a:rPr lang="ja-JP" altLang="en-US" sz="4400" dirty="0"/>
            </a:br>
            <a:r>
              <a:rPr lang="ja-JP" altLang="en-US" sz="4400" dirty="0"/>
              <a:t>ありがとうございました</a:t>
            </a:r>
          </a:p>
        </p:txBody>
      </p:sp>
      <p:sp>
        <p:nvSpPr>
          <p:cNvPr id="28675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755576" y="2780928"/>
            <a:ext cx="7992888" cy="3816424"/>
          </a:xfrm>
        </p:spPr>
        <p:txBody>
          <a:bodyPr/>
          <a:lstStyle/>
          <a:p>
            <a:pPr eaLnBrk="1" hangingPunct="1">
              <a:spcBef>
                <a:spcPts val="1200"/>
              </a:spcBef>
            </a:pPr>
            <a:r>
              <a:rPr lang="ja-JP" altLang="en-US" sz="3600" dirty="0"/>
              <a:t>このあとは、本講義「組織論」に対する</a:t>
            </a:r>
            <a:endParaRPr lang="en-US" altLang="ja-JP" sz="3600" dirty="0"/>
          </a:p>
          <a:p>
            <a:pPr eaLnBrk="1" hangingPunct="1">
              <a:spcBef>
                <a:spcPts val="1200"/>
              </a:spcBef>
            </a:pPr>
            <a:r>
              <a:rPr lang="ja-JP" altLang="en-US" sz="3600" dirty="0"/>
              <a:t>「最終試験」です</a:t>
            </a:r>
            <a:endParaRPr lang="en-US" altLang="ja-JP" sz="2400" dirty="0"/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8064" y="5085184"/>
            <a:ext cx="3214510" cy="89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テキスト ボックス 6"/>
          <p:cNvSpPr txBox="1">
            <a:spLocks noChangeArrowheads="1"/>
          </p:cNvSpPr>
          <p:nvPr/>
        </p:nvSpPr>
        <p:spPr bwMode="auto">
          <a:xfrm>
            <a:off x="5964382" y="142875"/>
            <a:ext cx="3072115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ja-JP" altLang="en-US" dirty="0"/>
              <a:t>「組織論」の最終講義</a:t>
            </a:r>
          </a:p>
        </p:txBody>
      </p:sp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ja-JP" altLang="en-US"/>
              <a:t>「組織論」</a:t>
            </a:r>
            <a:endParaRPr lang="en-US" altLang="ja-JP" dirty="0"/>
          </a:p>
        </p:txBody>
      </p:sp>
      <p:sp>
        <p:nvSpPr>
          <p:cNvPr id="3" name="スライド番号プレースホルダー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49EF795-9F03-4C68-BBF8-C58274B2281D}" type="slidenum">
              <a:rPr lang="en-US" altLang="ja-JP" smtClean="0"/>
              <a:pPr>
                <a:defRPr/>
              </a:pPr>
              <a:t>15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22738455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8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5" grpId="0" uiExpand="1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タイトル 5"/>
          <p:cNvSpPr>
            <a:spLocks noGrp="1"/>
          </p:cNvSpPr>
          <p:nvPr>
            <p:ph type="ctrTitle"/>
          </p:nvPr>
        </p:nvSpPr>
        <p:spPr>
          <a:xfrm>
            <a:off x="539552" y="765175"/>
            <a:ext cx="8062664" cy="1371600"/>
          </a:xfrm>
        </p:spPr>
        <p:txBody>
          <a:bodyPr/>
          <a:lstStyle/>
          <a:p>
            <a:r>
              <a:rPr kumimoji="1" lang="ja-JP" altLang="en-US" sz="6600" dirty="0"/>
              <a:t>資料の全体構成</a:t>
            </a:r>
          </a:p>
        </p:txBody>
      </p:sp>
      <p:sp>
        <p:nvSpPr>
          <p:cNvPr id="7" name="サブタイトル 6"/>
          <p:cNvSpPr>
            <a:spLocks noGrp="1"/>
          </p:cNvSpPr>
          <p:nvPr>
            <p:ph type="subTitle" idx="1"/>
          </p:nvPr>
        </p:nvSpPr>
        <p:spPr>
          <a:xfrm>
            <a:off x="683568" y="2852936"/>
            <a:ext cx="7774632" cy="3312368"/>
          </a:xfrm>
        </p:spPr>
        <p:txBody>
          <a:bodyPr/>
          <a:lstStyle/>
          <a:p>
            <a:r>
              <a:rPr kumimoji="1" lang="en-US" altLang="ja-JP" sz="4000" dirty="0"/>
              <a:t>Ⅰ</a:t>
            </a:r>
            <a:r>
              <a:rPr lang="ja-JP" altLang="en-US" sz="4000" dirty="0"/>
              <a:t> </a:t>
            </a:r>
            <a:r>
              <a:rPr kumimoji="1" lang="ja-JP" altLang="en-US" sz="4000" dirty="0"/>
              <a:t>組織デザインのまとめ</a:t>
            </a:r>
            <a:endParaRPr kumimoji="1" lang="en-US" altLang="ja-JP" sz="4000" dirty="0"/>
          </a:p>
          <a:p>
            <a:r>
              <a:rPr lang="en-US" altLang="ja-JP" sz="4000" dirty="0"/>
              <a:t>Ⅱ </a:t>
            </a:r>
            <a:r>
              <a:rPr lang="ja-JP" altLang="en-US" sz="4000" dirty="0"/>
              <a:t>組織デザインの補足</a:t>
            </a:r>
            <a:endParaRPr lang="en-US" altLang="ja-JP" sz="4000" dirty="0"/>
          </a:p>
        </p:txBody>
      </p:sp>
      <p:sp>
        <p:nvSpPr>
          <p:cNvPr id="8" name="テキスト ボックス 6"/>
          <p:cNvSpPr txBox="1">
            <a:spLocks noChangeArrowheads="1"/>
          </p:cNvSpPr>
          <p:nvPr/>
        </p:nvSpPr>
        <p:spPr bwMode="auto">
          <a:xfrm>
            <a:off x="5964382" y="142875"/>
            <a:ext cx="3072115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ja-JP" altLang="en-US" dirty="0"/>
              <a:t>「組織論」の最終講義</a:t>
            </a:r>
          </a:p>
        </p:txBody>
      </p:sp>
      <p:pic>
        <p:nvPicPr>
          <p:cNvPr id="8194" name="Picture 2" descr="C:\Documents and Settings\toshihiko\Local Settings\Temporary Internet Files\Content.IE5\BM1ZT7HH\MP900448290[1]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20272" y="3933056"/>
            <a:ext cx="1561315" cy="23488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ja-JP" altLang="en-US"/>
              <a:t>「組織論」</a:t>
            </a:r>
            <a:endParaRPr lang="en-US" altLang="ja-JP" dirty="0"/>
          </a:p>
        </p:txBody>
      </p:sp>
      <p:sp>
        <p:nvSpPr>
          <p:cNvPr id="3" name="スライド番号プレースホルダー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49EF795-9F03-4C68-BBF8-C58274B2281D}" type="slidenum">
              <a:rPr lang="en-US" altLang="ja-JP" smtClean="0"/>
              <a:pPr>
                <a:defRPr/>
              </a:pPr>
              <a:t>2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10073591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タイトル 5"/>
          <p:cNvSpPr>
            <a:spLocks noGrp="1"/>
          </p:cNvSpPr>
          <p:nvPr>
            <p:ph type="ctrTitle"/>
          </p:nvPr>
        </p:nvSpPr>
        <p:spPr>
          <a:xfrm>
            <a:off x="395535" y="692696"/>
            <a:ext cx="8640961" cy="1371600"/>
          </a:xfrm>
        </p:spPr>
        <p:txBody>
          <a:bodyPr/>
          <a:lstStyle/>
          <a:p>
            <a:r>
              <a:rPr lang="en-US" altLang="ja-JP" sz="6000" dirty="0"/>
              <a:t>Ⅰ</a:t>
            </a:r>
            <a:r>
              <a:rPr lang="ja-JP" altLang="en-US" sz="6000" dirty="0"/>
              <a:t> 組織デザインのまとめ</a:t>
            </a:r>
            <a:endParaRPr kumimoji="1" lang="ja-JP" altLang="en-US" sz="6000" dirty="0"/>
          </a:p>
        </p:txBody>
      </p:sp>
      <p:sp>
        <p:nvSpPr>
          <p:cNvPr id="7" name="サブタイトル 6"/>
          <p:cNvSpPr>
            <a:spLocks noGrp="1"/>
          </p:cNvSpPr>
          <p:nvPr>
            <p:ph type="subTitle" idx="1"/>
          </p:nvPr>
        </p:nvSpPr>
        <p:spPr>
          <a:xfrm>
            <a:off x="755576" y="2636912"/>
            <a:ext cx="7702624" cy="3816424"/>
          </a:xfrm>
        </p:spPr>
        <p:txBody>
          <a:bodyPr/>
          <a:lstStyle/>
          <a:p>
            <a:r>
              <a:rPr kumimoji="1" lang="ja-JP" altLang="en-US" sz="4000" dirty="0"/>
              <a:t>１．組織</a:t>
            </a:r>
            <a:r>
              <a:rPr lang="ja-JP" altLang="en-US" sz="4000" dirty="0"/>
              <a:t>デザイン</a:t>
            </a:r>
            <a:endParaRPr kumimoji="1" lang="en-US" altLang="ja-JP" sz="4000" dirty="0"/>
          </a:p>
          <a:p>
            <a:r>
              <a:rPr lang="ja-JP" altLang="en-US" sz="4000" dirty="0"/>
              <a:t>２．組織形態</a:t>
            </a:r>
            <a:endParaRPr lang="en-US" altLang="ja-JP" sz="4000" dirty="0"/>
          </a:p>
          <a:p>
            <a:r>
              <a:rPr kumimoji="1" lang="ja-JP" altLang="en-US" sz="4000" dirty="0"/>
              <a:t>３．</a:t>
            </a:r>
            <a:r>
              <a:rPr lang="ja-JP" altLang="en-US" sz="4000" dirty="0"/>
              <a:t>分業のデザイン</a:t>
            </a:r>
            <a:endParaRPr lang="en-US" altLang="ja-JP" sz="4000" dirty="0"/>
          </a:p>
          <a:p>
            <a:r>
              <a:rPr lang="ja-JP" altLang="en-US" sz="4000" dirty="0"/>
              <a:t>４．調整のデザイン</a:t>
            </a:r>
            <a:endParaRPr lang="en-US" altLang="ja-JP" sz="4000" dirty="0"/>
          </a:p>
          <a:p>
            <a:r>
              <a:rPr lang="ja-JP" altLang="en-US" sz="4000" dirty="0"/>
              <a:t>５</a:t>
            </a:r>
            <a:r>
              <a:rPr kumimoji="1" lang="ja-JP" altLang="en-US" sz="4000" dirty="0"/>
              <a:t>．人材育成</a:t>
            </a:r>
            <a:endParaRPr kumimoji="1" lang="en-US" altLang="ja-JP" sz="4000" dirty="0"/>
          </a:p>
        </p:txBody>
      </p:sp>
      <p:pic>
        <p:nvPicPr>
          <p:cNvPr id="1026" name="Picture 2" descr="C:\Documents and Settings\toshihiko\Local Settings\Temporary Internet Files\Content.IE5\5T5QOAG9\MP900409335[1]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216" y="4640948"/>
            <a:ext cx="2266484" cy="15121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テキスト ボックス 6"/>
          <p:cNvSpPr txBox="1">
            <a:spLocks noChangeArrowheads="1"/>
          </p:cNvSpPr>
          <p:nvPr/>
        </p:nvSpPr>
        <p:spPr bwMode="auto">
          <a:xfrm>
            <a:off x="5964382" y="142875"/>
            <a:ext cx="3072115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ja-JP" altLang="en-US" dirty="0"/>
              <a:t>「組織論」の最終講義</a:t>
            </a:r>
          </a:p>
        </p:txBody>
      </p:sp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ja-JP" altLang="en-US"/>
              <a:t>「組織論」</a:t>
            </a:r>
            <a:endParaRPr lang="en-US" altLang="ja-JP" dirty="0"/>
          </a:p>
        </p:txBody>
      </p:sp>
      <p:sp>
        <p:nvSpPr>
          <p:cNvPr id="3" name="スライド番号プレースホルダー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49EF795-9F03-4C68-BBF8-C58274B2281D}" type="slidenum">
              <a:rPr lang="en-US" altLang="ja-JP" smtClean="0"/>
              <a:pPr>
                <a:defRPr/>
              </a:pPr>
              <a:t>3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17432461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日付プレースホルダ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ja-JP" altLang="en-US"/>
              <a:t>「組織論」</a:t>
            </a:r>
            <a:endParaRPr lang="ja-JP" altLang="en-US" dirty="0"/>
          </a:p>
        </p:txBody>
      </p:sp>
      <p:sp>
        <p:nvSpPr>
          <p:cNvPr id="4099" name="スライド番号プレースホルダ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5FF509D2-4803-461A-B409-D826DD94EAF6}" type="slidenum">
              <a:rPr lang="en-US" altLang="ja-JP" smtClean="0"/>
              <a:pPr/>
              <a:t>4</a:t>
            </a:fld>
            <a:endParaRPr lang="en-US" altLang="ja-JP" dirty="0"/>
          </a:p>
        </p:txBody>
      </p:sp>
      <p:sp>
        <p:nvSpPr>
          <p:cNvPr id="410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723900" indent="-723900" eaLnBrk="1" hangingPunct="1"/>
            <a:r>
              <a:rPr lang="ja-JP" altLang="en-US" sz="4800" dirty="0"/>
              <a:t>１．組織デザイン</a:t>
            </a:r>
          </a:p>
        </p:txBody>
      </p:sp>
      <p:sp>
        <p:nvSpPr>
          <p:cNvPr id="410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66738" y="1714500"/>
            <a:ext cx="8577262" cy="4714875"/>
          </a:xfrm>
        </p:spPr>
        <p:txBody>
          <a:bodyPr/>
          <a:lstStyle/>
          <a:p>
            <a:pPr eaLnBrk="1" hangingPunct="1"/>
            <a:r>
              <a:rPr lang="ja-JP" altLang="en-US" sz="2800" dirty="0"/>
              <a:t>組織的とは</a:t>
            </a:r>
          </a:p>
          <a:p>
            <a:pPr lvl="1" eaLnBrk="1" hangingPunct="1"/>
            <a:r>
              <a:rPr lang="ja-JP" altLang="en-US" sz="2400" dirty="0">
                <a:solidFill>
                  <a:srgbClr val="0000FF"/>
                </a:solidFill>
              </a:rPr>
              <a:t>分業と調整</a:t>
            </a:r>
            <a:r>
              <a:rPr lang="ja-JP" altLang="en-US" sz="2400" dirty="0"/>
              <a:t>が意識的に行われた</a:t>
            </a:r>
            <a:r>
              <a:rPr lang="ja-JP" altLang="en-US" sz="2400" dirty="0">
                <a:solidFill>
                  <a:srgbClr val="0000FF"/>
                </a:solidFill>
              </a:rPr>
              <a:t>集団の行動</a:t>
            </a:r>
            <a:r>
              <a:rPr lang="ja-JP" altLang="en-US" sz="2400" dirty="0"/>
              <a:t>のこと</a:t>
            </a:r>
            <a:endParaRPr lang="en-US" altLang="ja-JP" sz="2400" dirty="0"/>
          </a:p>
          <a:p>
            <a:pPr lvl="1" eaLnBrk="1" hangingPunct="1"/>
            <a:r>
              <a:rPr lang="ja-JP" altLang="en-US" sz="2400" dirty="0"/>
              <a:t>分業とは</a:t>
            </a:r>
            <a:endParaRPr lang="en-US" altLang="ja-JP" sz="2400" dirty="0"/>
          </a:p>
          <a:p>
            <a:pPr lvl="2" eaLnBrk="1" hangingPunct="1"/>
            <a:r>
              <a:rPr lang="ja-JP" altLang="en-US" sz="2200" dirty="0"/>
              <a:t>役割を</a:t>
            </a:r>
            <a:r>
              <a:rPr lang="ja-JP" altLang="en-US" sz="2200" dirty="0">
                <a:solidFill>
                  <a:srgbClr val="0000FF"/>
                </a:solidFill>
              </a:rPr>
              <a:t>分化</a:t>
            </a:r>
            <a:r>
              <a:rPr lang="ja-JP" altLang="en-US" sz="2200" dirty="0"/>
              <a:t>させること</a:t>
            </a:r>
            <a:endParaRPr lang="en-US" altLang="ja-JP" sz="2200" dirty="0"/>
          </a:p>
          <a:p>
            <a:pPr lvl="1" eaLnBrk="1" hangingPunct="1"/>
            <a:r>
              <a:rPr lang="ja-JP" altLang="en-US" sz="2400" dirty="0"/>
              <a:t>調整とは</a:t>
            </a:r>
            <a:endParaRPr lang="en-US" altLang="ja-JP" sz="2400" dirty="0"/>
          </a:p>
          <a:p>
            <a:pPr lvl="2" eaLnBrk="1" hangingPunct="1"/>
            <a:r>
              <a:rPr lang="ja-JP" altLang="en-US" sz="2200" dirty="0">
                <a:solidFill>
                  <a:srgbClr val="0000FF"/>
                </a:solidFill>
              </a:rPr>
              <a:t>役割</a:t>
            </a:r>
            <a:r>
              <a:rPr lang="ja-JP" altLang="en-US" sz="2200" dirty="0"/>
              <a:t>の時間的・空間的運動を</a:t>
            </a:r>
            <a:r>
              <a:rPr lang="ja-JP" altLang="en-US" sz="2200" dirty="0">
                <a:solidFill>
                  <a:srgbClr val="0000FF"/>
                </a:solidFill>
              </a:rPr>
              <a:t>確保する努力</a:t>
            </a:r>
            <a:r>
              <a:rPr lang="ja-JP" altLang="en-US" sz="2200" dirty="0"/>
              <a:t>のこと</a:t>
            </a:r>
            <a:endParaRPr lang="en-US" altLang="ja-JP" sz="2200" dirty="0"/>
          </a:p>
          <a:p>
            <a:pPr eaLnBrk="1" hangingPunct="1"/>
            <a:r>
              <a:rPr lang="ja-JP" altLang="en-US" sz="2800" dirty="0"/>
              <a:t>組織デザインとは</a:t>
            </a:r>
            <a:endParaRPr lang="en-US" altLang="ja-JP" sz="2800" dirty="0"/>
          </a:p>
          <a:p>
            <a:pPr lvl="1" eaLnBrk="1" hangingPunct="1"/>
            <a:r>
              <a:rPr lang="ja-JP" altLang="en-US" sz="2400" dirty="0">
                <a:solidFill>
                  <a:srgbClr val="0000FF"/>
                </a:solidFill>
              </a:rPr>
              <a:t>分業と調整手段</a:t>
            </a:r>
            <a:r>
              <a:rPr lang="ja-JP" altLang="en-US" sz="2400" dirty="0"/>
              <a:t>のパターン（様式）を</a:t>
            </a:r>
            <a:r>
              <a:rPr lang="ja-JP" altLang="en-US" sz="2400" dirty="0">
                <a:solidFill>
                  <a:srgbClr val="0000FF"/>
                </a:solidFill>
              </a:rPr>
              <a:t>設計</a:t>
            </a:r>
            <a:r>
              <a:rPr lang="ja-JP" altLang="en-US" sz="2400" dirty="0"/>
              <a:t>すること</a:t>
            </a:r>
            <a:endParaRPr lang="en-US" altLang="ja-JP" dirty="0"/>
          </a:p>
          <a:p>
            <a:pPr lvl="1" eaLnBrk="1" hangingPunct="1"/>
            <a:r>
              <a:rPr lang="ja-JP" altLang="en-US" dirty="0"/>
              <a:t>当初は、日常的な</a:t>
            </a:r>
            <a:r>
              <a:rPr lang="ja-JP" altLang="en-US" dirty="0">
                <a:solidFill>
                  <a:srgbClr val="0000FF"/>
                </a:solidFill>
              </a:rPr>
              <a:t>オペレーション</a:t>
            </a:r>
            <a:r>
              <a:rPr lang="ja-JP" altLang="en-US" dirty="0"/>
              <a:t>と</a:t>
            </a:r>
            <a:r>
              <a:rPr lang="ja-JP" altLang="en-US" dirty="0">
                <a:solidFill>
                  <a:srgbClr val="0000FF"/>
                </a:solidFill>
              </a:rPr>
              <a:t>例外処理</a:t>
            </a:r>
            <a:r>
              <a:rPr lang="ja-JP" altLang="en-US" dirty="0"/>
              <a:t>に関する</a:t>
            </a:r>
            <a:br>
              <a:rPr lang="en-US" altLang="ja-JP" dirty="0"/>
            </a:br>
            <a:r>
              <a:rPr lang="ja-JP" altLang="en-US" dirty="0"/>
              <a:t>組織デザインが主な対象</a:t>
            </a:r>
            <a:endParaRPr lang="en-US" altLang="ja-JP" dirty="0"/>
          </a:p>
          <a:p>
            <a:pPr lvl="1" eaLnBrk="1" hangingPunct="1"/>
            <a:endParaRPr lang="ja-JP" altLang="en-US" sz="2400" dirty="0"/>
          </a:p>
        </p:txBody>
      </p:sp>
      <p:sp>
        <p:nvSpPr>
          <p:cNvPr id="4102" name="テキスト ボックス 6"/>
          <p:cNvSpPr txBox="1">
            <a:spLocks noChangeArrowheads="1"/>
          </p:cNvSpPr>
          <p:nvPr/>
        </p:nvSpPr>
        <p:spPr bwMode="auto">
          <a:xfrm>
            <a:off x="5572124" y="142875"/>
            <a:ext cx="3464371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ja-JP" dirty="0"/>
              <a:t>I. </a:t>
            </a:r>
            <a:r>
              <a:rPr lang="ja-JP" altLang="en-US" dirty="0"/>
              <a:t>組織デザインのまとめ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1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10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10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10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10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410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410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410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410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1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日付プレースホルダ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ja-JP" altLang="en-US"/>
              <a:t>「組織論」</a:t>
            </a:r>
            <a:endParaRPr lang="ja-JP" altLang="en-US" dirty="0"/>
          </a:p>
        </p:txBody>
      </p:sp>
      <p:sp>
        <p:nvSpPr>
          <p:cNvPr id="4099" name="スライド番号プレースホルダ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5FF509D2-4803-461A-B409-D826DD94EAF6}" type="slidenum">
              <a:rPr lang="en-US" altLang="ja-JP" smtClean="0"/>
              <a:pPr/>
              <a:t>5</a:t>
            </a:fld>
            <a:endParaRPr lang="en-US" altLang="ja-JP" dirty="0"/>
          </a:p>
        </p:txBody>
      </p:sp>
      <p:sp>
        <p:nvSpPr>
          <p:cNvPr id="410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723900" indent="-723900" eaLnBrk="1" hangingPunct="1"/>
            <a:r>
              <a:rPr lang="ja-JP" altLang="en-US" sz="4800" dirty="0"/>
              <a:t>２．組織形態</a:t>
            </a:r>
          </a:p>
        </p:txBody>
      </p:sp>
      <p:sp>
        <p:nvSpPr>
          <p:cNvPr id="410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66738" y="1714500"/>
            <a:ext cx="8577262" cy="4714875"/>
          </a:xfrm>
        </p:spPr>
        <p:txBody>
          <a:bodyPr/>
          <a:lstStyle/>
          <a:p>
            <a:pPr eaLnBrk="1" hangingPunct="1"/>
            <a:r>
              <a:rPr lang="ja-JP" altLang="en-US" dirty="0"/>
              <a:t>組織形態のとらえ方</a:t>
            </a:r>
            <a:endParaRPr lang="en-US" altLang="ja-JP" dirty="0"/>
          </a:p>
          <a:p>
            <a:pPr lvl="1" eaLnBrk="1" hangingPunct="1"/>
            <a:r>
              <a:rPr lang="ja-JP" altLang="en-US" dirty="0"/>
              <a:t>旧来の</a:t>
            </a:r>
            <a:r>
              <a:rPr lang="ja-JP" altLang="en-US" dirty="0">
                <a:solidFill>
                  <a:srgbClr val="0000FF"/>
                </a:solidFill>
              </a:rPr>
              <a:t>基本型との対比</a:t>
            </a:r>
            <a:r>
              <a:rPr lang="ja-JP" altLang="en-US" dirty="0"/>
              <a:t>で組織形態を決める</a:t>
            </a:r>
            <a:endParaRPr lang="en-US" altLang="ja-JP" dirty="0"/>
          </a:p>
          <a:p>
            <a:pPr eaLnBrk="1" hangingPunct="1"/>
            <a:r>
              <a:rPr lang="ja-JP" altLang="en-US" dirty="0"/>
              <a:t>組織形態の基本型（３つ）</a:t>
            </a:r>
            <a:endParaRPr lang="en-US" altLang="ja-JP" dirty="0"/>
          </a:p>
          <a:p>
            <a:pPr lvl="1" eaLnBrk="1" hangingPunct="1"/>
            <a:r>
              <a:rPr lang="ja-JP" altLang="en-US" dirty="0"/>
              <a:t>機能別組織</a:t>
            </a:r>
            <a:endParaRPr lang="en-US" altLang="ja-JP" dirty="0"/>
          </a:p>
          <a:p>
            <a:pPr lvl="2" eaLnBrk="1" hangingPunct="1"/>
            <a:r>
              <a:rPr lang="ja-JP" altLang="en-US" dirty="0">
                <a:solidFill>
                  <a:srgbClr val="0000FF"/>
                </a:solidFill>
              </a:rPr>
              <a:t>機能部門別</a:t>
            </a:r>
            <a:r>
              <a:rPr lang="ja-JP" altLang="en-US" dirty="0"/>
              <a:t>に組織を分割</a:t>
            </a:r>
            <a:endParaRPr lang="en-US" altLang="ja-JP" dirty="0"/>
          </a:p>
          <a:p>
            <a:pPr lvl="1" eaLnBrk="1" hangingPunct="1"/>
            <a:r>
              <a:rPr lang="ja-JP" altLang="en-US" dirty="0"/>
              <a:t>事業部制組織</a:t>
            </a:r>
            <a:endParaRPr lang="en-US" altLang="ja-JP" dirty="0"/>
          </a:p>
          <a:p>
            <a:pPr lvl="2" eaLnBrk="1" hangingPunct="1"/>
            <a:r>
              <a:rPr lang="ja-JP" altLang="en-US" dirty="0">
                <a:solidFill>
                  <a:srgbClr val="0000FF"/>
                </a:solidFill>
              </a:rPr>
              <a:t>自律的</a:t>
            </a:r>
            <a:r>
              <a:rPr lang="ja-JP" altLang="en-US" dirty="0"/>
              <a:t>に存続できるように各機能部門を</a:t>
            </a:r>
            <a:r>
              <a:rPr lang="ja-JP" altLang="en-US" dirty="0">
                <a:solidFill>
                  <a:srgbClr val="0000FF"/>
                </a:solidFill>
              </a:rPr>
              <a:t>さらに分割</a:t>
            </a:r>
            <a:r>
              <a:rPr lang="ja-JP" altLang="en-US" dirty="0"/>
              <a:t>する</a:t>
            </a:r>
            <a:endParaRPr lang="en-US" altLang="ja-JP" dirty="0"/>
          </a:p>
          <a:p>
            <a:pPr lvl="1" eaLnBrk="1" hangingPunct="1"/>
            <a:r>
              <a:rPr lang="ja-JP" altLang="en-US" dirty="0"/>
              <a:t>マトリクス組織</a:t>
            </a:r>
            <a:endParaRPr lang="en-US" altLang="ja-JP" dirty="0"/>
          </a:p>
          <a:p>
            <a:pPr lvl="2" eaLnBrk="1" hangingPunct="1"/>
            <a:r>
              <a:rPr lang="ja-JP" altLang="en-US" dirty="0"/>
              <a:t>組織を分割する際の</a:t>
            </a:r>
            <a:r>
              <a:rPr lang="ja-JP" altLang="en-US" dirty="0">
                <a:solidFill>
                  <a:srgbClr val="0000FF"/>
                </a:solidFill>
              </a:rPr>
              <a:t>軸そのもの</a:t>
            </a:r>
            <a:r>
              <a:rPr lang="ja-JP" altLang="en-US" dirty="0"/>
              <a:t>を分割する</a:t>
            </a:r>
            <a:endParaRPr lang="en-US" altLang="ja-JP" dirty="0"/>
          </a:p>
          <a:p>
            <a:pPr lvl="2" eaLnBrk="1" hangingPunct="1"/>
            <a:r>
              <a:rPr lang="ja-JP" altLang="en-US" dirty="0"/>
              <a:t>２つの要求を</a:t>
            </a:r>
            <a:r>
              <a:rPr lang="ja-JP" altLang="en-US" dirty="0">
                <a:solidFill>
                  <a:srgbClr val="0000FF"/>
                </a:solidFill>
              </a:rPr>
              <a:t>ダイナミックにバランス</a:t>
            </a:r>
            <a:r>
              <a:rPr lang="ja-JP" altLang="en-US" dirty="0"/>
              <a:t>させる⇒</a:t>
            </a:r>
            <a:r>
              <a:rPr lang="en-US" altLang="ja-JP" dirty="0">
                <a:solidFill>
                  <a:srgbClr val="0000FF"/>
                </a:solidFill>
              </a:rPr>
              <a:t>2</a:t>
            </a:r>
            <a:r>
              <a:rPr lang="ja-JP" altLang="en-US" dirty="0">
                <a:solidFill>
                  <a:srgbClr val="0000FF"/>
                </a:solidFill>
              </a:rPr>
              <a:t>ボス</a:t>
            </a:r>
            <a:r>
              <a:rPr lang="ja-JP" altLang="en-US" dirty="0"/>
              <a:t>・システム</a:t>
            </a:r>
            <a:endParaRPr lang="en-US" altLang="ja-JP" dirty="0"/>
          </a:p>
        </p:txBody>
      </p:sp>
      <p:sp>
        <p:nvSpPr>
          <p:cNvPr id="4102" name="テキスト ボックス 6"/>
          <p:cNvSpPr txBox="1">
            <a:spLocks noChangeArrowheads="1"/>
          </p:cNvSpPr>
          <p:nvPr/>
        </p:nvSpPr>
        <p:spPr bwMode="auto">
          <a:xfrm>
            <a:off x="5572124" y="142875"/>
            <a:ext cx="3464371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ja-JP" dirty="0"/>
              <a:t>I. </a:t>
            </a:r>
            <a:r>
              <a:rPr lang="ja-JP" altLang="en-US" dirty="0"/>
              <a:t>組織デザインのまとめ</a:t>
            </a:r>
          </a:p>
        </p:txBody>
      </p:sp>
    </p:spTree>
    <p:extLst>
      <p:ext uri="{BB962C8B-B14F-4D97-AF65-F5344CB8AC3E}">
        <p14:creationId xmlns:p14="http://schemas.microsoft.com/office/powerpoint/2010/main" val="3836637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1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10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10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10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10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410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410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410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410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410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1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日付プレースホルダ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ja-JP" altLang="en-US"/>
              <a:t>「組織論」</a:t>
            </a:r>
            <a:endParaRPr lang="ja-JP" altLang="en-US" dirty="0"/>
          </a:p>
        </p:txBody>
      </p:sp>
      <p:sp>
        <p:nvSpPr>
          <p:cNvPr id="4099" name="スライド番号プレースホルダ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5FF509D2-4803-461A-B409-D826DD94EAF6}" type="slidenum">
              <a:rPr lang="en-US" altLang="ja-JP" smtClean="0"/>
              <a:pPr/>
              <a:t>6</a:t>
            </a:fld>
            <a:endParaRPr lang="en-US" altLang="ja-JP" dirty="0"/>
          </a:p>
        </p:txBody>
      </p:sp>
      <p:sp>
        <p:nvSpPr>
          <p:cNvPr id="410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723900" indent="-723900" eaLnBrk="1" hangingPunct="1"/>
            <a:r>
              <a:rPr lang="ja-JP" altLang="en-US" sz="4800" dirty="0"/>
              <a:t>３．分業のデザイン</a:t>
            </a:r>
          </a:p>
        </p:txBody>
      </p:sp>
      <p:sp>
        <p:nvSpPr>
          <p:cNvPr id="410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66738" y="1628800"/>
            <a:ext cx="8577262" cy="4896544"/>
          </a:xfrm>
        </p:spPr>
        <p:txBody>
          <a:bodyPr/>
          <a:lstStyle/>
          <a:p>
            <a:pPr eaLnBrk="1" hangingPunct="1">
              <a:spcBef>
                <a:spcPts val="400"/>
              </a:spcBef>
            </a:pPr>
            <a:r>
              <a:rPr lang="ja-JP" altLang="en-US" dirty="0"/>
              <a:t>分業</a:t>
            </a:r>
            <a:r>
              <a:rPr lang="ja-JP" altLang="en-US" sz="2800" dirty="0"/>
              <a:t>とは</a:t>
            </a:r>
            <a:endParaRPr lang="en-US" altLang="ja-JP" sz="2800" dirty="0"/>
          </a:p>
          <a:p>
            <a:pPr lvl="1" eaLnBrk="1" hangingPunct="1">
              <a:spcBef>
                <a:spcPts val="400"/>
              </a:spcBef>
            </a:pPr>
            <a:r>
              <a:rPr lang="ja-JP" altLang="en-US" sz="2400" dirty="0"/>
              <a:t>役割を分化させることにより</a:t>
            </a:r>
            <a:r>
              <a:rPr lang="ja-JP" altLang="en-US" sz="2400" dirty="0">
                <a:solidFill>
                  <a:srgbClr val="0000FF"/>
                </a:solidFill>
              </a:rPr>
              <a:t>能率</a:t>
            </a:r>
            <a:r>
              <a:rPr lang="ja-JP" altLang="en-US" sz="2400" dirty="0"/>
              <a:t>（</a:t>
            </a:r>
            <a:r>
              <a:rPr lang="ja-JP" altLang="en-US" sz="2400" dirty="0">
                <a:solidFill>
                  <a:srgbClr val="0000FF"/>
                </a:solidFill>
              </a:rPr>
              <a:t>生産性</a:t>
            </a:r>
            <a:r>
              <a:rPr lang="ja-JP" altLang="en-US" sz="2400" dirty="0"/>
              <a:t>）を上げるしくみ</a:t>
            </a:r>
            <a:endParaRPr lang="en-US" altLang="ja-JP" sz="2400" dirty="0"/>
          </a:p>
          <a:p>
            <a:pPr eaLnBrk="1" hangingPunct="1">
              <a:spcBef>
                <a:spcPts val="400"/>
              </a:spcBef>
            </a:pPr>
            <a:r>
              <a:rPr lang="ja-JP" altLang="en-US" sz="2800" dirty="0"/>
              <a:t>分業の種類</a:t>
            </a:r>
            <a:endParaRPr lang="en-US" altLang="ja-JP" sz="2800" dirty="0"/>
          </a:p>
          <a:p>
            <a:pPr lvl="1" eaLnBrk="1" hangingPunct="1">
              <a:spcBef>
                <a:spcPts val="400"/>
              </a:spcBef>
            </a:pPr>
            <a:r>
              <a:rPr lang="ja-JP" altLang="en-US" sz="2400" dirty="0">
                <a:solidFill>
                  <a:srgbClr val="0000FF"/>
                </a:solidFill>
              </a:rPr>
              <a:t>垂直</a:t>
            </a:r>
            <a:r>
              <a:rPr lang="ja-JP" altLang="en-US" sz="2400" dirty="0"/>
              <a:t>分業</a:t>
            </a:r>
            <a:endParaRPr lang="en-US" altLang="ja-JP" sz="2400" dirty="0"/>
          </a:p>
          <a:p>
            <a:pPr lvl="2" eaLnBrk="1" hangingPunct="1">
              <a:spcBef>
                <a:spcPts val="400"/>
              </a:spcBef>
            </a:pPr>
            <a:r>
              <a:rPr lang="ja-JP" altLang="en-US" dirty="0"/>
              <a:t>役割を</a:t>
            </a:r>
            <a:r>
              <a:rPr lang="ja-JP" altLang="en-US" sz="2200" dirty="0">
                <a:solidFill>
                  <a:srgbClr val="0000FF"/>
                </a:solidFill>
              </a:rPr>
              <a:t>計画と実行</a:t>
            </a:r>
            <a:r>
              <a:rPr lang="ja-JP" altLang="en-US" sz="2200" dirty="0"/>
              <a:t>に分化</a:t>
            </a:r>
            <a:endParaRPr lang="en-US" altLang="ja-JP" sz="2200" dirty="0"/>
          </a:p>
          <a:p>
            <a:pPr lvl="1" eaLnBrk="1" hangingPunct="1">
              <a:spcBef>
                <a:spcPts val="400"/>
              </a:spcBef>
            </a:pPr>
            <a:r>
              <a:rPr lang="ja-JP" altLang="en-US" dirty="0">
                <a:solidFill>
                  <a:srgbClr val="0000FF"/>
                </a:solidFill>
              </a:rPr>
              <a:t>水平</a:t>
            </a:r>
            <a:r>
              <a:rPr lang="ja-JP" altLang="en-US" dirty="0"/>
              <a:t>分業</a:t>
            </a:r>
            <a:endParaRPr lang="en-US" altLang="ja-JP" dirty="0"/>
          </a:p>
          <a:p>
            <a:pPr lvl="2" eaLnBrk="1" hangingPunct="1">
              <a:spcBef>
                <a:spcPts val="400"/>
              </a:spcBef>
            </a:pPr>
            <a:r>
              <a:rPr lang="ja-JP" altLang="en-US" sz="2200" dirty="0"/>
              <a:t>実行の</a:t>
            </a:r>
            <a:r>
              <a:rPr lang="ja-JP" altLang="en-US" sz="2200" dirty="0">
                <a:solidFill>
                  <a:srgbClr val="0000FF"/>
                </a:solidFill>
              </a:rPr>
              <a:t>役割</a:t>
            </a:r>
            <a:r>
              <a:rPr lang="ja-JP" altLang="en-US" sz="2200" dirty="0"/>
              <a:t>を分化</a:t>
            </a:r>
            <a:endParaRPr lang="en-US" altLang="ja-JP" sz="2200" dirty="0"/>
          </a:p>
          <a:p>
            <a:pPr lvl="2" eaLnBrk="1" hangingPunct="1">
              <a:spcBef>
                <a:spcPts val="400"/>
              </a:spcBef>
            </a:pPr>
            <a:r>
              <a:rPr lang="ja-JP" altLang="en-US" dirty="0">
                <a:solidFill>
                  <a:srgbClr val="0000FF"/>
                </a:solidFill>
              </a:rPr>
              <a:t>機能別</a:t>
            </a:r>
            <a:r>
              <a:rPr lang="ja-JP" altLang="en-US" dirty="0"/>
              <a:t>分業：実行の</a:t>
            </a:r>
            <a:r>
              <a:rPr lang="ja-JP" altLang="en-US" dirty="0">
                <a:solidFill>
                  <a:srgbClr val="0000FF"/>
                </a:solidFill>
              </a:rPr>
              <a:t>機能別</a:t>
            </a:r>
            <a:r>
              <a:rPr lang="ja-JP" altLang="en-US" dirty="0"/>
              <a:t>に分化</a:t>
            </a:r>
            <a:endParaRPr lang="en-US" altLang="ja-JP" dirty="0"/>
          </a:p>
          <a:p>
            <a:pPr lvl="2" eaLnBrk="1" hangingPunct="1">
              <a:spcBef>
                <a:spcPts val="400"/>
              </a:spcBef>
            </a:pPr>
            <a:r>
              <a:rPr lang="ja-JP" altLang="en-US" dirty="0">
                <a:solidFill>
                  <a:srgbClr val="0000FF"/>
                </a:solidFill>
              </a:rPr>
              <a:t>並行</a:t>
            </a:r>
            <a:r>
              <a:rPr lang="ja-JP" altLang="en-US" sz="2200" dirty="0"/>
              <a:t>分業：</a:t>
            </a:r>
            <a:r>
              <a:rPr lang="ja-JP" altLang="en-US" sz="2200" dirty="0">
                <a:solidFill>
                  <a:srgbClr val="0000FF"/>
                </a:solidFill>
              </a:rPr>
              <a:t>同様</a:t>
            </a:r>
            <a:r>
              <a:rPr lang="ja-JP" altLang="en-US" sz="2200" dirty="0"/>
              <a:t>な役割を分化</a:t>
            </a:r>
            <a:endParaRPr lang="en-US" altLang="ja-JP" sz="2200" dirty="0"/>
          </a:p>
          <a:p>
            <a:pPr lvl="1" eaLnBrk="1" hangingPunct="1">
              <a:spcBef>
                <a:spcPts val="400"/>
              </a:spcBef>
            </a:pPr>
            <a:r>
              <a:rPr lang="ja-JP" altLang="en-US" sz="2400" dirty="0">
                <a:solidFill>
                  <a:srgbClr val="0000FF"/>
                </a:solidFill>
              </a:rPr>
              <a:t>多様</a:t>
            </a:r>
            <a:r>
              <a:rPr lang="ja-JP" altLang="en-US" sz="2400" dirty="0"/>
              <a:t>な組み合わせが存在する</a:t>
            </a:r>
            <a:endParaRPr lang="en-US" altLang="ja-JP" sz="2400" dirty="0"/>
          </a:p>
          <a:p>
            <a:pPr eaLnBrk="1" hangingPunct="1">
              <a:spcBef>
                <a:spcPts val="400"/>
              </a:spcBef>
            </a:pPr>
            <a:r>
              <a:rPr lang="ja-JP" altLang="en-US" dirty="0"/>
              <a:t>分業の</a:t>
            </a:r>
            <a:r>
              <a:rPr lang="ja-JP" altLang="en-US" sz="2800" dirty="0">
                <a:solidFill>
                  <a:srgbClr val="0000FF"/>
                </a:solidFill>
              </a:rPr>
              <a:t>弊害</a:t>
            </a:r>
            <a:r>
              <a:rPr lang="ja-JP" altLang="en-US" sz="2800" dirty="0"/>
              <a:t>：過度な分業は</a:t>
            </a:r>
            <a:r>
              <a:rPr lang="ja-JP" altLang="en-US" sz="2800" dirty="0">
                <a:solidFill>
                  <a:srgbClr val="0000FF"/>
                </a:solidFill>
              </a:rPr>
              <a:t>意欲低下</a:t>
            </a:r>
            <a:r>
              <a:rPr lang="ja-JP" altLang="en-US" sz="2800" dirty="0"/>
              <a:t>をもたらす</a:t>
            </a:r>
          </a:p>
        </p:txBody>
      </p:sp>
      <p:sp>
        <p:nvSpPr>
          <p:cNvPr id="4102" name="テキスト ボックス 6"/>
          <p:cNvSpPr txBox="1">
            <a:spLocks noChangeArrowheads="1"/>
          </p:cNvSpPr>
          <p:nvPr/>
        </p:nvSpPr>
        <p:spPr bwMode="auto">
          <a:xfrm>
            <a:off x="5572124" y="142875"/>
            <a:ext cx="3464371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ja-JP" dirty="0"/>
              <a:t>I. </a:t>
            </a:r>
            <a:r>
              <a:rPr lang="ja-JP" altLang="en-US" dirty="0"/>
              <a:t>組織デザインのまとめ</a:t>
            </a:r>
          </a:p>
        </p:txBody>
      </p:sp>
    </p:spTree>
    <p:extLst>
      <p:ext uri="{BB962C8B-B14F-4D97-AF65-F5344CB8AC3E}">
        <p14:creationId xmlns:p14="http://schemas.microsoft.com/office/powerpoint/2010/main" val="41118640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1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10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10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10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10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410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410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410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410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410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410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1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日付プレースホルダ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ja-JP" altLang="en-US"/>
              <a:t>「組織論」</a:t>
            </a:r>
            <a:endParaRPr lang="ja-JP" altLang="en-US" dirty="0"/>
          </a:p>
        </p:txBody>
      </p:sp>
      <p:sp>
        <p:nvSpPr>
          <p:cNvPr id="4099" name="スライド番号プレースホルダ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5FF509D2-4803-461A-B409-D826DD94EAF6}" type="slidenum">
              <a:rPr lang="en-US" altLang="ja-JP" smtClean="0"/>
              <a:pPr/>
              <a:t>7</a:t>
            </a:fld>
            <a:endParaRPr lang="en-US" altLang="ja-JP" dirty="0"/>
          </a:p>
        </p:txBody>
      </p:sp>
      <p:sp>
        <p:nvSpPr>
          <p:cNvPr id="410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723900" indent="-723900" eaLnBrk="1" hangingPunct="1"/>
            <a:r>
              <a:rPr lang="ja-JP" altLang="en-US" sz="4800" dirty="0"/>
              <a:t>４．調整のデザイン</a:t>
            </a:r>
          </a:p>
        </p:txBody>
      </p:sp>
      <p:sp>
        <p:nvSpPr>
          <p:cNvPr id="410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66738" y="1628800"/>
            <a:ext cx="8577262" cy="4896544"/>
          </a:xfrm>
        </p:spPr>
        <p:txBody>
          <a:bodyPr/>
          <a:lstStyle/>
          <a:p>
            <a:pPr eaLnBrk="1" hangingPunct="1">
              <a:spcBef>
                <a:spcPts val="400"/>
              </a:spcBef>
            </a:pPr>
            <a:r>
              <a:rPr lang="ja-JP" altLang="en-US" dirty="0"/>
              <a:t>調整</a:t>
            </a:r>
            <a:r>
              <a:rPr lang="ja-JP" altLang="en-US" sz="2800" dirty="0"/>
              <a:t>とは</a:t>
            </a:r>
            <a:endParaRPr lang="en-US" altLang="ja-JP" sz="2800" dirty="0"/>
          </a:p>
          <a:p>
            <a:pPr lvl="1" eaLnBrk="1" hangingPunct="1">
              <a:spcBef>
                <a:spcPts val="400"/>
              </a:spcBef>
            </a:pPr>
            <a:r>
              <a:rPr lang="ja-JP" altLang="en-US" sz="2400" dirty="0"/>
              <a:t>分割した組織を全体として</a:t>
            </a:r>
            <a:r>
              <a:rPr lang="ja-JP" altLang="en-US" sz="2400" dirty="0">
                <a:solidFill>
                  <a:srgbClr val="0000FF"/>
                </a:solidFill>
              </a:rPr>
              <a:t>統合</a:t>
            </a:r>
            <a:r>
              <a:rPr lang="ja-JP" altLang="en-US" sz="2400" dirty="0"/>
              <a:t>する概念</a:t>
            </a:r>
            <a:endParaRPr lang="en-US" altLang="ja-JP" sz="2400" dirty="0">
              <a:solidFill>
                <a:srgbClr val="FF0000"/>
              </a:solidFill>
            </a:endParaRPr>
          </a:p>
          <a:p>
            <a:pPr eaLnBrk="1" hangingPunct="1">
              <a:spcBef>
                <a:spcPts val="400"/>
              </a:spcBef>
            </a:pPr>
            <a:r>
              <a:rPr lang="ja-JP" altLang="en-US" sz="2800" dirty="0"/>
              <a:t>調整と統合のしかけ</a:t>
            </a:r>
            <a:endParaRPr lang="en-US" altLang="ja-JP" sz="2800" dirty="0"/>
          </a:p>
          <a:p>
            <a:pPr lvl="1" eaLnBrk="1" hangingPunct="1">
              <a:spcBef>
                <a:spcPts val="400"/>
              </a:spcBef>
            </a:pPr>
            <a:r>
              <a:rPr lang="ja-JP" altLang="en-US" sz="2400" dirty="0"/>
              <a:t>標準化</a:t>
            </a:r>
            <a:endParaRPr lang="en-US" altLang="ja-JP" sz="2400" dirty="0"/>
          </a:p>
          <a:p>
            <a:pPr lvl="1" eaLnBrk="1" hangingPunct="1">
              <a:spcBef>
                <a:spcPts val="400"/>
              </a:spcBef>
            </a:pPr>
            <a:r>
              <a:rPr lang="ja-JP" altLang="en-US" dirty="0"/>
              <a:t>ヒエラルキー（階層性）</a:t>
            </a:r>
            <a:endParaRPr lang="en-US" altLang="ja-JP" dirty="0"/>
          </a:p>
          <a:p>
            <a:pPr lvl="1" eaLnBrk="1" hangingPunct="1">
              <a:spcBef>
                <a:spcPts val="400"/>
              </a:spcBef>
            </a:pPr>
            <a:r>
              <a:rPr lang="ja-JP" altLang="en-US" sz="2400" dirty="0"/>
              <a:t>環境マネジメント</a:t>
            </a:r>
            <a:endParaRPr lang="en-US" altLang="ja-JP" sz="2400" dirty="0">
              <a:solidFill>
                <a:srgbClr val="0000FF"/>
              </a:solidFill>
            </a:endParaRPr>
          </a:p>
          <a:p>
            <a:pPr lvl="1" eaLnBrk="1" hangingPunct="1">
              <a:spcBef>
                <a:spcPts val="400"/>
              </a:spcBef>
            </a:pPr>
            <a:r>
              <a:rPr lang="ja-JP" altLang="en-US" dirty="0"/>
              <a:t>スラック資源活用</a:t>
            </a:r>
            <a:endParaRPr lang="en-US" altLang="ja-JP" dirty="0">
              <a:solidFill>
                <a:srgbClr val="0000FF"/>
              </a:solidFill>
            </a:endParaRPr>
          </a:p>
          <a:p>
            <a:pPr lvl="1" eaLnBrk="1" hangingPunct="1">
              <a:spcBef>
                <a:spcPts val="400"/>
              </a:spcBef>
            </a:pPr>
            <a:r>
              <a:rPr lang="ja-JP" altLang="en-US" sz="2400" dirty="0"/>
              <a:t>水平関係の設定</a:t>
            </a:r>
            <a:endParaRPr lang="en-US" altLang="ja-JP" sz="2400" dirty="0"/>
          </a:p>
          <a:p>
            <a:pPr lvl="1" eaLnBrk="1" hangingPunct="1">
              <a:spcBef>
                <a:spcPts val="400"/>
              </a:spcBef>
            </a:pPr>
            <a:r>
              <a:rPr lang="ja-JP" altLang="en-US" dirty="0"/>
              <a:t>情報技術（</a:t>
            </a:r>
            <a:r>
              <a:rPr lang="en-US" altLang="ja-JP" dirty="0">
                <a:solidFill>
                  <a:srgbClr val="0000FF"/>
                </a:solidFill>
              </a:rPr>
              <a:t>IT</a:t>
            </a:r>
            <a:r>
              <a:rPr lang="ja-JP" altLang="en-US" dirty="0"/>
              <a:t>）の活用</a:t>
            </a:r>
            <a:endParaRPr lang="en-US" altLang="ja-JP" dirty="0"/>
          </a:p>
          <a:p>
            <a:pPr lvl="2" eaLnBrk="1" hangingPunct="1">
              <a:spcBef>
                <a:spcPts val="400"/>
              </a:spcBef>
            </a:pPr>
            <a:r>
              <a:rPr lang="ja-JP" altLang="en-US" dirty="0"/>
              <a:t>組織の</a:t>
            </a:r>
            <a:r>
              <a:rPr lang="ja-JP" altLang="en-US" dirty="0">
                <a:solidFill>
                  <a:srgbClr val="0000FF"/>
                </a:solidFill>
              </a:rPr>
              <a:t>情報処理能力</a:t>
            </a:r>
            <a:r>
              <a:rPr lang="ja-JP" altLang="en-US" dirty="0"/>
              <a:t>の拡充手段</a:t>
            </a:r>
            <a:endParaRPr lang="en-US" altLang="ja-JP" dirty="0"/>
          </a:p>
          <a:p>
            <a:pPr lvl="2" eaLnBrk="1" hangingPunct="1">
              <a:spcBef>
                <a:spcPts val="400"/>
              </a:spcBef>
            </a:pPr>
            <a:r>
              <a:rPr lang="ja-JP" altLang="en-US" sz="2200" dirty="0">
                <a:solidFill>
                  <a:srgbClr val="0000FF"/>
                </a:solidFill>
              </a:rPr>
              <a:t>意思決定</a:t>
            </a:r>
            <a:r>
              <a:rPr lang="ja-JP" altLang="en-US" sz="2200" dirty="0"/>
              <a:t>支援、</a:t>
            </a:r>
            <a:r>
              <a:rPr lang="ja-JP" altLang="en-US" sz="2200" dirty="0">
                <a:solidFill>
                  <a:srgbClr val="0000FF"/>
                </a:solidFill>
              </a:rPr>
              <a:t>業務プロセス</a:t>
            </a:r>
            <a:r>
              <a:rPr lang="ja-JP" altLang="en-US" sz="2200" dirty="0"/>
              <a:t>支援の手段</a:t>
            </a:r>
            <a:endParaRPr lang="en-US" altLang="ja-JP" sz="2200" dirty="0"/>
          </a:p>
        </p:txBody>
      </p:sp>
      <p:sp>
        <p:nvSpPr>
          <p:cNvPr id="4102" name="テキスト ボックス 6"/>
          <p:cNvSpPr txBox="1">
            <a:spLocks noChangeArrowheads="1"/>
          </p:cNvSpPr>
          <p:nvPr/>
        </p:nvSpPr>
        <p:spPr bwMode="auto">
          <a:xfrm>
            <a:off x="5572124" y="142875"/>
            <a:ext cx="3464371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ja-JP" dirty="0"/>
              <a:t>I. </a:t>
            </a:r>
            <a:r>
              <a:rPr lang="ja-JP" altLang="en-US" dirty="0"/>
              <a:t>組織デザインのまとめ</a:t>
            </a:r>
          </a:p>
        </p:txBody>
      </p:sp>
    </p:spTree>
    <p:extLst>
      <p:ext uri="{BB962C8B-B14F-4D97-AF65-F5344CB8AC3E}">
        <p14:creationId xmlns:p14="http://schemas.microsoft.com/office/powerpoint/2010/main" val="20083963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1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10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10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10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10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410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410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410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410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410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410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1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日付プレースホルダ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ja-JP" altLang="en-US"/>
              <a:t>「組織論」</a:t>
            </a:r>
            <a:endParaRPr lang="ja-JP" altLang="en-US" dirty="0"/>
          </a:p>
        </p:txBody>
      </p:sp>
      <p:sp>
        <p:nvSpPr>
          <p:cNvPr id="4099" name="スライド番号プレースホルダ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5FF509D2-4803-461A-B409-D826DD94EAF6}" type="slidenum">
              <a:rPr lang="en-US" altLang="ja-JP" smtClean="0"/>
              <a:pPr/>
              <a:t>8</a:t>
            </a:fld>
            <a:endParaRPr lang="en-US" altLang="ja-JP" dirty="0"/>
          </a:p>
        </p:txBody>
      </p:sp>
      <p:sp>
        <p:nvSpPr>
          <p:cNvPr id="410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723900" indent="-723900" eaLnBrk="1" hangingPunct="1"/>
            <a:r>
              <a:rPr lang="ja-JP" altLang="en-US" sz="4800" dirty="0"/>
              <a:t>５．人材育成</a:t>
            </a:r>
          </a:p>
        </p:txBody>
      </p:sp>
      <p:sp>
        <p:nvSpPr>
          <p:cNvPr id="410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66738" y="1628800"/>
            <a:ext cx="8577262" cy="4824536"/>
          </a:xfrm>
        </p:spPr>
        <p:txBody>
          <a:bodyPr/>
          <a:lstStyle/>
          <a:p>
            <a:pPr eaLnBrk="1" hangingPunct="1">
              <a:spcBef>
                <a:spcPts val="400"/>
              </a:spcBef>
            </a:pPr>
            <a:r>
              <a:rPr lang="ja-JP" altLang="en-US" dirty="0"/>
              <a:t>組織の継続的な</a:t>
            </a:r>
            <a:r>
              <a:rPr lang="ja-JP" altLang="en-US" dirty="0">
                <a:solidFill>
                  <a:srgbClr val="0000FF"/>
                </a:solidFill>
              </a:rPr>
              <a:t>競争優位</a:t>
            </a:r>
            <a:endParaRPr lang="en-US" altLang="ja-JP" dirty="0">
              <a:solidFill>
                <a:srgbClr val="0000FF"/>
              </a:solidFill>
            </a:endParaRPr>
          </a:p>
          <a:p>
            <a:pPr lvl="1" eaLnBrk="1" hangingPunct="1">
              <a:spcBef>
                <a:spcPts val="400"/>
              </a:spcBef>
            </a:pPr>
            <a:r>
              <a:rPr lang="ja-JP" altLang="en-US" dirty="0">
                <a:solidFill>
                  <a:srgbClr val="0000FF"/>
                </a:solidFill>
              </a:rPr>
              <a:t>コアコンピタンス</a:t>
            </a:r>
            <a:r>
              <a:rPr lang="ja-JP" altLang="en-US" dirty="0"/>
              <a:t>の</a:t>
            </a:r>
            <a:r>
              <a:rPr lang="ja-JP" altLang="en-US" dirty="0">
                <a:solidFill>
                  <a:srgbClr val="0000FF"/>
                </a:solidFill>
              </a:rPr>
              <a:t>ダイナミック</a:t>
            </a:r>
            <a:r>
              <a:rPr lang="ja-JP" altLang="en-US" dirty="0"/>
              <a:t>な形成が必要</a:t>
            </a:r>
            <a:endParaRPr lang="en-US" altLang="ja-JP" dirty="0"/>
          </a:p>
          <a:p>
            <a:pPr eaLnBrk="1" hangingPunct="1">
              <a:spcBef>
                <a:spcPts val="400"/>
              </a:spcBef>
            </a:pPr>
            <a:r>
              <a:rPr lang="ja-JP" altLang="en-US" dirty="0"/>
              <a:t>コアコンピタンスとは</a:t>
            </a:r>
            <a:endParaRPr lang="en-US" altLang="ja-JP" dirty="0"/>
          </a:p>
          <a:p>
            <a:pPr lvl="1" eaLnBrk="1" hangingPunct="1">
              <a:spcBef>
                <a:spcPts val="400"/>
              </a:spcBef>
            </a:pPr>
            <a:r>
              <a:rPr lang="ja-JP" altLang="en-US" dirty="0"/>
              <a:t>組織の</a:t>
            </a:r>
            <a:r>
              <a:rPr lang="ja-JP" altLang="en-US" dirty="0">
                <a:solidFill>
                  <a:srgbClr val="0000FF"/>
                </a:solidFill>
              </a:rPr>
              <a:t>中核能力</a:t>
            </a:r>
            <a:r>
              <a:rPr lang="ja-JP" altLang="en-US" dirty="0"/>
              <a:t>のこと</a:t>
            </a:r>
            <a:endParaRPr lang="en-US" altLang="ja-JP" dirty="0"/>
          </a:p>
          <a:p>
            <a:pPr lvl="1" eaLnBrk="1" hangingPunct="1">
              <a:spcBef>
                <a:spcPts val="400"/>
              </a:spcBef>
            </a:pPr>
            <a:r>
              <a:rPr lang="ja-JP" altLang="en-US" dirty="0"/>
              <a:t>組織の中核能力は</a:t>
            </a:r>
            <a:r>
              <a:rPr lang="ja-JP" altLang="en-US" dirty="0">
                <a:solidFill>
                  <a:srgbClr val="0000FF"/>
                </a:solidFill>
              </a:rPr>
              <a:t>各人材の中</a:t>
            </a:r>
            <a:r>
              <a:rPr lang="ja-JP" altLang="en-US" dirty="0"/>
              <a:t>に形成⇒</a:t>
            </a:r>
            <a:r>
              <a:rPr lang="ja-JP" altLang="en-US" dirty="0">
                <a:solidFill>
                  <a:srgbClr val="0000FF"/>
                </a:solidFill>
              </a:rPr>
              <a:t>人材育成</a:t>
            </a:r>
            <a:r>
              <a:rPr lang="ja-JP" altLang="en-US" dirty="0"/>
              <a:t>が重要</a:t>
            </a:r>
            <a:endParaRPr lang="en-US" altLang="ja-JP" dirty="0"/>
          </a:p>
          <a:p>
            <a:pPr eaLnBrk="1" hangingPunct="1">
              <a:spcBef>
                <a:spcPts val="400"/>
              </a:spcBef>
            </a:pPr>
            <a:r>
              <a:rPr lang="ja-JP" altLang="en-US" dirty="0"/>
              <a:t>人材の育成には</a:t>
            </a:r>
            <a:endParaRPr lang="en-US" altLang="ja-JP" dirty="0"/>
          </a:p>
          <a:p>
            <a:pPr lvl="1" eaLnBrk="1" hangingPunct="1">
              <a:spcBef>
                <a:spcPts val="400"/>
              </a:spcBef>
            </a:pPr>
            <a:r>
              <a:rPr lang="ja-JP" altLang="en-US" dirty="0">
                <a:solidFill>
                  <a:srgbClr val="0000FF"/>
                </a:solidFill>
              </a:rPr>
              <a:t>内部育成</a:t>
            </a:r>
            <a:r>
              <a:rPr lang="ja-JP" altLang="en-US" dirty="0"/>
              <a:t>と</a:t>
            </a:r>
            <a:r>
              <a:rPr lang="ja-JP" altLang="en-US" dirty="0">
                <a:solidFill>
                  <a:srgbClr val="0000FF"/>
                </a:solidFill>
              </a:rPr>
              <a:t>外部人材</a:t>
            </a:r>
            <a:r>
              <a:rPr lang="ja-JP" altLang="en-US" dirty="0"/>
              <a:t>活用のバランス</a:t>
            </a:r>
            <a:endParaRPr lang="en-US" altLang="ja-JP" dirty="0"/>
          </a:p>
          <a:p>
            <a:pPr lvl="1" eaLnBrk="1" hangingPunct="1">
              <a:spcBef>
                <a:spcPts val="400"/>
              </a:spcBef>
            </a:pPr>
            <a:r>
              <a:rPr lang="ja-JP" altLang="en-US" dirty="0">
                <a:solidFill>
                  <a:srgbClr val="0000FF"/>
                </a:solidFill>
              </a:rPr>
              <a:t>内部</a:t>
            </a:r>
            <a:r>
              <a:rPr lang="ja-JP" altLang="en-US" dirty="0"/>
              <a:t>育成</a:t>
            </a:r>
            <a:endParaRPr lang="en-US" altLang="ja-JP" dirty="0"/>
          </a:p>
          <a:p>
            <a:pPr lvl="2" eaLnBrk="1" hangingPunct="1">
              <a:spcBef>
                <a:spcPts val="400"/>
              </a:spcBef>
            </a:pPr>
            <a:r>
              <a:rPr lang="ja-JP" altLang="en-US" dirty="0">
                <a:solidFill>
                  <a:srgbClr val="0000FF"/>
                </a:solidFill>
              </a:rPr>
              <a:t>スラック資源</a:t>
            </a:r>
            <a:r>
              <a:rPr lang="ja-JP" altLang="en-US" dirty="0"/>
              <a:t>を持たせる</a:t>
            </a:r>
            <a:endParaRPr lang="en-US" altLang="ja-JP" dirty="0"/>
          </a:p>
          <a:p>
            <a:pPr lvl="1" eaLnBrk="1" hangingPunct="1">
              <a:spcBef>
                <a:spcPts val="400"/>
              </a:spcBef>
            </a:pPr>
            <a:r>
              <a:rPr lang="ja-JP" altLang="en-US" dirty="0">
                <a:solidFill>
                  <a:srgbClr val="0000FF"/>
                </a:solidFill>
              </a:rPr>
              <a:t>外部</a:t>
            </a:r>
            <a:r>
              <a:rPr lang="ja-JP" altLang="en-US" dirty="0"/>
              <a:t>人材の活用</a:t>
            </a:r>
            <a:endParaRPr lang="en-US" altLang="ja-JP" dirty="0"/>
          </a:p>
          <a:p>
            <a:pPr lvl="2" eaLnBrk="1" hangingPunct="1">
              <a:spcBef>
                <a:spcPts val="400"/>
              </a:spcBef>
            </a:pPr>
            <a:r>
              <a:rPr lang="ja-JP" altLang="en-US" dirty="0">
                <a:solidFill>
                  <a:srgbClr val="0000FF"/>
                </a:solidFill>
              </a:rPr>
              <a:t>柔軟な組織運営</a:t>
            </a:r>
            <a:r>
              <a:rPr lang="ja-JP" altLang="en-US" dirty="0"/>
              <a:t>で外部人材を活用</a:t>
            </a:r>
            <a:endParaRPr lang="en-US" altLang="ja-JP" dirty="0"/>
          </a:p>
          <a:p>
            <a:pPr lvl="1" eaLnBrk="1" hangingPunct="1">
              <a:spcBef>
                <a:spcPts val="400"/>
              </a:spcBef>
            </a:pPr>
            <a:endParaRPr lang="en-US" altLang="ja-JP" dirty="0"/>
          </a:p>
          <a:p>
            <a:pPr marL="0" indent="0" eaLnBrk="1" hangingPunct="1">
              <a:spcBef>
                <a:spcPts val="400"/>
              </a:spcBef>
              <a:buNone/>
            </a:pPr>
            <a:endParaRPr lang="en-US" altLang="ja-JP" dirty="0"/>
          </a:p>
          <a:p>
            <a:pPr eaLnBrk="1" hangingPunct="1">
              <a:spcBef>
                <a:spcPts val="400"/>
              </a:spcBef>
            </a:pPr>
            <a:endParaRPr lang="ja-JP" altLang="en-US" dirty="0"/>
          </a:p>
        </p:txBody>
      </p:sp>
      <p:sp>
        <p:nvSpPr>
          <p:cNvPr id="4102" name="テキスト ボックス 6"/>
          <p:cNvSpPr txBox="1">
            <a:spLocks noChangeArrowheads="1"/>
          </p:cNvSpPr>
          <p:nvPr/>
        </p:nvSpPr>
        <p:spPr bwMode="auto">
          <a:xfrm>
            <a:off x="5572124" y="142875"/>
            <a:ext cx="3464371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ja-JP" dirty="0"/>
              <a:t>I. </a:t>
            </a:r>
            <a:r>
              <a:rPr lang="ja-JP" altLang="en-US" dirty="0"/>
              <a:t>組織デザインのまとめ</a:t>
            </a:r>
          </a:p>
        </p:txBody>
      </p:sp>
    </p:spTree>
    <p:extLst>
      <p:ext uri="{BB962C8B-B14F-4D97-AF65-F5344CB8AC3E}">
        <p14:creationId xmlns:p14="http://schemas.microsoft.com/office/powerpoint/2010/main" val="17442044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1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10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10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10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10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410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410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410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410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410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410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1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タイトル 5"/>
          <p:cNvSpPr>
            <a:spLocks noGrp="1"/>
          </p:cNvSpPr>
          <p:nvPr>
            <p:ph type="ctrTitle"/>
          </p:nvPr>
        </p:nvSpPr>
        <p:spPr>
          <a:xfrm>
            <a:off x="395536" y="765175"/>
            <a:ext cx="8206680" cy="1371600"/>
          </a:xfrm>
        </p:spPr>
        <p:txBody>
          <a:bodyPr/>
          <a:lstStyle/>
          <a:p>
            <a:r>
              <a:rPr lang="en-US" altLang="ja-JP" sz="6000" dirty="0"/>
              <a:t>Ⅱ</a:t>
            </a:r>
            <a:r>
              <a:rPr lang="ja-JP" altLang="en-US" sz="6000" dirty="0"/>
              <a:t> 織論デザインの補足</a:t>
            </a:r>
            <a:endParaRPr kumimoji="1" lang="ja-JP" altLang="en-US" sz="6000" dirty="0"/>
          </a:p>
        </p:txBody>
      </p:sp>
      <p:sp>
        <p:nvSpPr>
          <p:cNvPr id="7" name="サブタイトル 6"/>
          <p:cNvSpPr>
            <a:spLocks noGrp="1"/>
          </p:cNvSpPr>
          <p:nvPr>
            <p:ph type="subTitle" idx="1"/>
          </p:nvPr>
        </p:nvSpPr>
        <p:spPr>
          <a:xfrm>
            <a:off x="755576" y="2708920"/>
            <a:ext cx="7846640" cy="3240360"/>
          </a:xfrm>
        </p:spPr>
        <p:txBody>
          <a:bodyPr/>
          <a:lstStyle/>
          <a:p>
            <a:r>
              <a:rPr kumimoji="1" lang="ja-JP" altLang="en-US" sz="4000" dirty="0"/>
              <a:t>組織化（ワイクより）について</a:t>
            </a:r>
            <a:endParaRPr kumimoji="1" lang="en-US" altLang="ja-JP" sz="4000" dirty="0"/>
          </a:p>
        </p:txBody>
      </p:sp>
      <p:sp>
        <p:nvSpPr>
          <p:cNvPr id="8" name="テキスト ボックス 6"/>
          <p:cNvSpPr txBox="1">
            <a:spLocks noChangeArrowheads="1"/>
          </p:cNvSpPr>
          <p:nvPr/>
        </p:nvSpPr>
        <p:spPr bwMode="auto">
          <a:xfrm>
            <a:off x="5940151" y="142875"/>
            <a:ext cx="2846661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ja-JP" altLang="en-US" dirty="0"/>
              <a:t>組織論の基礎知識</a:t>
            </a:r>
          </a:p>
        </p:txBody>
      </p:sp>
      <p:pic>
        <p:nvPicPr>
          <p:cNvPr id="9" name="Picture 2" descr="C:\Documents and Settings\toshihiko\Local Settings\Temporary Internet Files\Content.IE5\WKXRQOZ4\MP900289528[1]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2280" y="4149080"/>
            <a:ext cx="1584176" cy="23762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ja-JP" altLang="en-US"/>
              <a:t>「組織論」</a:t>
            </a:r>
            <a:endParaRPr lang="en-US" altLang="ja-JP" dirty="0"/>
          </a:p>
        </p:txBody>
      </p:sp>
      <p:sp>
        <p:nvSpPr>
          <p:cNvPr id="3" name="スライド番号プレースホルダー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49EF795-9F03-4C68-BBF8-C58274B2281D}" type="slidenum">
              <a:rPr lang="en-US" altLang="ja-JP" smtClean="0"/>
              <a:pPr>
                <a:defRPr/>
              </a:pPr>
              <a:t>9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26383172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4&quot;&gt;&lt;property id=&quot;20148&quot; value=&quot;5&quot;/&gt;&lt;property id=&quot;20300&quot; value=&quot;スライド 1 - &amp;quot;「組織論」の最終講義&amp;#x0D;&amp;#x0A;　-全体のまとめとして-&amp;quot;&quot;/&gt;&lt;property id=&quot;20307&quot; value=&quot;256&quot;/&gt;&lt;/object&gt;&lt;object type=&quot;3&quot; unique_id=&quot;10005&quot;&gt;&lt;property id=&quot;20148&quot; value=&quot;5&quot;/&gt;&lt;property id=&quot;20300&quot; value=&quot;スライド 2 - &amp;quot;資料の全体構成&amp;quot;&quot;/&gt;&lt;property id=&quot;20307&quot; value=&quot;311&quot;/&gt;&lt;/object&gt;&lt;object type=&quot;3&quot; unique_id=&quot;10006&quot;&gt;&lt;property id=&quot;20148&quot; value=&quot;5&quot;/&gt;&lt;property id=&quot;20300&quot; value=&quot;スライド 3 - &amp;quot;Ⅰ 組織デザインのまとめ&amp;quot;&quot;/&gt;&lt;property id=&quot;20307&quot; value=&quot;318&quot;/&gt;&lt;/object&gt;&lt;object type=&quot;3&quot; unique_id=&quot;10007&quot;&gt;&lt;property id=&quot;20148&quot; value=&quot;5&quot;/&gt;&lt;property id=&quot;20300&quot; value=&quot;スライド 4 - &amp;quot;１．組織デザイン&amp;quot;&quot;/&gt;&lt;property id=&quot;20307&quot; value=&quot;258&quot;/&gt;&lt;/object&gt;&lt;object type=&quot;3&quot; unique_id=&quot;10008&quot;&gt;&lt;property id=&quot;20148&quot; value=&quot;5&quot;/&gt;&lt;property id=&quot;20300&quot; value=&quot;スライド 5 - &amp;quot;２．組織形態&amp;quot;&quot;/&gt;&lt;property id=&quot;20307&quot; value=&quot;330&quot;/&gt;&lt;/object&gt;&lt;object type=&quot;3&quot; unique_id=&quot;10009&quot;&gt;&lt;property id=&quot;20148&quot; value=&quot;5&quot;/&gt;&lt;property id=&quot;20300&quot; value=&quot;スライド 6 - &amp;quot;３．分業のデザイン&amp;quot;&quot;/&gt;&lt;property id=&quot;20307&quot; value=&quot;331&quot;/&gt;&lt;/object&gt;&lt;object type=&quot;3&quot; unique_id=&quot;10010&quot;&gt;&lt;property id=&quot;20148&quot; value=&quot;5&quot;/&gt;&lt;property id=&quot;20300&quot; value=&quot;スライド 7 - &amp;quot;４．調整のデザイン&amp;quot;&quot;/&gt;&lt;property id=&quot;20307&quot; value=&quot;335&quot;/&gt;&lt;/object&gt;&lt;object type=&quot;3&quot; unique_id=&quot;10011&quot;&gt;&lt;property id=&quot;20148&quot; value=&quot;5&quot;/&gt;&lt;property id=&quot;20300&quot; value=&quot;スライド 8 - &amp;quot;５．人材育成&amp;quot;&quot;/&gt;&lt;property id=&quot;20307&quot; value=&quot;332&quot;/&gt;&lt;/object&gt;&lt;object type=&quot;3&quot; unique_id=&quot;10012&quot;&gt;&lt;property id=&quot;20148&quot; value=&quot;5&quot;/&gt;&lt;property id=&quot;20300&quot; value=&quot;スライド 9 - &amp;quot;Ⅱ 織論デザインの補足&amp;quot;&quot;/&gt;&lt;property id=&quot;20307&quot; value=&quot;315&quot;/&gt;&lt;/object&gt;&lt;object type=&quot;3&quot; unique_id=&quot;10013&quot;&gt;&lt;property id=&quot;20148&quot; value=&quot;5&quot;/&gt;&lt;property id=&quot;20300&quot; value=&quot;スライド 10 - &amp;quot;１．組織の情報処理（組織論より）&amp;quot;&quot;/&gt;&lt;property id=&quot;20307&quot; value=&quot;280&quot;/&gt;&lt;/object&gt;&lt;object type=&quot;3&quot; unique_id=&quot;10014&quot;&gt;&lt;property id=&quot;20148&quot; value=&quot;5&quot;/&gt;&lt;property id=&quot;20300&quot; value=&quot;スライド 11 - &amp;quot;２．組織間関係（組織論より）-1&amp;quot;&quot;/&gt;&lt;property id=&quot;20307&quot; value=&quot;333&quot;/&gt;&lt;/object&gt;&lt;object type=&quot;3&quot; unique_id=&quot;10015&quot;&gt;&lt;property id=&quot;20148&quot; value=&quot;5&quot;/&gt;&lt;property id=&quot;20300&quot; value=&quot;スライド 12 - &amp;quot;２．組織間関係（組織論より）-2&amp;quot;&quot;/&gt;&lt;property id=&quot;20307&quot; value=&quot;336&quot;/&gt;&lt;/object&gt;&lt;object type=&quot;3&quot; unique_id=&quot;10016&quot;&gt;&lt;property id=&quot;20148&quot; value=&quot;5&quot;/&gt;&lt;property id=&quot;20300&quot; value=&quot;スライド 13 - &amp;quot;３．組織化（ワイクより）-1&amp;quot;&quot;/&gt;&lt;property id=&quot;20307&quot; value=&quot;338&quot;/&gt;&lt;/object&gt;&lt;object type=&quot;3&quot; unique_id=&quot;10017&quot;&gt;&lt;property id=&quot;20148&quot; value=&quot;5&quot;/&gt;&lt;property id=&quot;20300&quot; value=&quot;スライド 14 - &amp;quot;３．組織化（ワイクより）-2&amp;quot;&quot;/&gt;&lt;property id=&quot;20307&quot; value=&quot;334&quot;/&gt;&lt;/object&gt;&lt;object type=&quot;3&quot; unique_id=&quot;10018&quot;&gt;&lt;property id=&quot;20148&quot; value=&quot;5&quot;/&gt;&lt;property id=&quot;20300&quot; value=&quot;スライド 15 - &amp;quot;３．組織化（ワイクより）-3&amp;quot;&quot;/&gt;&lt;property id=&quot;20307&quot; value=&quot;337&quot;/&gt;&lt;/object&gt;&lt;object type=&quot;3&quot; unique_id=&quot;10019&quot;&gt;&lt;property id=&quot;20148&quot; value=&quot;5&quot;/&gt;&lt;property id=&quot;20300&quot; value=&quot;スライド 16 - &amp;quot;３．組織化（ワイクより）-4&amp;quot;&quot;/&gt;&lt;property id=&quot;20307&quot; value=&quot;339&quot;/&gt;&lt;/object&gt;&lt;object type=&quot;3&quot; unique_id=&quot;10020&quot;&gt;&lt;property id=&quot;20148&quot; value=&quot;5&quot;/&gt;&lt;property id=&quot;20300&quot; value=&quot;スライド 17 - &amp;quot;３．組織化（ワイクより）-5&amp;quot;&quot;/&gt;&lt;property id=&quot;20307&quot; value=&quot;340&quot;/&gt;&lt;/object&gt;&lt;object type=&quot;3&quot; unique_id=&quot;10021&quot;&gt;&lt;property id=&quot;20148&quot; value=&quot;5&quot;/&gt;&lt;property id=&quot;20300&quot; value=&quot;スライド 18 - &amp;quot;ご清聴いただきどうも&amp;#x0D;&amp;#x0A;ありがとうございました&amp;quot;&quot;/&gt;&lt;property id=&quot;20307&quot; value=&quot;329&quot;/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Profile">
  <a:themeElements>
    <a:clrScheme name="Profile 9">
      <a:dk1>
        <a:srgbClr val="000000"/>
      </a:dk1>
      <a:lt1>
        <a:srgbClr val="FFFFFF"/>
      </a:lt1>
      <a:dk2>
        <a:srgbClr val="000000"/>
      </a:dk2>
      <a:lt2>
        <a:srgbClr val="DDDDDD"/>
      </a:lt2>
      <a:accent1>
        <a:srgbClr val="A3B2C1"/>
      </a:accent1>
      <a:accent2>
        <a:srgbClr val="CC0000"/>
      </a:accent2>
      <a:accent3>
        <a:srgbClr val="FFFFFF"/>
      </a:accent3>
      <a:accent4>
        <a:srgbClr val="000000"/>
      </a:accent4>
      <a:accent5>
        <a:srgbClr val="CED5DD"/>
      </a:accent5>
      <a:accent6>
        <a:srgbClr val="B90000"/>
      </a:accent6>
      <a:hlink>
        <a:srgbClr val="336699"/>
      </a:hlink>
      <a:folHlink>
        <a:srgbClr val="003366"/>
      </a:folHlink>
    </a:clrScheme>
    <a:fontScheme name="Profile">
      <a:majorFont>
        <a:latin typeface="Verdana"/>
        <a:ea typeface="ＭＳ Ｐゴシック"/>
        <a:cs typeface=""/>
      </a:majorFont>
      <a:minorFont>
        <a:latin typeface="Verdana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Profile 1">
        <a:dk1>
          <a:srgbClr val="A50021"/>
        </a:dk1>
        <a:lt1>
          <a:srgbClr val="FFFFFF"/>
        </a:lt1>
        <a:dk2>
          <a:srgbClr val="800000"/>
        </a:dk2>
        <a:lt2>
          <a:srgbClr val="FFFFFF"/>
        </a:lt2>
        <a:accent1>
          <a:srgbClr val="FF9900"/>
        </a:accent1>
        <a:accent2>
          <a:srgbClr val="FF33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E72D00"/>
        </a:accent6>
        <a:hlink>
          <a:srgbClr val="FFFFCC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2">
        <a:dk1>
          <a:srgbClr val="3C001E"/>
        </a:dk1>
        <a:lt1>
          <a:srgbClr val="FFFFFF"/>
        </a:lt1>
        <a:dk2>
          <a:srgbClr val="51072E"/>
        </a:dk2>
        <a:lt2>
          <a:srgbClr val="FFFFFF"/>
        </a:lt2>
        <a:accent1>
          <a:srgbClr val="89A38F"/>
        </a:accent1>
        <a:accent2>
          <a:srgbClr val="666699"/>
        </a:accent2>
        <a:accent3>
          <a:srgbClr val="B3AAAD"/>
        </a:accent3>
        <a:accent4>
          <a:srgbClr val="DADADA"/>
        </a:accent4>
        <a:accent5>
          <a:srgbClr val="C4CEC6"/>
        </a:accent5>
        <a:accent6>
          <a:srgbClr val="5C5C8A"/>
        </a:accent6>
        <a:hlink>
          <a:srgbClr val="80800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3">
        <a:dk1>
          <a:srgbClr val="333333"/>
        </a:dk1>
        <a:lt1>
          <a:srgbClr val="FFFFFF"/>
        </a:lt1>
        <a:dk2>
          <a:srgbClr val="000000"/>
        </a:dk2>
        <a:lt2>
          <a:srgbClr val="FFFFFF"/>
        </a:lt2>
        <a:accent1>
          <a:srgbClr val="3399FF"/>
        </a:accent1>
        <a:accent2>
          <a:srgbClr val="CC0000"/>
        </a:accent2>
        <a:accent3>
          <a:srgbClr val="AAAAAA"/>
        </a:accent3>
        <a:accent4>
          <a:srgbClr val="DADADA"/>
        </a:accent4>
        <a:accent5>
          <a:srgbClr val="ADCAFF"/>
        </a:accent5>
        <a:accent6>
          <a:srgbClr val="B90000"/>
        </a:accent6>
        <a:hlink>
          <a:srgbClr val="666699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4">
        <a:dk1>
          <a:srgbClr val="4B3D1B"/>
        </a:dk1>
        <a:lt1>
          <a:srgbClr val="FFFFFF"/>
        </a:lt1>
        <a:dk2>
          <a:srgbClr val="330000"/>
        </a:dk2>
        <a:lt2>
          <a:srgbClr val="FFFFFF"/>
        </a:lt2>
        <a:accent1>
          <a:srgbClr val="CC9900"/>
        </a:accent1>
        <a:accent2>
          <a:srgbClr val="CC6600"/>
        </a:accent2>
        <a:accent3>
          <a:srgbClr val="ADAAAA"/>
        </a:accent3>
        <a:accent4>
          <a:srgbClr val="DADADA"/>
        </a:accent4>
        <a:accent5>
          <a:srgbClr val="E2CAAA"/>
        </a:accent5>
        <a:accent6>
          <a:srgbClr val="B95C00"/>
        </a:accent6>
        <a:hlink>
          <a:srgbClr val="6666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5">
        <a:dk1>
          <a:srgbClr val="006666"/>
        </a:dk1>
        <a:lt1>
          <a:srgbClr val="FFFFFF"/>
        </a:lt1>
        <a:dk2>
          <a:srgbClr val="003366"/>
        </a:dk2>
        <a:lt2>
          <a:srgbClr val="FFFFFF"/>
        </a:lt2>
        <a:accent1>
          <a:srgbClr val="0099CC"/>
        </a:accent1>
        <a:accent2>
          <a:srgbClr val="6666FF"/>
        </a:accent2>
        <a:accent3>
          <a:srgbClr val="AAADB8"/>
        </a:accent3>
        <a:accent4>
          <a:srgbClr val="DADADA"/>
        </a:accent4>
        <a:accent5>
          <a:srgbClr val="AACAE2"/>
        </a:accent5>
        <a:accent6>
          <a:srgbClr val="5C5CE7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6">
        <a:dk1>
          <a:srgbClr val="003366"/>
        </a:dk1>
        <a:lt1>
          <a:srgbClr val="FFFFFF"/>
        </a:lt1>
        <a:dk2>
          <a:srgbClr val="006666"/>
        </a:dk2>
        <a:lt2>
          <a:srgbClr val="FFFFFF"/>
        </a:lt2>
        <a:accent1>
          <a:srgbClr val="6699FF"/>
        </a:accent1>
        <a:accent2>
          <a:srgbClr val="00CCFF"/>
        </a:accent2>
        <a:accent3>
          <a:srgbClr val="AAB8B8"/>
        </a:accent3>
        <a:accent4>
          <a:srgbClr val="DADADA"/>
        </a:accent4>
        <a:accent5>
          <a:srgbClr val="B8CAFF"/>
        </a:accent5>
        <a:accent6>
          <a:srgbClr val="00B9E7"/>
        </a:accent6>
        <a:hlink>
          <a:srgbClr val="FFFFCC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7">
        <a:dk1>
          <a:srgbClr val="000000"/>
        </a:dk1>
        <a:lt1>
          <a:srgbClr val="619CB1"/>
        </a:lt1>
        <a:dk2>
          <a:srgbClr val="FFFFFF"/>
        </a:dk2>
        <a:lt2>
          <a:srgbClr val="4E899E"/>
        </a:lt2>
        <a:accent1>
          <a:srgbClr val="FFCC00"/>
        </a:accent1>
        <a:accent2>
          <a:srgbClr val="B6523E"/>
        </a:accent2>
        <a:accent3>
          <a:srgbClr val="B7CBD5"/>
        </a:accent3>
        <a:accent4>
          <a:srgbClr val="000000"/>
        </a:accent4>
        <a:accent5>
          <a:srgbClr val="FFE2AA"/>
        </a:accent5>
        <a:accent6>
          <a:srgbClr val="A54937"/>
        </a:accent6>
        <a:hlink>
          <a:srgbClr val="99CC00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file 8">
        <a:dk1>
          <a:srgbClr val="598600"/>
        </a:dk1>
        <a:lt1>
          <a:srgbClr val="FFFFFF"/>
        </a:lt1>
        <a:dk2>
          <a:srgbClr val="336600"/>
        </a:dk2>
        <a:lt2>
          <a:srgbClr val="FFFFFF"/>
        </a:lt2>
        <a:accent1>
          <a:srgbClr val="33CC33"/>
        </a:accent1>
        <a:accent2>
          <a:srgbClr val="99CC00"/>
        </a:accent2>
        <a:accent3>
          <a:srgbClr val="ADB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9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A3B2C1"/>
        </a:accent1>
        <a:accent2>
          <a:srgbClr val="CC0000"/>
        </a:accent2>
        <a:accent3>
          <a:srgbClr val="FFFFFF"/>
        </a:accent3>
        <a:accent4>
          <a:srgbClr val="000000"/>
        </a:accent4>
        <a:accent5>
          <a:srgbClr val="CED5DD"/>
        </a:accent5>
        <a:accent6>
          <a:srgbClr val="B90000"/>
        </a:accent6>
        <a:hlink>
          <a:srgbClr val="336699"/>
        </a:hlink>
        <a:folHlink>
          <a:srgbClr val="00336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Profile</Template>
  <TotalTime>1800</TotalTime>
  <Words>1112</Words>
  <Application>Microsoft Office PowerPoint</Application>
  <PresentationFormat>画面に合わせる (4:3)</PresentationFormat>
  <Paragraphs>180</Paragraphs>
  <Slides>15</Slides>
  <Notes>12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15</vt:i4>
      </vt:variant>
    </vt:vector>
  </HeadingPairs>
  <TitlesOfParts>
    <vt:vector size="20" baseType="lpstr">
      <vt:lpstr>Arial</vt:lpstr>
      <vt:lpstr>Times New Roman</vt:lpstr>
      <vt:lpstr>Verdana</vt:lpstr>
      <vt:lpstr>Wingdings</vt:lpstr>
      <vt:lpstr>Profile</vt:lpstr>
      <vt:lpstr>「組織論」の最終講義 　-全体のまとめとして-</vt:lpstr>
      <vt:lpstr>資料の全体構成</vt:lpstr>
      <vt:lpstr>Ⅰ 組織デザインのまとめ</vt:lpstr>
      <vt:lpstr>１．組織デザイン</vt:lpstr>
      <vt:lpstr>２．組織形態</vt:lpstr>
      <vt:lpstr>３．分業のデザイン</vt:lpstr>
      <vt:lpstr>４．調整のデザイン</vt:lpstr>
      <vt:lpstr>５．人材育成</vt:lpstr>
      <vt:lpstr>Ⅱ 織論デザインの補足</vt:lpstr>
      <vt:lpstr>組織化（ワイクより）について-1</vt:lpstr>
      <vt:lpstr>組織化（ワイクより）について-2</vt:lpstr>
      <vt:lpstr>組織化（ワイクより）について-3</vt:lpstr>
      <vt:lpstr>組織化（ワイクより）について-4</vt:lpstr>
      <vt:lpstr>組織化（ワイクより）について-5</vt:lpstr>
      <vt:lpstr>ご清聴いただきどうも ありがとうございました</vt:lpstr>
    </vt:vector>
  </TitlesOfParts>
  <Company>伊東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開放科目「ｅビジネス」</dc:title>
  <dc:creator>伊東</dc:creator>
  <cp:lastModifiedBy>俊彦 伊東</cp:lastModifiedBy>
  <cp:revision>178</cp:revision>
  <cp:lastPrinted>2021-01-08T14:20:05Z</cp:lastPrinted>
  <dcterms:created xsi:type="dcterms:W3CDTF">2004-04-17T03:41:15Z</dcterms:created>
  <dcterms:modified xsi:type="dcterms:W3CDTF">2021-01-21T08:28:06Z</dcterms:modified>
</cp:coreProperties>
</file>