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1" r:id="rId3"/>
    <p:sldId id="317" r:id="rId4"/>
    <p:sldId id="315" r:id="rId5"/>
    <p:sldId id="280" r:id="rId6"/>
    <p:sldId id="296" r:id="rId7"/>
    <p:sldId id="307" r:id="rId8"/>
    <p:sldId id="294" r:id="rId9"/>
    <p:sldId id="308" r:id="rId10"/>
    <p:sldId id="316" r:id="rId11"/>
    <p:sldId id="300" r:id="rId12"/>
    <p:sldId id="303" r:id="rId13"/>
    <p:sldId id="309" r:id="rId14"/>
    <p:sldId id="302" r:id="rId15"/>
  </p:sldIdLst>
  <p:sldSz cx="9144000" cy="6858000" type="screen4x3"/>
  <p:notesSz cx="6832600" cy="9963150"/>
  <p:custDataLst>
    <p:tags r:id="rId1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9" userDrawn="1">
          <p15:clr>
            <a:srgbClr val="A4A3A4"/>
          </p15:clr>
        </p15:guide>
        <p15:guide id="2" pos="215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55" autoAdjust="0"/>
    <p:restoredTop sz="94103" autoAdjust="0"/>
  </p:normalViewPr>
  <p:slideViewPr>
    <p:cSldViewPr>
      <p:cViewPr varScale="1">
        <p:scale>
          <a:sx n="87" d="100"/>
          <a:sy n="87" d="100"/>
        </p:scale>
        <p:origin x="53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166" y="78"/>
      </p:cViewPr>
      <p:guideLst>
        <p:guide orient="horz" pos="3139"/>
        <p:guide pos="215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8399" y="510134"/>
            <a:ext cx="2557454" cy="35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7" tIns="45688" rIns="91377" bIns="45688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44559" y="509241"/>
            <a:ext cx="2960975" cy="360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7" tIns="45688" rIns="91377" bIns="45688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2157" y="9029363"/>
            <a:ext cx="3392851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7" tIns="45688" rIns="91377" bIns="45688" numCol="1" anchor="b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25059" y="9021104"/>
            <a:ext cx="903016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7" tIns="45688" rIns="91377" bIns="4568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B2320C6-E701-4A1E-820A-748AE9B860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5324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7" tIns="45688" rIns="91377" bIns="4568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535" y="1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7" tIns="45688" rIns="91377" bIns="4568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7713"/>
            <a:ext cx="4978400" cy="3735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805" y="4732496"/>
            <a:ext cx="5466080" cy="4483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7" tIns="45688" rIns="91377" bIns="456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62689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7" tIns="45688" rIns="91377" bIns="4568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535" y="9462689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7" tIns="45688" rIns="91377" bIns="4568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9B8FEE6-4F1C-4158-9503-8F2479ED6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0225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E2A0F5-1A8A-4EE1-BA44-34E85B527C47}" type="slidenum">
              <a:rPr lang="en-US" altLang="ja-JP" smtClean="0"/>
              <a:pPr/>
              <a:t>1</a:t>
            </a:fld>
            <a:endParaRPr lang="en-US" altLang="ja-JP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891443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7999"/>
            <a:fld id="{428ED456-9337-42BC-9091-75EA0F421ABD}" type="slidenum">
              <a:rPr lang="en-US" altLang="ja-JP">
                <a:solidFill>
                  <a:srgbClr val="000000"/>
                </a:solidFill>
              </a:rPr>
              <a:pPr defTabSz="907999"/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33845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15904-5004-422D-96CA-DF08350C8F3B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61959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E9B99F-90F1-4C5D-98D2-15009D4DC9B9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96374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E9B99F-90F1-4C5D-98D2-15009D4DC9B9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831839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37D72E-7138-44A9-909F-9B50858A599B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951563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37D72E-7138-44A9-909F-9B50858A599B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457331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7999"/>
            <a:fld id="{90FEB05F-C55D-4FE9-8ACC-C4546692360D}" type="slidenum">
              <a:rPr lang="en-US" altLang="ja-JP">
                <a:solidFill>
                  <a:srgbClr val="000000"/>
                </a:solidFill>
              </a:rPr>
              <a:pPr defTabSz="907999"/>
              <a:t>11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139814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7999"/>
            <a:fld id="{428ED456-9337-42BC-9091-75EA0F421ABD}" type="slidenum">
              <a:rPr lang="en-US" altLang="ja-JP">
                <a:solidFill>
                  <a:srgbClr val="000000"/>
                </a:solidFill>
              </a:rPr>
              <a:pPr defTabSz="907999"/>
              <a:t>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66147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7999"/>
            <a:fld id="{428ED456-9337-42BC-9091-75EA0F421ABD}" type="slidenum">
              <a:rPr lang="en-US" altLang="ja-JP">
                <a:solidFill>
                  <a:srgbClr val="000000"/>
                </a:solidFill>
              </a:rPr>
              <a:pPr defTabSz="907999"/>
              <a:t>13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59950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5175"/>
            <a:ext cx="7772400" cy="1371600"/>
          </a:xfrm>
        </p:spPr>
        <p:txBody>
          <a:bodyPr/>
          <a:lstStyle>
            <a:lvl1pPr>
              <a:defRPr sz="45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168"/>
            <a:ext cx="1905000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6284168"/>
            <a:ext cx="4104456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675BE-5ED3-4696-8314-B1AA2C4A0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38" y="115888"/>
            <a:ext cx="2001837" cy="619283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6738" y="115888"/>
            <a:ext cx="5854700" cy="619283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3AF7E-BF8D-48DF-ACA2-3DC7EDA850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7566C-4E79-4590-91A7-EC8251760E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D3FA-402B-4A57-8697-F377EBFBA5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667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34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E958-E077-4131-BD16-C21022789F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EE25B-9397-47B8-B2C0-7C62F36C96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B04C8-9C2C-48C5-A441-3B51EAB4FE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CC87A-1A7C-43E9-A704-C48F14FE2D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59A6E-38B8-4F1E-92A8-E577D79DB6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5830E-D179-47FE-A7AE-877308DA4D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15888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609725"/>
            <a:ext cx="80010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450975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9600" y="63817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2938" y="6429375"/>
            <a:ext cx="48260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7784" y="6453188"/>
            <a:ext cx="4392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800"/>
            </a:lvl1pPr>
          </a:lstStyle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2000"/>
            </a:lvl1pPr>
          </a:lstStyle>
          <a:p>
            <a:pPr>
              <a:defRPr/>
            </a:pPr>
            <a:fld id="{21B9279D-81CB-4D3B-A235-D4F16B8E97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4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205" y="260648"/>
            <a:ext cx="8136259" cy="1944216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ja-JP" altLang="en-US" sz="4800" dirty="0"/>
              <a:t>「組織論」</a:t>
            </a:r>
            <a:r>
              <a:rPr lang="ja-JP" altLang="en-US" sz="4400" dirty="0"/>
              <a:t>（</a:t>
            </a:r>
            <a:r>
              <a:rPr lang="ja-JP" altLang="en-US" sz="4400" dirty="0">
                <a:solidFill>
                  <a:schemeClr val="tx1"/>
                </a:solidFill>
              </a:rPr>
              <a:t>説明</a:t>
            </a:r>
            <a:r>
              <a:rPr lang="en-US" altLang="ja-JP" sz="4400" dirty="0">
                <a:solidFill>
                  <a:schemeClr val="tx1"/>
                </a:solidFill>
              </a:rPr>
              <a:t>2</a:t>
            </a:r>
            <a:r>
              <a:rPr lang="ja-JP" altLang="en-US" sz="4400" dirty="0"/>
              <a:t>）</a:t>
            </a:r>
            <a:br>
              <a:rPr lang="en-US" altLang="ja-JP" sz="4400" dirty="0"/>
            </a:br>
            <a:r>
              <a:rPr lang="ja-JP" altLang="en-US" sz="4800" dirty="0"/>
              <a:t>組織論の</a:t>
            </a:r>
            <a:r>
              <a:rPr lang="ja-JP" altLang="en-US" sz="4800" dirty="0">
                <a:solidFill>
                  <a:srgbClr val="FF0000"/>
                </a:solidFill>
              </a:rPr>
              <a:t>基礎</a:t>
            </a:r>
            <a:r>
              <a:rPr lang="ja-JP" altLang="en-US" sz="4800" dirty="0"/>
              <a:t>知識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708920"/>
            <a:ext cx="8316416" cy="3456384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城西国際大学大学院 ビジネスデザイン研究科</a:t>
            </a:r>
          </a:p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担当：経営学博士 伊東俊彦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ja-JP" sz="3200" dirty="0"/>
              <a:t>Mail</a:t>
            </a:r>
            <a:r>
              <a:rPr lang="ja-JP" altLang="en-US" sz="3200" dirty="0"/>
              <a:t>： </a:t>
            </a:r>
            <a:r>
              <a:rPr lang="en-US" altLang="ja-JP" sz="3200" dirty="0"/>
              <a:t>toko-ito-yama@k5.dion.ne.jp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6237312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800" dirty="0"/>
              <a:t>2_basic-o</a:t>
            </a:r>
            <a:r>
              <a:rPr kumimoji="1" lang="en-US" altLang="ja-JP" sz="1800" dirty="0"/>
              <a:t>rganization-knowledge.pptx</a:t>
            </a:r>
            <a:endParaRPr kumimoji="1" lang="ja-JP" altLang="en-US" sz="1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9531" y="5165443"/>
            <a:ext cx="63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本レジュメの後半は、「</a:t>
            </a:r>
            <a:r>
              <a:rPr kumimoji="1" lang="en-US" altLang="ja-JP" sz="2000" dirty="0"/>
              <a:t>『</a:t>
            </a:r>
            <a:r>
              <a:rPr kumimoji="1" lang="ja-JP" altLang="en-US" sz="2000" dirty="0"/>
              <a:t>組織論</a:t>
            </a:r>
            <a:r>
              <a:rPr lang="en-US" altLang="ja-JP" sz="2000" dirty="0"/>
              <a:t>』</a:t>
            </a:r>
            <a:r>
              <a:rPr kumimoji="1" lang="ja-JP" altLang="en-US" sz="2000" dirty="0"/>
              <a:t>桑田耕太郎・田尾雅夫、</a:t>
            </a:r>
            <a:br>
              <a:rPr kumimoji="1" lang="en-US" altLang="ja-JP" sz="2000" dirty="0"/>
            </a:br>
            <a:r>
              <a:rPr kumimoji="1" lang="ja-JP" altLang="en-US" sz="2000" dirty="0"/>
              <a:t>有斐閣、</a:t>
            </a:r>
            <a:r>
              <a:rPr kumimoji="1" lang="en-US" altLang="ja-JP" sz="2000" dirty="0"/>
              <a:t>2005</a:t>
            </a:r>
            <a:r>
              <a:rPr kumimoji="1" lang="ja-JP" altLang="en-US" sz="2000" dirty="0"/>
              <a:t>」を参考にして作成した</a:t>
            </a:r>
          </a:p>
        </p:txBody>
      </p:sp>
      <p:pic>
        <p:nvPicPr>
          <p:cNvPr id="1026" name="Picture 2" descr="C:\Documents and Settings\toshihiko\My Documents\My Pictures\デジタルカメラデータ\_本人・趣味・その他家族・親戚\本人顔写真など・その他\顔写真-1\伊東俊彦カット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307" y="4755080"/>
            <a:ext cx="1096157" cy="141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323528" y="765175"/>
            <a:ext cx="8820472" cy="1371600"/>
          </a:xfrm>
        </p:spPr>
        <p:txBody>
          <a:bodyPr/>
          <a:lstStyle/>
          <a:p>
            <a:r>
              <a:rPr lang="en-US" altLang="ja-JP" sz="6000" dirty="0"/>
              <a:t>Ⅱ</a:t>
            </a:r>
            <a:r>
              <a:rPr lang="ja-JP" altLang="en-US" sz="6000" dirty="0"/>
              <a:t> 意思決定と人間の行動</a:t>
            </a:r>
            <a:endParaRPr kumimoji="1" lang="ja-JP" altLang="en-US" sz="6000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683568" y="2924944"/>
            <a:ext cx="7774632" cy="3240360"/>
          </a:xfrm>
        </p:spPr>
        <p:txBody>
          <a:bodyPr/>
          <a:lstStyle/>
          <a:p>
            <a:r>
              <a:rPr kumimoji="1" lang="ja-JP" altLang="en-US" sz="4000" dirty="0"/>
              <a:t>１．</a:t>
            </a:r>
            <a:r>
              <a:rPr kumimoji="1" lang="ja-JP" altLang="en-US" sz="4000" dirty="0">
                <a:solidFill>
                  <a:srgbClr val="FF0000"/>
                </a:solidFill>
              </a:rPr>
              <a:t>意思決定</a:t>
            </a:r>
            <a:r>
              <a:rPr kumimoji="1" lang="ja-JP" altLang="en-US" sz="4000" dirty="0"/>
              <a:t>の概念</a:t>
            </a:r>
            <a:endParaRPr kumimoji="1" lang="en-US" altLang="ja-JP" sz="4000" dirty="0"/>
          </a:p>
          <a:p>
            <a:r>
              <a:rPr lang="ja-JP" altLang="en-US" sz="4000" dirty="0"/>
              <a:t>２．</a:t>
            </a:r>
            <a:r>
              <a:rPr lang="ja-JP" altLang="en-US" sz="4000" dirty="0">
                <a:solidFill>
                  <a:srgbClr val="FF0000"/>
                </a:solidFill>
              </a:rPr>
              <a:t>最適化</a:t>
            </a:r>
            <a:r>
              <a:rPr lang="ja-JP" altLang="en-US" sz="4000" dirty="0"/>
              <a:t>意思決定</a:t>
            </a:r>
            <a:endParaRPr lang="en-US" altLang="ja-JP" sz="4000" dirty="0"/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5940151" y="142875"/>
            <a:ext cx="284666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組織論の基礎知識</a:t>
            </a:r>
          </a:p>
        </p:txBody>
      </p:sp>
      <p:pic>
        <p:nvPicPr>
          <p:cNvPr id="3074" name="Picture 2" descr="C:\Documents and Settings\toshihiko\Local Settings\Temporary Internet Files\Content.IE5\BMOTB0HO\MC90029268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381" y="4149080"/>
            <a:ext cx="1800200" cy="1902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E2AE563-60E7-4437-B2A2-5C964232E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5CE1713-A77D-409C-8C46-8BF2922A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8F689A-9D34-4650-B22E-BC38476D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F795-9F03-4C68-BBF8-C58274B2281D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616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11267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DF58A-7611-45AB-BD25-2318BEF5ECB5}" type="slidenum">
              <a:rPr kumimoji="0" lang="en-US" altLang="ja-JP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ja-JP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4800" dirty="0"/>
              <a:t>１．意思決定の概念</a:t>
            </a:r>
            <a:endParaRPr lang="en-US" altLang="ja-JP" sz="4800" dirty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628800"/>
            <a:ext cx="8532440" cy="4824536"/>
          </a:xfrm>
        </p:spPr>
        <p:txBody>
          <a:bodyPr/>
          <a:lstStyle/>
          <a:p>
            <a:pPr eaLnBrk="1" hangingPunct="1">
              <a:spcBef>
                <a:spcPts val="800"/>
              </a:spcBef>
            </a:pPr>
            <a:r>
              <a:rPr lang="ja-JP" altLang="en-US" sz="3000" dirty="0"/>
              <a:t>意思決定とは</a:t>
            </a:r>
            <a:endParaRPr lang="en-US" altLang="ja-JP" sz="3000" dirty="0"/>
          </a:p>
          <a:p>
            <a:pPr lvl="1" eaLnBrk="1" hangingPunct="1">
              <a:spcBef>
                <a:spcPts val="800"/>
              </a:spcBef>
            </a:pPr>
            <a:r>
              <a:rPr lang="ja-JP" altLang="en-US" sz="2600" dirty="0"/>
              <a:t>行動に</a:t>
            </a:r>
            <a:r>
              <a:rPr lang="ja-JP" altLang="en-US" sz="2600" dirty="0">
                <a:solidFill>
                  <a:srgbClr val="FF0000"/>
                </a:solidFill>
              </a:rPr>
              <a:t>先立って</a:t>
            </a:r>
            <a:r>
              <a:rPr lang="ja-JP" altLang="en-US" sz="2600" dirty="0"/>
              <a:t>行われる行動の</a:t>
            </a:r>
            <a:r>
              <a:rPr lang="ja-JP" altLang="en-US" sz="2600" dirty="0">
                <a:solidFill>
                  <a:srgbClr val="FF0000"/>
                </a:solidFill>
              </a:rPr>
              <a:t>選択</a:t>
            </a:r>
            <a:r>
              <a:rPr lang="ja-JP" altLang="en-US" sz="2600" dirty="0"/>
              <a:t>のこと</a:t>
            </a:r>
            <a:endParaRPr lang="en-US" altLang="ja-JP" sz="2600" dirty="0"/>
          </a:p>
          <a:p>
            <a:pPr lvl="1" eaLnBrk="1" hangingPunct="1">
              <a:spcBef>
                <a:spcPts val="800"/>
              </a:spcBef>
            </a:pPr>
            <a:r>
              <a:rPr lang="ja-JP" altLang="en-US" sz="2600" dirty="0"/>
              <a:t>人間は欲求を満たすために</a:t>
            </a:r>
            <a:r>
              <a:rPr lang="ja-JP" altLang="en-US" sz="2600" dirty="0">
                <a:solidFill>
                  <a:srgbClr val="FF0000"/>
                </a:solidFill>
              </a:rPr>
              <a:t>意思決定</a:t>
            </a:r>
            <a:r>
              <a:rPr lang="ja-JP" altLang="en-US" sz="2600" dirty="0"/>
              <a:t>する行動主体</a:t>
            </a:r>
            <a:endParaRPr lang="en-US" altLang="ja-JP" sz="2600" dirty="0"/>
          </a:p>
          <a:p>
            <a:pPr eaLnBrk="1" hangingPunct="1">
              <a:spcBef>
                <a:spcPts val="800"/>
              </a:spcBef>
            </a:pPr>
            <a:r>
              <a:rPr lang="ja-JP" altLang="en-US" sz="3000" dirty="0"/>
              <a:t>意思決定前提とは</a:t>
            </a:r>
            <a:endParaRPr lang="en-US" altLang="ja-JP" sz="3000" dirty="0"/>
          </a:p>
          <a:p>
            <a:pPr lvl="1" eaLnBrk="1" hangingPunct="1">
              <a:spcBef>
                <a:spcPts val="800"/>
              </a:spcBef>
              <a:buNone/>
            </a:pPr>
            <a:r>
              <a:rPr lang="ja-JP" altLang="en-US" sz="2600" dirty="0"/>
              <a:t>① </a:t>
            </a:r>
            <a:r>
              <a:rPr lang="ja-JP" altLang="en-US" sz="2600" dirty="0">
                <a:solidFill>
                  <a:srgbClr val="FF0000"/>
                </a:solidFill>
              </a:rPr>
              <a:t>目標</a:t>
            </a:r>
            <a:endParaRPr lang="en-US" altLang="ja-JP" sz="2600" dirty="0">
              <a:solidFill>
                <a:srgbClr val="FF0000"/>
              </a:solidFill>
            </a:endParaRPr>
          </a:p>
          <a:p>
            <a:pPr lvl="1" eaLnBrk="1" hangingPunct="1">
              <a:spcBef>
                <a:spcPts val="800"/>
              </a:spcBef>
              <a:buNone/>
            </a:pPr>
            <a:r>
              <a:rPr lang="ja-JP" altLang="en-US" sz="2600" dirty="0"/>
              <a:t>② 代替的選択肢の</a:t>
            </a:r>
            <a:r>
              <a:rPr lang="ja-JP" altLang="en-US" sz="2600" dirty="0">
                <a:solidFill>
                  <a:srgbClr val="FF0000"/>
                </a:solidFill>
              </a:rPr>
              <a:t>期待</a:t>
            </a:r>
            <a:r>
              <a:rPr lang="ja-JP" altLang="en-US" sz="2600" dirty="0"/>
              <a:t>される</a:t>
            </a:r>
            <a:r>
              <a:rPr lang="ja-JP" altLang="en-US" sz="2600" dirty="0">
                <a:solidFill>
                  <a:srgbClr val="FF0000"/>
                </a:solidFill>
              </a:rPr>
              <a:t>結果</a:t>
            </a:r>
            <a:r>
              <a:rPr lang="ja-JP" altLang="en-US" sz="2600" dirty="0"/>
              <a:t>の集合</a:t>
            </a:r>
            <a:endParaRPr lang="en-US" altLang="ja-JP" sz="2600" dirty="0"/>
          </a:p>
          <a:p>
            <a:pPr lvl="1" eaLnBrk="1" hangingPunct="1">
              <a:spcBef>
                <a:spcPts val="800"/>
              </a:spcBef>
              <a:buNone/>
            </a:pPr>
            <a:r>
              <a:rPr lang="ja-JP" altLang="en-US" sz="2600" dirty="0"/>
              <a:t>③ 各代替的選択肢の期待される</a:t>
            </a:r>
            <a:r>
              <a:rPr lang="ja-JP" altLang="en-US" sz="2600" dirty="0">
                <a:solidFill>
                  <a:srgbClr val="FF0000"/>
                </a:solidFill>
              </a:rPr>
              <a:t>選択</a:t>
            </a:r>
            <a:r>
              <a:rPr lang="ja-JP" altLang="en-US" sz="2600" dirty="0"/>
              <a:t>の集合</a:t>
            </a:r>
            <a:endParaRPr lang="en-US" altLang="ja-JP" sz="2600" dirty="0"/>
          </a:p>
          <a:p>
            <a:pPr lvl="1" eaLnBrk="1" hangingPunct="1">
              <a:spcBef>
                <a:spcPts val="800"/>
              </a:spcBef>
              <a:buNone/>
            </a:pPr>
            <a:r>
              <a:rPr lang="ja-JP" altLang="en-US" sz="2600" dirty="0"/>
              <a:t>④ 各結果がもたらす</a:t>
            </a:r>
            <a:r>
              <a:rPr lang="ja-JP" altLang="en-US" sz="2600" dirty="0">
                <a:solidFill>
                  <a:srgbClr val="FF0000"/>
                </a:solidFill>
              </a:rPr>
              <a:t>効用</a:t>
            </a:r>
            <a:r>
              <a:rPr lang="ja-JP" altLang="en-US" sz="2600" dirty="0"/>
              <a:t>の集合</a:t>
            </a:r>
            <a:endParaRPr lang="en-US" altLang="ja-JP" sz="2600" dirty="0"/>
          </a:p>
          <a:p>
            <a:pPr lvl="1" eaLnBrk="1" hangingPunct="1">
              <a:spcBef>
                <a:spcPts val="800"/>
              </a:spcBef>
              <a:buNone/>
            </a:pPr>
            <a:r>
              <a:rPr lang="ja-JP" altLang="en-US" sz="2600" dirty="0"/>
              <a:t>⑤ 意思決定</a:t>
            </a:r>
            <a:r>
              <a:rPr lang="ja-JP" altLang="en-US" sz="2600" dirty="0">
                <a:solidFill>
                  <a:srgbClr val="FF0000"/>
                </a:solidFill>
              </a:rPr>
              <a:t>ルール</a:t>
            </a:r>
          </a:p>
        </p:txBody>
      </p:sp>
      <p:sp>
        <p:nvSpPr>
          <p:cNvPr id="11270" name="正方形/長方形 6"/>
          <p:cNvSpPr>
            <a:spLocks noChangeArrowheads="1"/>
          </p:cNvSpPr>
          <p:nvPr/>
        </p:nvSpPr>
        <p:spPr bwMode="auto">
          <a:xfrm>
            <a:off x="5214938" y="214313"/>
            <a:ext cx="3703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Ⅳ</a:t>
            </a:r>
            <a:r>
              <a:rPr kumimoji="1" lang="ja-JP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．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意思決定と人間の行動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組織論の基礎知識</a:t>
            </a:r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12291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A130094-FC45-4435-967E-D00DFC0F4EAF}" type="slidenum">
              <a:rPr kumimoji="0" lang="en-US" altLang="ja-JP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ja-JP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4800" dirty="0"/>
              <a:t>２．最適化意思決定</a:t>
            </a:r>
            <a:r>
              <a:rPr lang="en-US" altLang="ja-JP" sz="4800" dirty="0"/>
              <a:t>-1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609873"/>
            <a:ext cx="8459986" cy="4843463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ja-JP" altLang="en-US" sz="3000" dirty="0"/>
              <a:t>最適化意思決定とは</a:t>
            </a:r>
            <a:endParaRPr lang="en-US" altLang="ja-JP" sz="3000" dirty="0"/>
          </a:p>
          <a:p>
            <a:pPr lvl="1" eaLnBrk="1" hangingPunct="1">
              <a:spcBef>
                <a:spcPts val="300"/>
              </a:spcBef>
            </a:pPr>
            <a:r>
              <a:rPr lang="ja-JP" altLang="en-US" sz="2600" dirty="0"/>
              <a:t>前提条件</a:t>
            </a:r>
            <a:endParaRPr lang="en-US" altLang="ja-JP" sz="2600" dirty="0"/>
          </a:p>
          <a:p>
            <a:pPr lvl="2" eaLnBrk="1" hangingPunct="1">
              <a:spcBef>
                <a:spcPts val="300"/>
              </a:spcBef>
            </a:pPr>
            <a:r>
              <a:rPr lang="ja-JP" altLang="en-US" sz="2200" dirty="0"/>
              <a:t>人間は</a:t>
            </a:r>
            <a:r>
              <a:rPr lang="ja-JP" altLang="en-US" sz="2200" dirty="0">
                <a:solidFill>
                  <a:srgbClr val="FF0000"/>
                </a:solidFill>
              </a:rPr>
              <a:t>合理的</a:t>
            </a:r>
            <a:r>
              <a:rPr lang="ja-JP" altLang="en-US" sz="2200" dirty="0"/>
              <a:t>存在（</a:t>
            </a:r>
            <a:r>
              <a:rPr lang="ja-JP" altLang="en-US" sz="2200" dirty="0">
                <a:solidFill>
                  <a:srgbClr val="FF0000"/>
                </a:solidFill>
              </a:rPr>
              <a:t>経済</a:t>
            </a:r>
            <a:r>
              <a:rPr lang="ja-JP" altLang="en-US" sz="2200" dirty="0"/>
              <a:t>人）</a:t>
            </a:r>
            <a:endParaRPr lang="en-US" altLang="ja-JP" sz="2200" dirty="0"/>
          </a:p>
          <a:p>
            <a:pPr lvl="2" eaLnBrk="1" hangingPunct="1">
              <a:spcBef>
                <a:spcPts val="300"/>
              </a:spcBef>
            </a:pPr>
            <a:r>
              <a:rPr lang="ja-JP" altLang="en-US" sz="2200" dirty="0"/>
              <a:t>代替的選択肢の全集合が</a:t>
            </a:r>
            <a:r>
              <a:rPr lang="ja-JP" altLang="en-US" sz="2200" dirty="0">
                <a:solidFill>
                  <a:srgbClr val="FF0000"/>
                </a:solidFill>
              </a:rPr>
              <a:t>所与</a:t>
            </a:r>
            <a:endParaRPr lang="en-US" altLang="ja-JP" sz="2200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300"/>
              </a:spcBef>
            </a:pPr>
            <a:r>
              <a:rPr lang="ja-JP" altLang="en-US" sz="2200" dirty="0"/>
              <a:t>各選択</a:t>
            </a:r>
            <a:r>
              <a:rPr lang="ja-JP" altLang="en-US" sz="2200" dirty="0">
                <a:solidFill>
                  <a:srgbClr val="FF0000"/>
                </a:solidFill>
              </a:rPr>
              <a:t>結果</a:t>
            </a:r>
            <a:r>
              <a:rPr lang="ja-JP" altLang="en-US" sz="2200" dirty="0"/>
              <a:t>の集合が付与</a:t>
            </a:r>
            <a:endParaRPr lang="en-US" altLang="ja-JP" sz="2200" dirty="0"/>
          </a:p>
          <a:p>
            <a:pPr lvl="2" eaLnBrk="1" hangingPunct="1">
              <a:spcBef>
                <a:spcPts val="300"/>
              </a:spcBef>
            </a:pPr>
            <a:r>
              <a:rPr lang="ja-JP" altLang="en-US" sz="2200" dirty="0"/>
              <a:t>諸結果のすべての集合を順位づける効用関数</a:t>
            </a:r>
            <a:br>
              <a:rPr lang="en-US" altLang="ja-JP" sz="2200" dirty="0"/>
            </a:br>
            <a:r>
              <a:rPr lang="ja-JP" altLang="en-US" sz="2200" dirty="0"/>
              <a:t>ないし選好関数をもつ</a:t>
            </a:r>
            <a:endParaRPr lang="en-US" altLang="ja-JP" sz="2200" dirty="0"/>
          </a:p>
          <a:p>
            <a:pPr lvl="1" eaLnBrk="1" hangingPunct="1">
              <a:spcBef>
                <a:spcPts val="300"/>
              </a:spcBef>
            </a:pPr>
            <a:r>
              <a:rPr lang="ja-JP" altLang="en-US" sz="2600" dirty="0"/>
              <a:t>以下のように代替的選択肢を</a:t>
            </a:r>
            <a:r>
              <a:rPr lang="ja-JP" altLang="en-US" sz="2600" dirty="0">
                <a:solidFill>
                  <a:srgbClr val="FF0000"/>
                </a:solidFill>
              </a:rPr>
              <a:t>選択</a:t>
            </a:r>
            <a:endParaRPr lang="en-US" altLang="ja-JP" sz="2600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300"/>
              </a:spcBef>
            </a:pPr>
            <a:r>
              <a:rPr lang="ja-JP" altLang="en-US" sz="2200" dirty="0"/>
              <a:t>確実性の場合：</a:t>
            </a:r>
            <a:r>
              <a:rPr lang="ja-JP" altLang="en-US" sz="2200" dirty="0">
                <a:solidFill>
                  <a:srgbClr val="FF0000"/>
                </a:solidFill>
              </a:rPr>
              <a:t>最大の効用</a:t>
            </a:r>
            <a:r>
              <a:rPr lang="ja-JP" altLang="en-US" sz="2200" dirty="0"/>
              <a:t>が得られる選択肢の選択</a:t>
            </a:r>
            <a:endParaRPr lang="en-US" altLang="ja-JP" sz="2200" dirty="0"/>
          </a:p>
          <a:p>
            <a:pPr lvl="2" eaLnBrk="1" hangingPunct="1">
              <a:spcBef>
                <a:spcPts val="300"/>
              </a:spcBef>
            </a:pPr>
            <a:r>
              <a:rPr lang="ja-JP" altLang="en-US" sz="2200" dirty="0"/>
              <a:t>リスクの場合：</a:t>
            </a:r>
            <a:r>
              <a:rPr lang="ja-JP" altLang="en-US" sz="2200" dirty="0">
                <a:solidFill>
                  <a:srgbClr val="FF0000"/>
                </a:solidFill>
              </a:rPr>
              <a:t>期待効用</a:t>
            </a:r>
            <a:r>
              <a:rPr lang="ja-JP" altLang="en-US" sz="2200" dirty="0"/>
              <a:t>が最大となる選択肢を選択</a:t>
            </a:r>
            <a:endParaRPr lang="en-US" altLang="ja-JP" sz="2200" dirty="0"/>
          </a:p>
          <a:p>
            <a:pPr lvl="2" eaLnBrk="1" hangingPunct="1">
              <a:spcBef>
                <a:spcPts val="300"/>
              </a:spcBef>
            </a:pPr>
            <a:r>
              <a:rPr lang="ja-JP" altLang="en-US" sz="2200" dirty="0"/>
              <a:t>不確実性の場合：選択の</a:t>
            </a:r>
            <a:r>
              <a:rPr lang="ja-JP" altLang="en-US" sz="2200" dirty="0">
                <a:solidFill>
                  <a:srgbClr val="FF0000"/>
                </a:solidFill>
              </a:rPr>
              <a:t>最悪の結果</a:t>
            </a:r>
            <a:r>
              <a:rPr lang="ja-JP" altLang="en-US" sz="2200" dirty="0"/>
              <a:t>の集合が、他の最悪</a:t>
            </a:r>
            <a:br>
              <a:rPr lang="en-US" altLang="ja-JP" sz="2200" dirty="0"/>
            </a:br>
            <a:r>
              <a:rPr lang="ja-JP" altLang="en-US" sz="2200" dirty="0"/>
              <a:t>の場合より</a:t>
            </a:r>
            <a:r>
              <a:rPr lang="ja-JP" altLang="en-US" sz="2200" dirty="0">
                <a:solidFill>
                  <a:srgbClr val="FF0000"/>
                </a:solidFill>
              </a:rPr>
              <a:t>好ましい結果</a:t>
            </a:r>
            <a:r>
              <a:rPr lang="ja-JP" altLang="en-US" sz="2200" dirty="0"/>
              <a:t>の集合が得られる選択肢を選択</a:t>
            </a:r>
            <a:endParaRPr lang="en-US" altLang="ja-JP" sz="2200" dirty="0"/>
          </a:p>
        </p:txBody>
      </p:sp>
      <p:sp>
        <p:nvSpPr>
          <p:cNvPr id="12294" name="正方形/長方形 7"/>
          <p:cNvSpPr>
            <a:spLocks noChangeArrowheads="1"/>
          </p:cNvSpPr>
          <p:nvPr/>
        </p:nvSpPr>
        <p:spPr bwMode="auto">
          <a:xfrm>
            <a:off x="5214938" y="214313"/>
            <a:ext cx="38122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Ⅳ </a:t>
            </a:r>
            <a:r>
              <a:rPr kumimoji="1" lang="ja-JP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．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意思決定と人間の行動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組織論の基礎知識</a:t>
            </a:r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12291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A130094-FC45-4435-967E-D00DFC0F4EAF}" type="slidenum">
              <a:rPr kumimoji="0" lang="en-US" altLang="ja-JP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ja-JP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4800" dirty="0"/>
              <a:t>２．最適化意思決定</a:t>
            </a:r>
            <a:r>
              <a:rPr lang="en-US" altLang="ja-JP" sz="4800" dirty="0"/>
              <a:t>-2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609725"/>
            <a:ext cx="8604448" cy="4843463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ja-JP" altLang="en-US" sz="3000" dirty="0"/>
              <a:t>合理性の限界と満足化意思決定</a:t>
            </a:r>
            <a:endParaRPr lang="en-US" altLang="ja-JP" sz="30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600" dirty="0"/>
              <a:t>前提条件</a:t>
            </a:r>
            <a:endParaRPr lang="en-US" altLang="ja-JP" sz="2600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/>
              <a:t>人間の合理性には</a:t>
            </a:r>
            <a:r>
              <a:rPr lang="ja-JP" altLang="en-US" dirty="0">
                <a:solidFill>
                  <a:srgbClr val="FF0000"/>
                </a:solidFill>
              </a:rPr>
              <a:t>限界</a:t>
            </a:r>
            <a:r>
              <a:rPr lang="ja-JP" altLang="en-US" dirty="0"/>
              <a:t>がある</a:t>
            </a:r>
            <a:endParaRPr lang="en-US" altLang="ja-JP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/>
              <a:t>人間は</a:t>
            </a:r>
            <a:r>
              <a:rPr lang="ja-JP" altLang="en-US" dirty="0">
                <a:solidFill>
                  <a:srgbClr val="FF0000"/>
                </a:solidFill>
              </a:rPr>
              <a:t>限定</a:t>
            </a:r>
            <a:r>
              <a:rPr lang="ja-JP" altLang="en-US" dirty="0"/>
              <a:t>された</a:t>
            </a:r>
            <a:r>
              <a:rPr lang="ja-JP" altLang="en-US" dirty="0">
                <a:solidFill>
                  <a:srgbClr val="FF0000"/>
                </a:solidFill>
              </a:rPr>
              <a:t>合理性</a:t>
            </a:r>
            <a:r>
              <a:rPr lang="ja-JP" altLang="en-US" dirty="0"/>
              <a:t>をもつ存在（</a:t>
            </a:r>
            <a:r>
              <a:rPr lang="ja-JP" altLang="en-US" dirty="0">
                <a:solidFill>
                  <a:srgbClr val="FF0000"/>
                </a:solidFill>
              </a:rPr>
              <a:t>経営</a:t>
            </a:r>
            <a:r>
              <a:rPr lang="ja-JP" altLang="en-US" dirty="0"/>
              <a:t>人）</a:t>
            </a:r>
            <a:endParaRPr lang="en-US" altLang="ja-JP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/>
              <a:t>個人の合理性に限界があるため、それを克服するため</a:t>
            </a:r>
            <a:br>
              <a:rPr lang="en-US" altLang="ja-JP" dirty="0"/>
            </a:br>
            <a:r>
              <a:rPr lang="ja-JP" altLang="en-US" dirty="0">
                <a:solidFill>
                  <a:srgbClr val="FF0000"/>
                </a:solidFill>
              </a:rPr>
              <a:t>組織</a:t>
            </a:r>
            <a:r>
              <a:rPr lang="ja-JP" altLang="en-US" dirty="0"/>
              <a:t>をつくる</a:t>
            </a:r>
            <a:endParaRPr lang="en-US" altLang="ja-JP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>
                <a:solidFill>
                  <a:srgbClr val="FF0000"/>
                </a:solidFill>
              </a:rPr>
              <a:t>満足化</a:t>
            </a:r>
            <a:r>
              <a:rPr lang="ja-JP" altLang="en-US" dirty="0"/>
              <a:t>意思決定が採用される</a:t>
            </a:r>
            <a:endParaRPr lang="en-US" altLang="ja-JP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600" dirty="0"/>
              <a:t>満足化意思決定</a:t>
            </a:r>
            <a:endParaRPr lang="en-US" altLang="ja-JP" sz="2600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/>
              <a:t>限定された範囲で</a:t>
            </a:r>
            <a:r>
              <a:rPr lang="ja-JP" altLang="en-US" dirty="0">
                <a:solidFill>
                  <a:srgbClr val="FF0000"/>
                </a:solidFill>
              </a:rPr>
              <a:t>期待</a:t>
            </a:r>
            <a:r>
              <a:rPr lang="ja-JP" altLang="en-US" dirty="0"/>
              <a:t>を形成し</a:t>
            </a:r>
            <a:r>
              <a:rPr lang="ja-JP" altLang="en-US" dirty="0">
                <a:solidFill>
                  <a:srgbClr val="FF0000"/>
                </a:solidFill>
              </a:rPr>
              <a:t>一定基準</a:t>
            </a:r>
            <a:r>
              <a:rPr lang="ja-JP" altLang="en-US" dirty="0"/>
              <a:t>を超えたら</a:t>
            </a:r>
            <a:br>
              <a:rPr lang="en-US" altLang="ja-JP" dirty="0"/>
            </a:br>
            <a:r>
              <a:rPr lang="ja-JP" altLang="en-US" dirty="0"/>
              <a:t>その選択肢を採用</a:t>
            </a:r>
            <a:endParaRPr lang="en-US" altLang="ja-JP" dirty="0"/>
          </a:p>
        </p:txBody>
      </p:sp>
      <p:sp>
        <p:nvSpPr>
          <p:cNvPr id="12294" name="正方形/長方形 7"/>
          <p:cNvSpPr>
            <a:spLocks noChangeArrowheads="1"/>
          </p:cNvSpPr>
          <p:nvPr/>
        </p:nvSpPr>
        <p:spPr bwMode="auto">
          <a:xfrm>
            <a:off x="5214938" y="214313"/>
            <a:ext cx="38122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Ⅳ </a:t>
            </a:r>
            <a:r>
              <a:rPr kumimoji="1" lang="ja-JP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．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意思決定と人間の行動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組織論の基礎知識</a:t>
            </a:r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401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「組織論」</a:t>
            </a:r>
          </a:p>
        </p:txBody>
      </p:sp>
      <p:sp>
        <p:nvSpPr>
          <p:cNvPr id="12291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A130094-FC45-4435-967E-D00DFC0F4EAF}" type="slidenum">
              <a:rPr kumimoji="0" lang="en-US" altLang="ja-JP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ja-JP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4800" dirty="0"/>
              <a:t>２．最適化意思決定</a:t>
            </a:r>
            <a:r>
              <a:rPr lang="en-US" altLang="ja-JP" sz="4800" dirty="0"/>
              <a:t>-3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556792"/>
            <a:ext cx="8604448" cy="504056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ja-JP" altLang="en-US" sz="3000" dirty="0"/>
              <a:t>満足化と探索プロセス</a:t>
            </a:r>
            <a:endParaRPr lang="en-US" altLang="ja-JP" sz="30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600" dirty="0">
                <a:solidFill>
                  <a:srgbClr val="FF0000"/>
                </a:solidFill>
              </a:rPr>
              <a:t>満足水準</a:t>
            </a:r>
            <a:r>
              <a:rPr lang="ja-JP" altLang="en-US" sz="2600" dirty="0"/>
              <a:t>を超えれば探索を</a:t>
            </a:r>
            <a:r>
              <a:rPr lang="ja-JP" altLang="en-US" sz="2600" dirty="0">
                <a:solidFill>
                  <a:srgbClr val="FF0000"/>
                </a:solidFill>
              </a:rPr>
              <a:t>中止</a:t>
            </a:r>
            <a:r>
              <a:rPr lang="ja-JP" altLang="en-US" sz="2600" dirty="0"/>
              <a:t>し選択の実施</a:t>
            </a:r>
            <a:endParaRPr lang="en-US" altLang="ja-JP" sz="26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600" dirty="0"/>
              <a:t>満足化意思決定の</a:t>
            </a:r>
            <a:r>
              <a:rPr lang="ja-JP" altLang="en-US" sz="2600" dirty="0">
                <a:solidFill>
                  <a:srgbClr val="FF0000"/>
                </a:solidFill>
              </a:rPr>
              <a:t>質</a:t>
            </a:r>
            <a:r>
              <a:rPr lang="ja-JP" altLang="en-US" sz="2600" dirty="0"/>
              <a:t>は、どの様な</a:t>
            </a:r>
            <a:r>
              <a:rPr lang="ja-JP" altLang="en-US" sz="2600" dirty="0">
                <a:solidFill>
                  <a:srgbClr val="FF0000"/>
                </a:solidFill>
              </a:rPr>
              <a:t>順番</a:t>
            </a:r>
            <a:r>
              <a:rPr lang="ja-JP" altLang="en-US" sz="2600" dirty="0"/>
              <a:t>で探索するか</a:t>
            </a:r>
            <a:br>
              <a:rPr lang="en-US" altLang="ja-JP" sz="2600" dirty="0"/>
            </a:br>
            <a:r>
              <a:rPr lang="ja-JP" altLang="en-US" sz="2600" dirty="0"/>
              <a:t>で決まる</a:t>
            </a:r>
            <a:endParaRPr lang="en-US" altLang="ja-JP" sz="2600" dirty="0"/>
          </a:p>
          <a:p>
            <a:pPr eaLnBrk="1" hangingPunct="1">
              <a:spcBef>
                <a:spcPts val="600"/>
              </a:spcBef>
            </a:pPr>
            <a:r>
              <a:rPr lang="ja-JP" altLang="en-US" sz="3000" dirty="0"/>
              <a:t>行動プログラム</a:t>
            </a:r>
            <a:endParaRPr lang="en-US" altLang="ja-JP" sz="30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600" dirty="0"/>
              <a:t>行動プログラムは</a:t>
            </a:r>
            <a:r>
              <a:rPr lang="ja-JP" altLang="en-US" sz="2600" dirty="0">
                <a:solidFill>
                  <a:srgbClr val="FF0000"/>
                </a:solidFill>
              </a:rPr>
              <a:t>探索</a:t>
            </a:r>
            <a:r>
              <a:rPr lang="ja-JP" altLang="en-US" sz="2600" dirty="0"/>
              <a:t>プロセスのコストと時間を</a:t>
            </a:r>
            <a:r>
              <a:rPr lang="ja-JP" altLang="en-US" sz="2600" dirty="0">
                <a:solidFill>
                  <a:srgbClr val="FF0000"/>
                </a:solidFill>
              </a:rPr>
              <a:t>節約</a:t>
            </a:r>
            <a:endParaRPr lang="en-US" altLang="ja-JP" sz="2600" dirty="0">
              <a:solidFill>
                <a:srgbClr val="FF0000"/>
              </a:solidFill>
            </a:endParaRPr>
          </a:p>
          <a:p>
            <a:pPr eaLnBrk="1" hangingPunct="1">
              <a:spcBef>
                <a:spcPts val="600"/>
              </a:spcBef>
            </a:pPr>
            <a:r>
              <a:rPr lang="ja-JP" altLang="en-US" sz="3000" dirty="0"/>
              <a:t>人間行動の説明</a:t>
            </a:r>
            <a:endParaRPr lang="en-US" altLang="ja-JP" sz="30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600" dirty="0"/>
              <a:t>人間行動のほとんどは</a:t>
            </a:r>
            <a:r>
              <a:rPr lang="ja-JP" altLang="en-US" sz="2600" dirty="0">
                <a:solidFill>
                  <a:srgbClr val="FF0000"/>
                </a:solidFill>
              </a:rPr>
              <a:t>満足化</a:t>
            </a:r>
            <a:r>
              <a:rPr lang="ja-JP" altLang="en-US" sz="2600" dirty="0"/>
              <a:t>意思決定で行われる</a:t>
            </a:r>
            <a:endParaRPr lang="en-US" altLang="ja-JP" sz="2600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sz="2600" dirty="0"/>
              <a:t>人間の合理性に</a:t>
            </a:r>
            <a:r>
              <a:rPr lang="ja-JP" altLang="en-US" sz="2600" dirty="0">
                <a:solidFill>
                  <a:srgbClr val="FF0000"/>
                </a:solidFill>
              </a:rPr>
              <a:t>限界</a:t>
            </a:r>
            <a:r>
              <a:rPr lang="ja-JP" altLang="en-US" sz="2600" dirty="0"/>
              <a:t>があるから、複数の人間が協働</a:t>
            </a:r>
            <a:br>
              <a:rPr lang="en-US" altLang="ja-JP" sz="2600" dirty="0"/>
            </a:br>
            <a:r>
              <a:rPr lang="ja-JP" altLang="en-US" sz="2600" dirty="0"/>
              <a:t>する</a:t>
            </a:r>
            <a:r>
              <a:rPr lang="ja-JP" altLang="en-US" sz="2600" dirty="0">
                <a:solidFill>
                  <a:srgbClr val="FF0000"/>
                </a:solidFill>
              </a:rPr>
              <a:t>組織</a:t>
            </a:r>
            <a:r>
              <a:rPr lang="ja-JP" altLang="en-US" sz="2600" dirty="0"/>
              <a:t>がつくられる</a:t>
            </a:r>
          </a:p>
        </p:txBody>
      </p:sp>
      <p:sp>
        <p:nvSpPr>
          <p:cNvPr id="12294" name="正方形/長方形 7"/>
          <p:cNvSpPr>
            <a:spLocks noChangeArrowheads="1"/>
          </p:cNvSpPr>
          <p:nvPr/>
        </p:nvSpPr>
        <p:spPr bwMode="auto">
          <a:xfrm>
            <a:off x="5214938" y="214313"/>
            <a:ext cx="38122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Ⅳ </a:t>
            </a:r>
            <a:r>
              <a:rPr kumimoji="1" lang="ja-JP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．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意思決定と人間の行動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ＭＳ Ｐゴシック" pitchFamily="50" charset="-128"/>
                <a:cs typeface="+mn-cs"/>
              </a:rPr>
              <a:t>組織論の基礎知識</a:t>
            </a:r>
            <a:endParaRPr kumimoji="0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ＭＳ Ｐゴシック" pitchFamily="50" charset="-128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539552" y="765175"/>
            <a:ext cx="8062664" cy="1371600"/>
          </a:xfrm>
        </p:spPr>
        <p:txBody>
          <a:bodyPr/>
          <a:lstStyle/>
          <a:p>
            <a:r>
              <a:rPr kumimoji="1" lang="ja-JP" altLang="en-US" sz="6600" dirty="0"/>
              <a:t>次回のお知らせ</a:t>
            </a:r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683568" y="2852936"/>
            <a:ext cx="8136904" cy="3312368"/>
          </a:xfrm>
        </p:spPr>
        <p:txBody>
          <a:bodyPr/>
          <a:lstStyle/>
          <a:p>
            <a:r>
              <a:rPr lang="ja-JP" altLang="en-US" sz="4000" dirty="0"/>
              <a:t>・</a:t>
            </a:r>
            <a:r>
              <a:rPr lang="en-US" altLang="ja-JP" sz="4000" dirty="0"/>
              <a:t>10</a:t>
            </a:r>
            <a:r>
              <a:rPr lang="ja-JP" altLang="en-US" sz="4000" dirty="0"/>
              <a:t>月</a:t>
            </a:r>
            <a:r>
              <a:rPr lang="en-US" altLang="ja-JP" sz="4000" dirty="0"/>
              <a:t>24</a:t>
            </a:r>
            <a:r>
              <a:rPr lang="ja-JP" altLang="en-US" sz="4000" dirty="0"/>
              <a:t>日は</a:t>
            </a:r>
            <a:r>
              <a:rPr lang="ja-JP" altLang="en-US" sz="4000" dirty="0">
                <a:solidFill>
                  <a:srgbClr val="FF0000"/>
                </a:solidFill>
              </a:rPr>
              <a:t>オフライン</a:t>
            </a:r>
            <a:r>
              <a:rPr lang="ja-JP" altLang="en-US" sz="4000" dirty="0"/>
              <a:t>とオンライン</a:t>
            </a:r>
            <a:endParaRPr lang="en-US" altLang="ja-JP" sz="4000" dirty="0"/>
          </a:p>
          <a:p>
            <a:r>
              <a:rPr lang="ja-JP" altLang="en-US" sz="4000" dirty="0"/>
              <a:t>・原則</a:t>
            </a:r>
            <a:r>
              <a:rPr lang="ja-JP" altLang="en-US" sz="4000" dirty="0">
                <a:solidFill>
                  <a:srgbClr val="FF0000"/>
                </a:solidFill>
              </a:rPr>
              <a:t>対面授業（</a:t>
            </a:r>
            <a:r>
              <a:rPr lang="en-US" altLang="ja-JP" sz="4000" dirty="0">
                <a:solidFill>
                  <a:srgbClr val="FF0000"/>
                </a:solidFill>
              </a:rPr>
              <a:t>5</a:t>
            </a:r>
            <a:r>
              <a:rPr lang="ja-JP" altLang="en-US" sz="4000" dirty="0">
                <a:solidFill>
                  <a:srgbClr val="FF0000"/>
                </a:solidFill>
              </a:rPr>
              <a:t>号館</a:t>
            </a:r>
            <a:r>
              <a:rPr lang="en-US" altLang="ja-JP" sz="4000" dirty="0">
                <a:solidFill>
                  <a:srgbClr val="FF0000"/>
                </a:solidFill>
              </a:rPr>
              <a:t>2</a:t>
            </a:r>
            <a:r>
              <a:rPr lang="ja-JP" altLang="en-US" sz="4000" dirty="0">
                <a:solidFill>
                  <a:srgbClr val="FF0000"/>
                </a:solidFill>
              </a:rPr>
              <a:t>階：</a:t>
            </a:r>
            <a:r>
              <a:rPr lang="en-US" altLang="ja-JP" sz="4000" dirty="0">
                <a:solidFill>
                  <a:srgbClr val="FF0000"/>
                </a:solidFill>
              </a:rPr>
              <a:t>5201</a:t>
            </a:r>
            <a:r>
              <a:rPr lang="ja-JP" altLang="en-US" sz="4000" dirty="0">
                <a:solidFill>
                  <a:srgbClr val="FF0000"/>
                </a:solidFill>
              </a:rPr>
              <a:t>）</a:t>
            </a:r>
            <a:endParaRPr lang="en-US" altLang="ja-JP" sz="4000" dirty="0">
              <a:solidFill>
                <a:srgbClr val="FF0000"/>
              </a:solidFill>
            </a:endParaRPr>
          </a:p>
          <a:p>
            <a:r>
              <a:rPr lang="ja-JP" altLang="en-US" sz="4000" dirty="0">
                <a:solidFill>
                  <a:srgbClr val="FF0000"/>
                </a:solidFill>
              </a:rPr>
              <a:t>・無理な者は</a:t>
            </a:r>
            <a:r>
              <a:rPr lang="ja-JP" altLang="en-US" sz="4000" dirty="0"/>
              <a:t>オンライン授業</a:t>
            </a:r>
            <a:endParaRPr lang="en-US" altLang="ja-JP" sz="4000" dirty="0"/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7308303" y="142875"/>
            <a:ext cx="172819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組織論</a:t>
            </a:r>
          </a:p>
        </p:txBody>
      </p:sp>
      <p:pic>
        <p:nvPicPr>
          <p:cNvPr id="8194" name="Picture 2" descr="C:\Documents and Settings\toshihiko\Local Settings\Temporary Internet Files\Content.IE5\BM1ZT7HH\MP90044829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384873"/>
            <a:ext cx="1369858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56C5711-9E04-4662-8455-22B42EDA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B478FE-DA80-4864-BADB-ADC88B96C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01AA12-2566-4EC0-A24B-E0746462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F795-9F03-4C68-BBF8-C58274B2281D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735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539552" y="765175"/>
            <a:ext cx="8062664" cy="1371600"/>
          </a:xfrm>
        </p:spPr>
        <p:txBody>
          <a:bodyPr/>
          <a:lstStyle/>
          <a:p>
            <a:r>
              <a:rPr kumimoji="1" lang="ja-JP" altLang="en-US" sz="6000" dirty="0"/>
              <a:t>資料の全体構成</a:t>
            </a:r>
            <a:r>
              <a:rPr kumimoji="1" lang="en-US" altLang="ja-JP" sz="4800" dirty="0">
                <a:solidFill>
                  <a:srgbClr val="FF0000"/>
                </a:solidFill>
              </a:rPr>
              <a:t>(</a:t>
            </a:r>
            <a:r>
              <a:rPr kumimoji="1" lang="ja-JP" altLang="en-US" sz="4800" dirty="0">
                <a:solidFill>
                  <a:srgbClr val="FF0000"/>
                </a:solidFill>
              </a:rPr>
              <a:t>改訂</a:t>
            </a:r>
            <a:r>
              <a:rPr kumimoji="1" lang="en-US" altLang="ja-JP" sz="4800" dirty="0">
                <a:solidFill>
                  <a:srgbClr val="FF0000"/>
                </a:solidFill>
              </a:rPr>
              <a:t>)</a:t>
            </a:r>
            <a:endParaRPr kumimoji="1" lang="ja-JP" altLang="en-US" sz="6000" dirty="0">
              <a:solidFill>
                <a:srgbClr val="FF0000"/>
              </a:solidFill>
            </a:endParaRPr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683568" y="2852936"/>
            <a:ext cx="7774632" cy="3312368"/>
          </a:xfrm>
        </p:spPr>
        <p:txBody>
          <a:bodyPr/>
          <a:lstStyle/>
          <a:p>
            <a:r>
              <a:rPr lang="en-US" altLang="ja-JP" sz="4000" dirty="0"/>
              <a:t>Ⅰ </a:t>
            </a:r>
            <a:r>
              <a:rPr kumimoji="1" lang="ja-JP" altLang="en-US" sz="4000" dirty="0"/>
              <a:t>組織論の定義</a:t>
            </a:r>
            <a:endParaRPr kumimoji="1" lang="en-US" altLang="ja-JP" sz="4000" dirty="0">
              <a:solidFill>
                <a:srgbClr val="FF0000"/>
              </a:solidFill>
            </a:endParaRPr>
          </a:p>
          <a:p>
            <a:r>
              <a:rPr lang="en-US" altLang="ja-JP" sz="4000" dirty="0"/>
              <a:t>Ⅱ</a:t>
            </a:r>
            <a:r>
              <a:rPr lang="ja-JP" altLang="en-US" sz="4000" dirty="0"/>
              <a:t> 意思決定と人間の行動</a:t>
            </a:r>
            <a:endParaRPr lang="en-US" altLang="ja-JP" sz="4000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7308303" y="142875"/>
            <a:ext cx="172819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組織論</a:t>
            </a:r>
          </a:p>
        </p:txBody>
      </p:sp>
      <p:pic>
        <p:nvPicPr>
          <p:cNvPr id="8194" name="Picture 2" descr="C:\Documents and Settings\toshihiko\Local Settings\Temporary Internet Files\Content.IE5\BM1ZT7HH\MP90044829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933056"/>
            <a:ext cx="1561315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49A5448-F572-4757-9081-DDA092E3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FFEFF4-15FA-4C8B-A29E-C89AABDF1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D8C40D-9575-4D6D-A34F-26C0727F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F795-9F03-4C68-BBF8-C58274B2281D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59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395536" y="765175"/>
            <a:ext cx="8206680" cy="1371600"/>
          </a:xfrm>
        </p:spPr>
        <p:txBody>
          <a:bodyPr/>
          <a:lstStyle/>
          <a:p>
            <a:r>
              <a:rPr lang="en-US" altLang="ja-JP" sz="6600" dirty="0"/>
              <a:t>Ⅰ</a:t>
            </a:r>
            <a:r>
              <a:rPr lang="ja-JP" altLang="en-US" sz="6600" dirty="0"/>
              <a:t> 組織論の定義</a:t>
            </a:r>
            <a:endParaRPr kumimoji="1" lang="ja-JP" altLang="en-US" sz="6600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762000" y="2780928"/>
            <a:ext cx="7696200" cy="3240360"/>
          </a:xfrm>
        </p:spPr>
        <p:txBody>
          <a:bodyPr/>
          <a:lstStyle/>
          <a:p>
            <a:r>
              <a:rPr kumimoji="1" lang="ja-JP" altLang="en-US" sz="4000" dirty="0"/>
              <a:t>１．</a:t>
            </a:r>
            <a:r>
              <a:rPr kumimoji="1" lang="ja-JP" altLang="en-US" sz="4000" dirty="0">
                <a:solidFill>
                  <a:srgbClr val="FF0000"/>
                </a:solidFill>
              </a:rPr>
              <a:t>公式組織</a:t>
            </a:r>
            <a:r>
              <a:rPr kumimoji="1" lang="ja-JP" altLang="en-US" sz="4000" dirty="0"/>
              <a:t>の定義</a:t>
            </a:r>
            <a:endParaRPr kumimoji="1" lang="en-US" altLang="ja-JP" sz="4000" dirty="0"/>
          </a:p>
          <a:p>
            <a:r>
              <a:rPr lang="ja-JP" altLang="en-US" sz="4000" dirty="0"/>
              <a:t>２．公式組織の</a:t>
            </a:r>
            <a:r>
              <a:rPr lang="ja-JP" altLang="en-US" sz="4000" dirty="0">
                <a:solidFill>
                  <a:srgbClr val="FF0000"/>
                </a:solidFill>
              </a:rPr>
              <a:t>概念</a:t>
            </a:r>
            <a:endParaRPr lang="en-US" altLang="ja-JP" sz="4000" dirty="0">
              <a:solidFill>
                <a:srgbClr val="FF0000"/>
              </a:solidFill>
            </a:endParaRPr>
          </a:p>
          <a:p>
            <a:r>
              <a:rPr kumimoji="1" lang="ja-JP" altLang="en-US" sz="4000" dirty="0"/>
              <a:t>３．プロセスとしての組織と</a:t>
            </a:r>
            <a:br>
              <a:rPr kumimoji="1" lang="en-US" altLang="ja-JP" sz="4000" dirty="0"/>
            </a:br>
            <a:r>
              <a:rPr kumimoji="1" lang="ja-JP" altLang="en-US" sz="4000" dirty="0"/>
              <a:t>　　経営者の</a:t>
            </a:r>
            <a:r>
              <a:rPr kumimoji="1" lang="ja-JP" altLang="en-US" sz="4000" dirty="0">
                <a:solidFill>
                  <a:srgbClr val="FF0000"/>
                </a:solidFill>
              </a:rPr>
              <a:t>役割</a:t>
            </a:r>
            <a:endParaRPr kumimoji="1" lang="en-US" altLang="ja-JP" sz="4000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5940151" y="142875"/>
            <a:ext cx="284666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組織論の基礎知識</a:t>
            </a:r>
          </a:p>
        </p:txBody>
      </p:sp>
      <p:pic>
        <p:nvPicPr>
          <p:cNvPr id="2051" name="Picture 3" descr="C:\Documents and Settings\toshihiko\Local Settings\Temporary Internet Files\Content.IE5\BSOT6VF3\MC90043484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613650"/>
            <a:ext cx="1719958" cy="16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AA3973B-952D-4644-BA48-76A70F745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9D45448-00B8-4DA8-9F36-FD71AD4E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05DA9F-A58E-40B1-8964-E1297F432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F795-9F03-4C68-BBF8-C58274B2281D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831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8195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E31407-EAA0-4F70-A11F-1D9DA8D7785F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5888"/>
            <a:ext cx="8001000" cy="1216025"/>
          </a:xfrm>
        </p:spPr>
        <p:txBody>
          <a:bodyPr/>
          <a:lstStyle/>
          <a:p>
            <a:pPr eaLnBrk="1" hangingPunct="1"/>
            <a:r>
              <a:rPr lang="ja-JP" altLang="en-US" sz="4800" dirty="0"/>
              <a:t>１．公式組織の定義</a:t>
            </a:r>
            <a:endParaRPr lang="en-US" altLang="ja-JP" sz="4800" dirty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09725"/>
            <a:ext cx="8676456" cy="46990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400" dirty="0"/>
              <a:t>公式組織</a:t>
            </a:r>
            <a:endParaRPr lang="en-US" altLang="ja-JP" sz="3400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sz="3000" dirty="0"/>
              <a:t>企業・大学・病院・政府・労働組合</a:t>
            </a:r>
          </a:p>
          <a:p>
            <a:pPr eaLnBrk="1" hangingPunct="1">
              <a:spcBef>
                <a:spcPts val="1200"/>
              </a:spcBef>
            </a:pPr>
            <a:r>
              <a:rPr lang="ja-JP" altLang="en-US" dirty="0"/>
              <a:t>協働体系としての組織を捉えることが必要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/>
              <a:t>協働体系とは</a:t>
            </a:r>
            <a:r>
              <a:rPr lang="en-US" altLang="ja-JP" dirty="0"/>
              <a:t>､2</a:t>
            </a:r>
            <a:r>
              <a:rPr lang="ja-JP" altLang="en-US" dirty="0"/>
              <a:t>人以上の人々が</a:t>
            </a:r>
            <a:r>
              <a:rPr lang="ja-JP" altLang="en-US" dirty="0">
                <a:solidFill>
                  <a:srgbClr val="FF0000"/>
                </a:solidFill>
              </a:rPr>
              <a:t>協働</a:t>
            </a:r>
            <a:r>
              <a:rPr lang="ja-JP" altLang="en-US" dirty="0"/>
              <a:t>することに</a:t>
            </a:r>
            <a:br>
              <a:rPr lang="en-US" altLang="ja-JP" dirty="0"/>
            </a:br>
            <a:r>
              <a:rPr lang="ja-JP" altLang="en-US" dirty="0"/>
              <a:t>よって特殊な体系関係にある物的</a:t>
            </a:r>
            <a:r>
              <a:rPr lang="en-US" altLang="ja-JP" dirty="0"/>
              <a:t>､</a:t>
            </a:r>
            <a:r>
              <a:rPr lang="ja-JP" altLang="en-US" dirty="0"/>
              <a:t>個人的</a:t>
            </a:r>
            <a:r>
              <a:rPr lang="en-US" altLang="ja-JP" dirty="0"/>
              <a:t>､</a:t>
            </a:r>
            <a:r>
              <a:rPr lang="ja-JP" altLang="en-US" dirty="0"/>
              <a:t>社会</a:t>
            </a:r>
            <a:br>
              <a:rPr lang="en-US" altLang="ja-JP" dirty="0"/>
            </a:br>
            <a:r>
              <a:rPr lang="ja-JP" altLang="en-US" dirty="0"/>
              <a:t>的構成要素の</a:t>
            </a:r>
            <a:r>
              <a:rPr lang="ja-JP" altLang="en-US" dirty="0">
                <a:solidFill>
                  <a:srgbClr val="FF0000"/>
                </a:solidFill>
              </a:rPr>
              <a:t>複合体</a:t>
            </a:r>
            <a:r>
              <a:rPr lang="ja-JP" altLang="en-US" dirty="0"/>
              <a:t>である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/>
              <a:t>組織とは</a:t>
            </a:r>
            <a:r>
              <a:rPr lang="en-US" altLang="ja-JP" dirty="0"/>
              <a:t>､2</a:t>
            </a:r>
            <a:r>
              <a:rPr lang="ja-JP" altLang="en-US" dirty="0"/>
              <a:t>人以上の</a:t>
            </a:r>
            <a:r>
              <a:rPr lang="ja-JP" altLang="en-US" dirty="0">
                <a:solidFill>
                  <a:srgbClr val="FF0000"/>
                </a:solidFill>
              </a:rPr>
              <a:t>意識的</a:t>
            </a:r>
            <a:r>
              <a:rPr lang="ja-JP" altLang="en-US" dirty="0"/>
              <a:t>に</a:t>
            </a:r>
            <a:r>
              <a:rPr lang="ja-JP" altLang="en-US" dirty="0">
                <a:solidFill>
                  <a:srgbClr val="FF0000"/>
                </a:solidFill>
              </a:rPr>
              <a:t>調整</a:t>
            </a:r>
            <a:r>
              <a:rPr lang="ja-JP" altLang="en-US" dirty="0"/>
              <a:t>された諸活動</a:t>
            </a:r>
            <a:r>
              <a:rPr lang="en-US" altLang="ja-JP" dirty="0"/>
              <a:t>､</a:t>
            </a:r>
            <a:br>
              <a:rPr lang="en-US" altLang="ja-JP" dirty="0"/>
            </a:br>
            <a:r>
              <a:rPr lang="ja-JP" altLang="en-US" dirty="0"/>
              <a:t>諸力の</a:t>
            </a:r>
            <a:r>
              <a:rPr lang="ja-JP" altLang="en-US" dirty="0">
                <a:solidFill>
                  <a:srgbClr val="FF0000"/>
                </a:solidFill>
              </a:rPr>
              <a:t>体系</a:t>
            </a:r>
            <a:r>
              <a:rPr lang="ja-JP" altLang="en-US" dirty="0"/>
              <a:t>である</a:t>
            </a:r>
            <a:endParaRPr lang="en-US" altLang="ja-JP" dirty="0"/>
          </a:p>
        </p:txBody>
      </p:sp>
      <p:sp>
        <p:nvSpPr>
          <p:cNvPr id="8198" name="正方形/長方形 6"/>
          <p:cNvSpPr>
            <a:spLocks noChangeArrowheads="1"/>
          </p:cNvSpPr>
          <p:nvPr/>
        </p:nvSpPr>
        <p:spPr bwMode="auto">
          <a:xfrm>
            <a:off x="6357938" y="214313"/>
            <a:ext cx="22365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Ⅲ</a:t>
            </a:r>
            <a:r>
              <a:rPr lang="ja-JP" altLang="en-US" dirty="0" err="1"/>
              <a:t>．</a:t>
            </a:r>
            <a:r>
              <a:rPr lang="ja-JP" altLang="en-US" dirty="0"/>
              <a:t>組織の定義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</a:p>
        </p:txBody>
      </p:sp>
      <p:sp>
        <p:nvSpPr>
          <p:cNvPr id="9219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AAC120-8EA4-402E-9171-950D45DA2EE0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4800" dirty="0"/>
              <a:t>２．公式組織の概念</a:t>
            </a:r>
            <a:r>
              <a:rPr lang="en-US" altLang="ja-JP" sz="4800" dirty="0"/>
              <a:t>-1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940"/>
            <a:ext cx="8748464" cy="4896396"/>
          </a:xfrm>
        </p:spPr>
        <p:txBody>
          <a:bodyPr/>
          <a:lstStyle/>
          <a:p>
            <a:pPr eaLnBrk="1" hangingPunct="1">
              <a:spcBef>
                <a:spcPts val="200"/>
              </a:spcBef>
            </a:pPr>
            <a:r>
              <a:rPr lang="ja-JP" altLang="en-US" dirty="0"/>
              <a:t>組織を構成する要素とは</a:t>
            </a:r>
            <a:endParaRPr lang="en-US" altLang="ja-JP" dirty="0"/>
          </a:p>
          <a:p>
            <a:pPr lvl="1" eaLnBrk="1" hangingPunct="1">
              <a:spcBef>
                <a:spcPts val="200"/>
              </a:spcBef>
            </a:pPr>
            <a:r>
              <a:rPr lang="ja-JP" altLang="en-US" dirty="0"/>
              <a:t>人間そのものでなく人間が提供する</a:t>
            </a:r>
            <a:r>
              <a:rPr lang="ja-JP" altLang="en-US" dirty="0">
                <a:solidFill>
                  <a:srgbClr val="FF0000"/>
                </a:solidFill>
              </a:rPr>
              <a:t>活動や力</a:t>
            </a:r>
            <a:endParaRPr lang="en-US" altLang="ja-JP" dirty="0">
              <a:solidFill>
                <a:srgbClr val="FF0000"/>
              </a:solidFill>
            </a:endParaRPr>
          </a:p>
          <a:p>
            <a:pPr eaLnBrk="1" hangingPunct="1">
              <a:spcBef>
                <a:spcPts val="200"/>
              </a:spcBef>
            </a:pPr>
            <a:r>
              <a:rPr lang="ja-JP" altLang="en-US" dirty="0"/>
              <a:t>動機付け</a:t>
            </a:r>
            <a:endParaRPr lang="en-US" altLang="ja-JP" dirty="0"/>
          </a:p>
          <a:p>
            <a:pPr lvl="1" eaLnBrk="1" hangingPunct="1">
              <a:spcBef>
                <a:spcPts val="200"/>
              </a:spcBef>
            </a:pPr>
            <a:r>
              <a:rPr lang="ja-JP" altLang="en-US" dirty="0"/>
              <a:t>個人から組織に</a:t>
            </a:r>
            <a:r>
              <a:rPr lang="ja-JP" altLang="en-US" dirty="0">
                <a:solidFill>
                  <a:srgbClr val="FF0000"/>
                </a:solidFill>
              </a:rPr>
              <a:t>必要な活動</a:t>
            </a:r>
            <a:r>
              <a:rPr lang="ja-JP" altLang="en-US" dirty="0"/>
              <a:t>を引き出すことが必要</a:t>
            </a:r>
            <a:endParaRPr lang="en-US" altLang="ja-JP" dirty="0"/>
          </a:p>
          <a:p>
            <a:pPr eaLnBrk="1" hangingPunct="1">
              <a:spcBef>
                <a:spcPts val="200"/>
              </a:spcBef>
            </a:pPr>
            <a:r>
              <a:rPr lang="ja-JP" altLang="en-US" dirty="0"/>
              <a:t>相互作用</a:t>
            </a:r>
            <a:endParaRPr lang="en-US" altLang="ja-JP" dirty="0"/>
          </a:p>
          <a:p>
            <a:pPr lvl="1" eaLnBrk="1" hangingPunct="1">
              <a:spcBef>
                <a:spcPts val="200"/>
              </a:spcBef>
            </a:pPr>
            <a:r>
              <a:rPr lang="ja-JP" altLang="en-US" dirty="0"/>
              <a:t>諸活動・諸力は、体系として互いに</a:t>
            </a:r>
            <a:r>
              <a:rPr lang="ja-JP" altLang="en-US" dirty="0">
                <a:solidFill>
                  <a:srgbClr val="FF0000"/>
                </a:solidFill>
              </a:rPr>
              <a:t>相互作用</a:t>
            </a:r>
            <a:r>
              <a:rPr lang="ja-JP" altLang="en-US" dirty="0"/>
              <a:t>をもつ</a:t>
            </a:r>
            <a:endParaRPr lang="en-US" altLang="ja-JP" dirty="0"/>
          </a:p>
          <a:p>
            <a:pPr lvl="1" eaLnBrk="1" hangingPunct="1">
              <a:spcBef>
                <a:spcPts val="200"/>
              </a:spcBef>
            </a:pPr>
            <a:r>
              <a:rPr lang="ja-JP" altLang="en-US" dirty="0"/>
              <a:t>組織は技術的、機械的合理性をもつ</a:t>
            </a:r>
            <a:r>
              <a:rPr lang="ja-JP" altLang="en-US" dirty="0">
                <a:solidFill>
                  <a:srgbClr val="FF0000"/>
                </a:solidFill>
              </a:rPr>
              <a:t>オープン</a:t>
            </a:r>
            <a:r>
              <a:rPr lang="ja-JP" altLang="en-US" dirty="0"/>
              <a:t>シス</a:t>
            </a:r>
            <a:br>
              <a:rPr lang="en-US" altLang="ja-JP" dirty="0"/>
            </a:br>
            <a:r>
              <a:rPr lang="ja-JP" altLang="en-US" dirty="0"/>
              <a:t>テムである</a:t>
            </a:r>
            <a:endParaRPr lang="en-US" altLang="ja-JP" dirty="0"/>
          </a:p>
          <a:p>
            <a:pPr lvl="1" eaLnBrk="1" hangingPunct="1">
              <a:spcBef>
                <a:spcPts val="200"/>
              </a:spcBef>
            </a:pPr>
            <a:r>
              <a:rPr lang="ja-JP" altLang="en-US" dirty="0"/>
              <a:t>組織の相互作用のマイナス面としての</a:t>
            </a:r>
            <a:r>
              <a:rPr lang="ja-JP" altLang="en-US" dirty="0">
                <a:solidFill>
                  <a:srgbClr val="FF0000"/>
                </a:solidFill>
              </a:rPr>
              <a:t>コンフリクト</a:t>
            </a:r>
            <a:endParaRPr lang="en-US" altLang="ja-JP" dirty="0">
              <a:solidFill>
                <a:srgbClr val="FF0000"/>
              </a:solidFill>
            </a:endParaRPr>
          </a:p>
          <a:p>
            <a:pPr lvl="1" eaLnBrk="1" hangingPunct="1">
              <a:spcBef>
                <a:spcPts val="200"/>
              </a:spcBef>
            </a:pPr>
            <a:r>
              <a:rPr lang="ja-JP" altLang="en-US" dirty="0"/>
              <a:t>組織は参加者の</a:t>
            </a:r>
            <a:r>
              <a:rPr lang="ja-JP" altLang="en-US" dirty="0">
                <a:solidFill>
                  <a:srgbClr val="FF0000"/>
                </a:solidFill>
              </a:rPr>
              <a:t>利害対立</a:t>
            </a:r>
            <a:r>
              <a:rPr lang="ja-JP" altLang="en-US" dirty="0"/>
              <a:t>、交渉、調整の</a:t>
            </a:r>
            <a:r>
              <a:rPr lang="ja-JP" altLang="en-US" dirty="0">
                <a:solidFill>
                  <a:srgbClr val="FF0000"/>
                </a:solidFill>
              </a:rPr>
              <a:t>場</a:t>
            </a:r>
            <a:r>
              <a:rPr lang="ja-JP" altLang="en-US" dirty="0"/>
              <a:t>である</a:t>
            </a:r>
            <a:endParaRPr lang="en-US" altLang="ja-JP" dirty="0"/>
          </a:p>
          <a:p>
            <a:pPr lvl="1" eaLnBrk="1" hangingPunct="1">
              <a:spcBef>
                <a:spcPts val="200"/>
              </a:spcBef>
            </a:pPr>
            <a:endParaRPr lang="en-US" altLang="ja-JP" dirty="0"/>
          </a:p>
        </p:txBody>
      </p:sp>
      <p:sp>
        <p:nvSpPr>
          <p:cNvPr id="9222" name="正方形/長方形 6"/>
          <p:cNvSpPr>
            <a:spLocks noChangeArrowheads="1"/>
          </p:cNvSpPr>
          <p:nvPr/>
        </p:nvSpPr>
        <p:spPr bwMode="auto">
          <a:xfrm>
            <a:off x="6357938" y="214313"/>
            <a:ext cx="23455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Ⅲ </a:t>
            </a:r>
            <a:r>
              <a:rPr lang="ja-JP" altLang="en-US" dirty="0" err="1"/>
              <a:t>．</a:t>
            </a:r>
            <a:r>
              <a:rPr lang="ja-JP" altLang="en-US" dirty="0"/>
              <a:t>組織の定義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</a:p>
        </p:txBody>
      </p:sp>
      <p:sp>
        <p:nvSpPr>
          <p:cNvPr id="9219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AAC120-8EA4-402E-9171-950D45DA2EE0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4800" dirty="0"/>
              <a:t>２．公式組織の概念</a:t>
            </a:r>
            <a:r>
              <a:rPr lang="en-US" altLang="ja-JP" sz="4800" dirty="0"/>
              <a:t>-2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72964"/>
            <a:ext cx="8748464" cy="4896396"/>
          </a:xfrm>
        </p:spPr>
        <p:txBody>
          <a:bodyPr/>
          <a:lstStyle/>
          <a:p>
            <a:pPr eaLnBrk="1" hangingPunct="1">
              <a:spcBef>
                <a:spcPts val="800"/>
              </a:spcBef>
            </a:pPr>
            <a:r>
              <a:rPr lang="ja-JP" altLang="en-US" dirty="0"/>
              <a:t>意識的調整</a:t>
            </a:r>
            <a:endParaRPr lang="en-US" altLang="ja-JP" dirty="0"/>
          </a:p>
          <a:p>
            <a:pPr lvl="1" eaLnBrk="1" hangingPunct="1">
              <a:spcBef>
                <a:spcPts val="800"/>
              </a:spcBef>
            </a:pPr>
            <a:r>
              <a:rPr lang="ja-JP" altLang="en-US" dirty="0"/>
              <a:t>組織を構成する</a:t>
            </a:r>
            <a:r>
              <a:rPr lang="ja-JP" altLang="en-US" dirty="0">
                <a:solidFill>
                  <a:srgbClr val="FF0000"/>
                </a:solidFill>
              </a:rPr>
              <a:t>諸活動</a:t>
            </a:r>
            <a:r>
              <a:rPr lang="ja-JP" altLang="en-US" dirty="0"/>
              <a:t>は意識的に</a:t>
            </a:r>
            <a:r>
              <a:rPr lang="ja-JP" altLang="en-US" dirty="0">
                <a:solidFill>
                  <a:srgbClr val="FF0000"/>
                </a:solidFill>
              </a:rPr>
              <a:t>調整</a:t>
            </a:r>
            <a:r>
              <a:rPr lang="ja-JP" altLang="en-US" dirty="0"/>
              <a:t>されている</a:t>
            </a:r>
            <a:endParaRPr lang="en-US" altLang="ja-JP" dirty="0"/>
          </a:p>
          <a:p>
            <a:pPr lvl="1" eaLnBrk="1" hangingPunct="1">
              <a:spcBef>
                <a:spcPts val="800"/>
              </a:spcBef>
            </a:pPr>
            <a:r>
              <a:rPr lang="ja-JP" altLang="en-US" dirty="0"/>
              <a:t>調整のための手段として、計画や</a:t>
            </a:r>
            <a:r>
              <a:rPr lang="ja-JP" altLang="en-US" dirty="0">
                <a:solidFill>
                  <a:srgbClr val="FF0000"/>
                </a:solidFill>
              </a:rPr>
              <a:t>組織構造</a:t>
            </a:r>
            <a:r>
              <a:rPr lang="ja-JP" altLang="en-US" dirty="0"/>
              <a:t>、</a:t>
            </a:r>
            <a:br>
              <a:rPr lang="en-US" altLang="ja-JP" dirty="0"/>
            </a:br>
            <a:r>
              <a:rPr lang="ja-JP" altLang="en-US" dirty="0"/>
              <a:t>コミュニケーションや</a:t>
            </a:r>
            <a:r>
              <a:rPr lang="ja-JP" altLang="en-US" dirty="0">
                <a:solidFill>
                  <a:srgbClr val="FF0000"/>
                </a:solidFill>
              </a:rPr>
              <a:t>権威</a:t>
            </a:r>
            <a:r>
              <a:rPr lang="ja-JP" altLang="en-US" dirty="0"/>
              <a:t>を通じた影響過程がある</a:t>
            </a:r>
            <a:endParaRPr lang="en-US" altLang="ja-JP" dirty="0"/>
          </a:p>
          <a:p>
            <a:pPr eaLnBrk="1" hangingPunct="1">
              <a:spcBef>
                <a:spcPts val="800"/>
              </a:spcBef>
            </a:pPr>
            <a:r>
              <a:rPr lang="ja-JP" altLang="en-US" dirty="0"/>
              <a:t>非公式組織とは</a:t>
            </a:r>
            <a:endParaRPr lang="en-US" altLang="ja-JP" dirty="0"/>
          </a:p>
          <a:p>
            <a:pPr lvl="1" eaLnBrk="1" hangingPunct="1">
              <a:spcBef>
                <a:spcPts val="800"/>
              </a:spcBef>
            </a:pPr>
            <a:r>
              <a:rPr lang="ja-JP" altLang="en-US" dirty="0">
                <a:solidFill>
                  <a:srgbClr val="FF0000"/>
                </a:solidFill>
              </a:rPr>
              <a:t>無意識的</a:t>
            </a:r>
            <a:r>
              <a:rPr lang="ja-JP" altLang="en-US" dirty="0"/>
              <a:t>に調整される諸活動の体系</a:t>
            </a:r>
            <a:endParaRPr lang="en-US" altLang="ja-JP" dirty="0"/>
          </a:p>
          <a:p>
            <a:pPr lvl="1" eaLnBrk="1" hangingPunct="1">
              <a:spcBef>
                <a:spcPts val="800"/>
              </a:spcBef>
            </a:pPr>
            <a:r>
              <a:rPr lang="ja-JP" altLang="en-US" dirty="0"/>
              <a:t>公式組織は、</a:t>
            </a:r>
            <a:r>
              <a:rPr lang="ja-JP" altLang="en-US" dirty="0">
                <a:solidFill>
                  <a:srgbClr val="FF0000"/>
                </a:solidFill>
              </a:rPr>
              <a:t>意識的</a:t>
            </a:r>
            <a:r>
              <a:rPr lang="ja-JP" altLang="en-US" dirty="0"/>
              <a:t>に調整が行われる</a:t>
            </a:r>
          </a:p>
        </p:txBody>
      </p:sp>
      <p:sp>
        <p:nvSpPr>
          <p:cNvPr id="9222" name="正方形/長方形 6"/>
          <p:cNvSpPr>
            <a:spLocks noChangeArrowheads="1"/>
          </p:cNvSpPr>
          <p:nvPr/>
        </p:nvSpPr>
        <p:spPr bwMode="auto">
          <a:xfrm>
            <a:off x="6357938" y="214313"/>
            <a:ext cx="23455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Ⅲ </a:t>
            </a:r>
            <a:r>
              <a:rPr lang="ja-JP" altLang="en-US" dirty="0" err="1"/>
              <a:t>．</a:t>
            </a:r>
            <a:r>
              <a:rPr lang="ja-JP" altLang="en-US" dirty="0"/>
              <a:t>組織の定義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530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</a:p>
        </p:txBody>
      </p:sp>
      <p:sp>
        <p:nvSpPr>
          <p:cNvPr id="10243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2954B9-E256-4582-9D2D-5D407A475EFD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676456" cy="880070"/>
          </a:xfrm>
        </p:spPr>
        <p:txBody>
          <a:bodyPr/>
          <a:lstStyle/>
          <a:p>
            <a:pPr eaLnBrk="1" hangingPunct="1"/>
            <a:r>
              <a:rPr lang="ja-JP" altLang="en-US" sz="3600" dirty="0"/>
              <a:t>３．プロセスとしての組織と経営者の役割</a:t>
            </a:r>
            <a:r>
              <a:rPr lang="en-US" altLang="ja-JP" sz="3600" dirty="0"/>
              <a:t>-1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700808"/>
            <a:ext cx="8388424" cy="4680942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dirty="0"/>
              <a:t>プロセスとしての組織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/>
              <a:t>組織の中では</a:t>
            </a:r>
            <a:r>
              <a:rPr lang="ja-JP" altLang="en-US" dirty="0">
                <a:solidFill>
                  <a:srgbClr val="FF0000"/>
                </a:solidFill>
              </a:rPr>
              <a:t>繰り返し</a:t>
            </a:r>
            <a:r>
              <a:rPr lang="ja-JP" altLang="en-US" dirty="0"/>
              <a:t>のプロセスが進行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/>
              <a:t>組織がつくられることは</a:t>
            </a:r>
            <a:r>
              <a:rPr lang="ja-JP" altLang="en-US" dirty="0">
                <a:solidFill>
                  <a:srgbClr val="FF0000"/>
                </a:solidFill>
              </a:rPr>
              <a:t>組織化</a:t>
            </a:r>
            <a:r>
              <a:rPr lang="ja-JP" altLang="en-US" dirty="0"/>
              <a:t>とよばれる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/>
              <a:t>組織</a:t>
            </a:r>
            <a:r>
              <a:rPr lang="ja-JP" altLang="en-US" dirty="0">
                <a:solidFill>
                  <a:srgbClr val="FF0000"/>
                </a:solidFill>
              </a:rPr>
              <a:t>構造</a:t>
            </a:r>
            <a:r>
              <a:rPr lang="ja-JP" altLang="en-US" dirty="0"/>
              <a:t>や組織</a:t>
            </a:r>
            <a:r>
              <a:rPr lang="ja-JP" altLang="en-US" dirty="0">
                <a:solidFill>
                  <a:srgbClr val="FF0000"/>
                </a:solidFill>
              </a:rPr>
              <a:t>文化</a:t>
            </a:r>
            <a:r>
              <a:rPr lang="ja-JP" altLang="en-US" dirty="0"/>
              <a:t>は安定的なパターンを</a:t>
            </a:r>
            <a:br>
              <a:rPr lang="en-US" altLang="ja-JP" dirty="0"/>
            </a:br>
            <a:r>
              <a:rPr lang="ja-JP" altLang="en-US" dirty="0"/>
              <a:t>生み出す主要な源泉</a:t>
            </a:r>
            <a:endParaRPr lang="en-US" altLang="ja-JP" dirty="0"/>
          </a:p>
          <a:p>
            <a:pPr eaLnBrk="1" hangingPunct="1">
              <a:spcBef>
                <a:spcPts val="1200"/>
              </a:spcBef>
            </a:pPr>
            <a:r>
              <a:rPr lang="ja-JP" altLang="en-US" sz="3600" dirty="0"/>
              <a:t>経営者の役割</a:t>
            </a:r>
            <a:endParaRPr lang="en-US" altLang="ja-JP" sz="3600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>
                <a:solidFill>
                  <a:srgbClr val="FF0000"/>
                </a:solidFill>
              </a:rPr>
              <a:t>協働体系</a:t>
            </a:r>
            <a:r>
              <a:rPr lang="ja-JP" altLang="en-US" dirty="0"/>
              <a:t>が機能するように絶えず組織を維持</a:t>
            </a:r>
            <a:endParaRPr lang="en-US" altLang="ja-JP" dirty="0"/>
          </a:p>
        </p:txBody>
      </p:sp>
      <p:sp>
        <p:nvSpPr>
          <p:cNvPr id="10246" name="正方形/長方形 6"/>
          <p:cNvSpPr>
            <a:spLocks noChangeArrowheads="1"/>
          </p:cNvSpPr>
          <p:nvPr/>
        </p:nvSpPr>
        <p:spPr bwMode="auto">
          <a:xfrm>
            <a:off x="6526213" y="142875"/>
            <a:ext cx="23455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Ⅲ </a:t>
            </a:r>
            <a:r>
              <a:rPr lang="ja-JP" altLang="en-US" dirty="0" err="1"/>
              <a:t>．</a:t>
            </a:r>
            <a:r>
              <a:rPr lang="ja-JP" altLang="en-US" dirty="0"/>
              <a:t>組織の定義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</a:p>
        </p:txBody>
      </p:sp>
      <p:sp>
        <p:nvSpPr>
          <p:cNvPr id="10243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2954B9-E256-4582-9D2D-5D407A475EFD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712968" cy="880070"/>
          </a:xfrm>
        </p:spPr>
        <p:txBody>
          <a:bodyPr/>
          <a:lstStyle/>
          <a:p>
            <a:pPr eaLnBrk="1" hangingPunct="1"/>
            <a:r>
              <a:rPr lang="ja-JP" altLang="en-US" sz="3600" dirty="0"/>
              <a:t>３．プロセスとしての組織と経営者の役割</a:t>
            </a:r>
            <a:r>
              <a:rPr lang="en-US" altLang="ja-JP" sz="3600" dirty="0"/>
              <a:t>-2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772816"/>
            <a:ext cx="8388424" cy="4608934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ja-JP" altLang="en-US" dirty="0"/>
              <a:t>組織の三要素（バーナード）</a:t>
            </a:r>
            <a:endParaRPr lang="en-US" altLang="ja-JP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dirty="0"/>
              <a:t>伝達（</a:t>
            </a:r>
            <a:r>
              <a:rPr lang="ja-JP" altLang="en-US" dirty="0">
                <a:solidFill>
                  <a:srgbClr val="FF0000"/>
                </a:solidFill>
              </a:rPr>
              <a:t>コミュニケーション</a:t>
            </a:r>
            <a:r>
              <a:rPr lang="ja-JP" altLang="en-US" dirty="0"/>
              <a:t>）</a:t>
            </a:r>
            <a:endParaRPr lang="en-US" altLang="ja-JP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dirty="0">
                <a:solidFill>
                  <a:srgbClr val="FF0000"/>
                </a:solidFill>
              </a:rPr>
              <a:t>貢献</a:t>
            </a:r>
            <a:r>
              <a:rPr lang="ja-JP" altLang="en-US" dirty="0"/>
              <a:t>意欲</a:t>
            </a:r>
            <a:endParaRPr lang="en-US" altLang="ja-JP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dirty="0"/>
              <a:t>共通</a:t>
            </a:r>
            <a:r>
              <a:rPr lang="ja-JP" altLang="en-US" dirty="0">
                <a:solidFill>
                  <a:srgbClr val="FF0000"/>
                </a:solidFill>
              </a:rPr>
              <a:t>目的</a:t>
            </a:r>
            <a:endParaRPr lang="en-US" altLang="ja-JP" dirty="0">
              <a:solidFill>
                <a:srgbClr val="FF0000"/>
              </a:solidFill>
            </a:endParaRPr>
          </a:p>
          <a:p>
            <a:pPr eaLnBrk="1" hangingPunct="1">
              <a:spcBef>
                <a:spcPts val="600"/>
              </a:spcBef>
            </a:pPr>
            <a:r>
              <a:rPr lang="ja-JP" altLang="en-US" dirty="0"/>
              <a:t>組織の存続</a:t>
            </a:r>
            <a:endParaRPr lang="en-US" altLang="ja-JP" dirty="0"/>
          </a:p>
          <a:p>
            <a:pPr lvl="1" eaLnBrk="1" hangingPunct="1">
              <a:spcBef>
                <a:spcPts val="600"/>
              </a:spcBef>
            </a:pPr>
            <a:r>
              <a:rPr lang="ja-JP" altLang="en-US" dirty="0"/>
              <a:t>組織体系の</a:t>
            </a:r>
            <a:r>
              <a:rPr lang="ja-JP" altLang="en-US" dirty="0">
                <a:solidFill>
                  <a:srgbClr val="FF0000"/>
                </a:solidFill>
              </a:rPr>
              <a:t>均衡</a:t>
            </a:r>
            <a:r>
              <a:rPr lang="ja-JP" altLang="en-US" dirty="0"/>
              <a:t>の維持</a:t>
            </a:r>
            <a:endParaRPr lang="en-US" altLang="ja-JP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/>
              <a:t>組織均衡：　誘因 </a:t>
            </a:r>
            <a:r>
              <a:rPr lang="ja-JP" altLang="en-US" dirty="0">
                <a:solidFill>
                  <a:srgbClr val="FF0000"/>
                </a:solidFill>
              </a:rPr>
              <a:t>≧ </a:t>
            </a:r>
            <a:r>
              <a:rPr lang="ja-JP" altLang="en-US" dirty="0"/>
              <a:t>貢献</a:t>
            </a:r>
            <a:endParaRPr lang="en-US" altLang="ja-JP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/>
              <a:t>組織</a:t>
            </a:r>
            <a:r>
              <a:rPr lang="ja-JP" altLang="en-US" dirty="0">
                <a:solidFill>
                  <a:srgbClr val="FF0000"/>
                </a:solidFill>
              </a:rPr>
              <a:t>離脱</a:t>
            </a:r>
            <a:r>
              <a:rPr lang="ja-JP" altLang="en-US" dirty="0"/>
              <a:t>：　誘因 </a:t>
            </a:r>
            <a:r>
              <a:rPr lang="ja-JP" altLang="en-US" dirty="0">
                <a:solidFill>
                  <a:srgbClr val="FF0000"/>
                </a:solidFill>
              </a:rPr>
              <a:t>≦ </a:t>
            </a:r>
            <a:r>
              <a:rPr lang="ja-JP" altLang="en-US" dirty="0"/>
              <a:t>貢献</a:t>
            </a:r>
          </a:p>
        </p:txBody>
      </p:sp>
      <p:sp>
        <p:nvSpPr>
          <p:cNvPr id="10246" name="正方形/長方形 6"/>
          <p:cNvSpPr>
            <a:spLocks noChangeArrowheads="1"/>
          </p:cNvSpPr>
          <p:nvPr/>
        </p:nvSpPr>
        <p:spPr bwMode="auto">
          <a:xfrm>
            <a:off x="6526213" y="142875"/>
            <a:ext cx="23455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Ⅲ </a:t>
            </a:r>
            <a:r>
              <a:rPr lang="ja-JP" altLang="en-US" dirty="0" err="1"/>
              <a:t>．</a:t>
            </a:r>
            <a:r>
              <a:rPr lang="ja-JP" altLang="en-US" dirty="0"/>
              <a:t>組織の定義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組織論の基礎知識</a:t>
            </a:r>
            <a:endParaRPr lang="en-US" altLang="ja-JP"/>
          </a:p>
        </p:txBody>
      </p:sp>
      <p:pic>
        <p:nvPicPr>
          <p:cNvPr id="6146" name="Picture 2" descr="C:\Documents and Settings\toshihiko\Local Settings\Temporary Internet Files\Content.IE5\9H22DQCQ\MC90043808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208" y="4293096"/>
            <a:ext cx="2497778" cy="1613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108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スライド 1 - &amp;quot;「組織論」（説明2）&amp;#x0D;&amp;#x0A;組織論の基礎知識&amp;quot;&quot;/&gt;&lt;property id=&quot;20307&quot; value=&quot;256&quot;/&gt;&lt;/object&gt;&lt;object type=&quot;3&quot; unique_id=&quot;10005&quot;&gt;&lt;property id=&quot;20148&quot; value=&quot;5&quot;/&gt;&lt;property id=&quot;20300&quot; value=&quot;スライド 2 - &amp;quot;資料の全体構成&amp;quot;&quot;/&gt;&lt;property id=&quot;20307&quot; value=&quot;311&quot;/&gt;&lt;/object&gt;&lt;object type=&quot;3&quot; unique_id=&quot;10022&quot;&gt;&lt;property id=&quot;20148&quot; value=&quot;5&quot;/&gt;&lt;property id=&quot;20300&quot; value=&quot;スライド 3 - &amp;quot;Ⅰ 組織論の定義&amp;quot;&quot;/&gt;&lt;property id=&quot;20307&quot; value=&quot;315&quot;/&gt;&lt;/object&gt;&lt;object type=&quot;3&quot; unique_id=&quot;10023&quot;&gt;&lt;property id=&quot;20148&quot; value=&quot;5&quot;/&gt;&lt;property id=&quot;20300&quot; value=&quot;スライド 4 - &amp;quot;１．公式組織の定義&amp;quot;&quot;/&gt;&lt;property id=&quot;20307&quot; value=&quot;280&quot;/&gt;&lt;/object&gt;&lt;object type=&quot;3&quot; unique_id=&quot;10024&quot;&gt;&lt;property id=&quot;20148&quot; value=&quot;5&quot;/&gt;&lt;property id=&quot;20300&quot; value=&quot;スライド 5 - &amp;quot;２．公式組織の概念-1&amp;quot;&quot;/&gt;&lt;property id=&quot;20307&quot; value=&quot;296&quot;/&gt;&lt;/object&gt;&lt;object type=&quot;3&quot; unique_id=&quot;10025&quot;&gt;&lt;property id=&quot;20148&quot; value=&quot;5&quot;/&gt;&lt;property id=&quot;20300&quot; value=&quot;スライド 6 - &amp;quot;２．公式組織の概念-2&amp;quot;&quot;/&gt;&lt;property id=&quot;20307&quot; value=&quot;307&quot;/&gt;&lt;/object&gt;&lt;object type=&quot;3&quot; unique_id=&quot;10026&quot;&gt;&lt;property id=&quot;20148&quot; value=&quot;5&quot;/&gt;&lt;property id=&quot;20300&quot; value=&quot;スライド 7 - &amp;quot;３．プロセスとしての組織と経営者の役割-1&amp;quot;&quot;/&gt;&lt;property id=&quot;20307&quot; value=&quot;294&quot;/&gt;&lt;/object&gt;&lt;object type=&quot;3&quot; unique_id=&quot;10027&quot;&gt;&lt;property id=&quot;20148&quot; value=&quot;5&quot;/&gt;&lt;property id=&quot;20300&quot; value=&quot;スライド 8 - &amp;quot;３．プロセスとしての組織と経営者の役割-2&amp;quot;&quot;/&gt;&lt;property id=&quot;20307&quot; value=&quot;308&quot;/&gt;&lt;/object&gt;&lt;object type=&quot;3&quot; unique_id=&quot;10028&quot;&gt;&lt;property id=&quot;20148&quot; value=&quot;5&quot;/&gt;&lt;property id=&quot;20300&quot; value=&quot;スライド 9 - &amp;quot;Ⅱ 意思決定と人間の行動&amp;quot;&quot;/&gt;&lt;property id=&quot;20307&quot; value=&quot;316&quot;/&gt;&lt;/object&gt;&lt;object type=&quot;3&quot; unique_id=&quot;10029&quot;&gt;&lt;property id=&quot;20148&quot; value=&quot;5&quot;/&gt;&lt;property id=&quot;20300&quot; value=&quot;スライド 10 - &amp;quot;１．意思決定の概念&amp;quot;&quot;/&gt;&lt;property id=&quot;20307&quot; value=&quot;300&quot;/&gt;&lt;/object&gt;&lt;object type=&quot;3&quot; unique_id=&quot;10030&quot;&gt;&lt;property id=&quot;20148&quot; value=&quot;5&quot;/&gt;&lt;property id=&quot;20300&quot; value=&quot;スライド 11 - &amp;quot;２．最適化意思決定-1&amp;quot;&quot;/&gt;&lt;property id=&quot;20307&quot; value=&quot;303&quot;/&gt;&lt;/object&gt;&lt;object type=&quot;3&quot; unique_id=&quot;10031&quot;&gt;&lt;property id=&quot;20148&quot; value=&quot;5&quot;/&gt;&lt;property id=&quot;20300&quot; value=&quot;スライド 12 - &amp;quot;２．最適化意思決定-2&amp;quot;&quot;/&gt;&lt;property id=&quot;20307&quot; value=&quot;309&quot;/&gt;&lt;/object&gt;&lt;object type=&quot;3&quot; unique_id=&quot;10032&quot;&gt;&lt;property id=&quot;20148&quot; value=&quot;5&quot;/&gt;&lt;property id=&quot;20300&quot; value=&quot;スライド 13 - &amp;quot;２．最適化意思決定-3&amp;quot;&quot;/&gt;&lt;property id=&quot;20307&quot; value=&quot;30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1345</TotalTime>
  <Words>1041</Words>
  <Application>Microsoft Office PowerPoint</Application>
  <PresentationFormat>画面に合わせる (4:3)</PresentationFormat>
  <Paragraphs>160</Paragraphs>
  <Slides>14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Verdana</vt:lpstr>
      <vt:lpstr>Wingdings</vt:lpstr>
      <vt:lpstr>Profile</vt:lpstr>
      <vt:lpstr>「組織論」（説明2） 組織論の基礎知識</vt:lpstr>
      <vt:lpstr>次回のお知らせ</vt:lpstr>
      <vt:lpstr>資料の全体構成(改訂)</vt:lpstr>
      <vt:lpstr>Ⅰ 組織論の定義</vt:lpstr>
      <vt:lpstr>１．公式組織の定義</vt:lpstr>
      <vt:lpstr>２．公式組織の概念-1</vt:lpstr>
      <vt:lpstr>２．公式組織の概念-2</vt:lpstr>
      <vt:lpstr>３．プロセスとしての組織と経営者の役割-1</vt:lpstr>
      <vt:lpstr>３．プロセスとしての組織と経営者の役割-2</vt:lpstr>
      <vt:lpstr>Ⅱ 意思決定と人間の行動</vt:lpstr>
      <vt:lpstr>１．意思決定の概念</vt:lpstr>
      <vt:lpstr>２．最適化意思決定-1</vt:lpstr>
      <vt:lpstr>２．最適化意思決定-2</vt:lpstr>
      <vt:lpstr>２．最適化意思決定-3</vt:lpstr>
    </vt:vector>
  </TitlesOfParts>
  <Company>伊東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開放科目「ｅビジネス」</dc:title>
  <dc:creator>伊東</dc:creator>
  <cp:lastModifiedBy>俊彦 伊東</cp:lastModifiedBy>
  <cp:revision>154</cp:revision>
  <cp:lastPrinted>2019-10-25T16:06:43Z</cp:lastPrinted>
  <dcterms:created xsi:type="dcterms:W3CDTF">2004-04-17T03:41:15Z</dcterms:created>
  <dcterms:modified xsi:type="dcterms:W3CDTF">2020-10-10T04:18:25Z</dcterms:modified>
</cp:coreProperties>
</file>