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5" r:id="rId1"/>
  </p:sldMasterIdLst>
  <p:notesMasterIdLst>
    <p:notesMasterId r:id="rId21"/>
  </p:notesMasterIdLst>
  <p:handoutMasterIdLst>
    <p:handoutMasterId r:id="rId22"/>
  </p:handoutMasterIdLst>
  <p:sldIdLst>
    <p:sldId id="337" r:id="rId2"/>
    <p:sldId id="338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451" r:id="rId14"/>
    <p:sldId id="460" r:id="rId15"/>
    <p:sldId id="461" r:id="rId16"/>
    <p:sldId id="462" r:id="rId17"/>
    <p:sldId id="463" r:id="rId18"/>
    <p:sldId id="464" r:id="rId19"/>
    <p:sldId id="465" r:id="rId20"/>
  </p:sldIdLst>
  <p:sldSz cx="9144000" cy="6858000" type="screen4x3"/>
  <p:notesSz cx="6832600" cy="9963150"/>
  <p:custDataLst>
    <p:tags r:id="rId2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9" userDrawn="1">
          <p15:clr>
            <a:srgbClr val="A4A3A4"/>
          </p15:clr>
        </p15:guide>
        <p15:guide id="2" pos="215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55" autoAdjust="0"/>
    <p:restoredTop sz="94103" autoAdjust="0"/>
  </p:normalViewPr>
  <p:slideViewPr>
    <p:cSldViewPr>
      <p:cViewPr varScale="1">
        <p:scale>
          <a:sx n="87" d="100"/>
          <a:sy n="87" d="100"/>
        </p:scale>
        <p:origin x="53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166" y="78"/>
      </p:cViewPr>
      <p:guideLst>
        <p:guide orient="horz" pos="3139"/>
        <p:guide pos="215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8399" y="510133"/>
            <a:ext cx="2557454" cy="359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344559" y="509241"/>
            <a:ext cx="2960975" cy="360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2156" y="9029363"/>
            <a:ext cx="3392851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b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25058" y="9021104"/>
            <a:ext cx="903016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B2320C6-E701-4A1E-820A-748AE9B860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5324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535" y="0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747713"/>
            <a:ext cx="4978400" cy="3735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3805" y="4732496"/>
            <a:ext cx="5466080" cy="4483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62688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535" y="9462688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9B8FEE6-4F1C-4158-9503-8F2479ED6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0225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7999"/>
            <a:fld id="{43E2A0F5-1A8A-4EE1-BA44-34E85B527C47}" type="slidenum">
              <a:rPr lang="en-US" altLang="ja-JP">
                <a:solidFill>
                  <a:srgbClr val="000000"/>
                </a:solidFill>
              </a:rPr>
              <a:pPr defTabSz="907999"/>
              <a:t>1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2891443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5175"/>
            <a:ext cx="7772400" cy="1371600"/>
          </a:xfrm>
        </p:spPr>
        <p:txBody>
          <a:bodyPr/>
          <a:lstStyle>
            <a:lvl1pPr>
              <a:defRPr sz="45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168"/>
            <a:ext cx="1905000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6284168"/>
            <a:ext cx="4104456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978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675BE-5ED3-4696-8314-B1AA2C4A06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771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38" y="115888"/>
            <a:ext cx="2001837" cy="619283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6738" y="115888"/>
            <a:ext cx="5854700" cy="619283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3AF7E-BF8D-48DF-ACA2-3DC7EDA850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8790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7566C-4E79-4590-91A7-EC8251760E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254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9D3FA-402B-4A57-8697-F377EBFBA5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883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667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34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E958-E077-4131-BD16-C21022789F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820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EE25B-9397-47B8-B2C0-7C62F36C96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622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B04C8-9C2C-48C5-A441-3B51EAB4FE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837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CC87A-1A7C-43E9-A704-C48F14FE2D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41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59A6E-38B8-4F1E-92A8-E577D79DB6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496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5830E-D179-47FE-A7AE-877308DA4D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5221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15888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609725"/>
            <a:ext cx="8001000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609600" y="1450975"/>
            <a:ext cx="7958138" cy="109538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609600" y="638175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2938" y="6429375"/>
            <a:ext cx="48260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7784" y="6453188"/>
            <a:ext cx="4392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800"/>
            </a:lvl1pPr>
          </a:lstStyle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2200"/>
            </a:lvl1pPr>
          </a:lstStyle>
          <a:p>
            <a:pPr>
              <a:defRPr/>
            </a:pPr>
            <a:fld id="{21B9279D-81CB-4D3B-A235-D4F16B8E971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874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4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2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205" y="260648"/>
            <a:ext cx="8136259" cy="1944216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ja-JP" altLang="en-US" sz="4800" dirty="0"/>
              <a:t>「組織論」</a:t>
            </a:r>
            <a:r>
              <a:rPr lang="ja-JP" altLang="en-US" sz="4400" dirty="0"/>
              <a:t>（</a:t>
            </a:r>
            <a:r>
              <a:rPr lang="ja-JP" altLang="en-US" sz="4400" dirty="0">
                <a:solidFill>
                  <a:schemeClr val="tx1"/>
                </a:solidFill>
              </a:rPr>
              <a:t>説明</a:t>
            </a:r>
            <a:r>
              <a:rPr lang="en-US" altLang="ja-JP" sz="4400" dirty="0">
                <a:solidFill>
                  <a:schemeClr val="tx1"/>
                </a:solidFill>
              </a:rPr>
              <a:t>4</a:t>
            </a:r>
            <a:r>
              <a:rPr lang="ja-JP" altLang="en-US" sz="4400" dirty="0"/>
              <a:t>）</a:t>
            </a:r>
            <a:br>
              <a:rPr lang="en-US" altLang="ja-JP" sz="4400" dirty="0"/>
            </a:br>
            <a:r>
              <a:rPr lang="en-US" altLang="ja-JP" sz="4400" dirty="0"/>
              <a:t>Ⅰ</a:t>
            </a:r>
            <a:r>
              <a:rPr lang="ja-JP" altLang="en-US" sz="4800" dirty="0"/>
              <a:t>章：組織形態の基本型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2708920"/>
            <a:ext cx="8316416" cy="3456384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城西国際大学大学院 ビジネスデザイン研究科</a:t>
            </a:r>
          </a:p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担当：経営学博士 伊東俊彦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ja-JP" sz="3200" dirty="0"/>
              <a:t>Mail</a:t>
            </a:r>
            <a:r>
              <a:rPr lang="ja-JP" altLang="en-US" sz="3200" dirty="0"/>
              <a:t>： </a:t>
            </a:r>
            <a:r>
              <a:rPr lang="en-US" altLang="ja-JP" sz="3200" dirty="0"/>
              <a:t>toko-ito-yama@k5.dion.ne.jp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9531" y="5165443"/>
            <a:ext cx="63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本レジュメは、「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『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組織デザイン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』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沼上幹、日本経済新聞、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2004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」を参考にして作成した</a:t>
            </a:r>
          </a:p>
        </p:txBody>
      </p:sp>
      <p:pic>
        <p:nvPicPr>
          <p:cNvPr id="1026" name="Picture 2" descr="C:\Documents and Settings\toshihiko\My Documents\My Pictures\デジタルカメラデータ\_本人・趣味・その他家族・親戚\本人顔写真など・その他\顔写真-1\伊東俊彦カット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307" y="4755080"/>
            <a:ext cx="1096157" cy="141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205" y="3118632"/>
            <a:ext cx="3800475" cy="31623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115888"/>
            <a:ext cx="8784976" cy="1216025"/>
          </a:xfrm>
        </p:spPr>
        <p:txBody>
          <a:bodyPr/>
          <a:lstStyle/>
          <a:p>
            <a:r>
              <a:rPr lang="en-US" altLang="ja-JP" spc="-100" dirty="0"/>
              <a:t>2</a:t>
            </a:r>
            <a:r>
              <a:rPr lang="ja-JP" altLang="en-US" spc="-100" dirty="0"/>
              <a:t>　基本型のバリエーションを理解する</a:t>
            </a:r>
            <a:r>
              <a:rPr lang="en-US" altLang="ja-JP" spc="-100" dirty="0"/>
              <a:t>-2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628799"/>
            <a:ext cx="8676456" cy="4824537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altLang="ja-JP" sz="2800" dirty="0"/>
              <a:t>(1)</a:t>
            </a:r>
            <a:r>
              <a:rPr lang="en-US" altLang="ja-JP" sz="2800" dirty="0">
                <a:solidFill>
                  <a:srgbClr val="0000FF"/>
                </a:solidFill>
              </a:rPr>
              <a:t> </a:t>
            </a:r>
            <a:r>
              <a:rPr lang="ja-JP" altLang="en-US" sz="2800" dirty="0">
                <a:solidFill>
                  <a:srgbClr val="0000FF"/>
                </a:solidFill>
              </a:rPr>
              <a:t>一部</a:t>
            </a:r>
            <a:r>
              <a:rPr lang="ja-JP" altLang="en-US" sz="2800" dirty="0"/>
              <a:t>事業部制</a:t>
            </a:r>
            <a:r>
              <a:rPr lang="en-US" altLang="ja-JP" sz="2800" dirty="0"/>
              <a:t>-2</a:t>
            </a:r>
          </a:p>
          <a:p>
            <a:pPr lvl="1">
              <a:spcBef>
                <a:spcPts val="1200"/>
              </a:spcBef>
            </a:pPr>
            <a:r>
              <a:rPr lang="ja-JP" altLang="en-US" sz="2400" dirty="0"/>
              <a:t>図</a:t>
            </a:r>
            <a:r>
              <a:rPr lang="en-US" altLang="ja-JP" sz="2400" dirty="0"/>
              <a:t>1-4</a:t>
            </a:r>
            <a:r>
              <a:rPr lang="ja-JP" altLang="en-US" sz="2400" dirty="0"/>
              <a:t>の</a:t>
            </a:r>
            <a:r>
              <a:rPr lang="ja-JP" altLang="en-US" sz="2400" dirty="0">
                <a:solidFill>
                  <a:srgbClr val="0000FF"/>
                </a:solidFill>
              </a:rPr>
              <a:t>基礎研究所</a:t>
            </a:r>
            <a:r>
              <a:rPr lang="ja-JP" altLang="en-US" sz="2400" dirty="0"/>
              <a:t>と</a:t>
            </a:r>
            <a:r>
              <a:rPr lang="ja-JP" altLang="en-US" sz="2400" dirty="0">
                <a:solidFill>
                  <a:srgbClr val="0000FF"/>
                </a:solidFill>
              </a:rPr>
              <a:t>営業本部</a:t>
            </a:r>
            <a:r>
              <a:rPr lang="ja-JP" altLang="en-US" sz="2400" dirty="0"/>
              <a:t>は事業部に所属しない</a:t>
            </a:r>
            <a:endParaRPr lang="en-US" altLang="ja-JP" sz="2400" dirty="0"/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三島工場</a:t>
            </a:r>
            <a:r>
              <a:rPr lang="ja-JP" altLang="en-US" sz="2400" dirty="0"/>
              <a:t>は</a:t>
            </a:r>
            <a:r>
              <a:rPr lang="en-US" altLang="ja-JP" sz="2400" dirty="0"/>
              <a:t>2</a:t>
            </a:r>
            <a:r>
              <a:rPr lang="ja-JP" altLang="en-US" sz="2400" dirty="0"/>
              <a:t>事業部の共通工場</a:t>
            </a:r>
            <a:endParaRPr lang="en-US" altLang="ja-JP" sz="2400" dirty="0"/>
          </a:p>
          <a:p>
            <a:pPr lvl="1">
              <a:spcBef>
                <a:spcPts val="1200"/>
              </a:spcBef>
            </a:pPr>
            <a:r>
              <a:rPr lang="ja-JP" altLang="en-US" sz="2400" dirty="0"/>
              <a:t>機能別組織と事業部制組織の</a:t>
            </a:r>
            <a:br>
              <a:rPr lang="en-US" altLang="ja-JP" sz="2400" dirty="0"/>
            </a:br>
            <a:r>
              <a:rPr lang="ja-JP" altLang="en-US" sz="2400" dirty="0">
                <a:solidFill>
                  <a:srgbClr val="0000FF"/>
                </a:solidFill>
              </a:rPr>
              <a:t>中間形態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現実の組織</a:t>
            </a:r>
            <a:r>
              <a:rPr lang="ja-JP" altLang="en-US" sz="2400" dirty="0"/>
              <a:t>は</a:t>
            </a:r>
            <a:r>
              <a:rPr lang="ja-JP" altLang="en-US" sz="2400" dirty="0">
                <a:solidFill>
                  <a:srgbClr val="0000FF"/>
                </a:solidFill>
              </a:rPr>
              <a:t>中間形態</a:t>
            </a:r>
            <a:r>
              <a:rPr lang="ja-JP" altLang="en-US" sz="2400" dirty="0"/>
              <a:t>として</a:t>
            </a:r>
            <a:br>
              <a:rPr lang="en-US" altLang="ja-JP" sz="2400" dirty="0"/>
            </a:br>
            <a:r>
              <a:rPr lang="ja-JP" altLang="en-US" sz="2400" dirty="0"/>
              <a:t>成立せざるを得ない</a:t>
            </a:r>
            <a:endParaRPr lang="en-US" altLang="ja-JP" sz="24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D7566C-4E79-4590-91A7-EC8251760E0A}" type="slidenum">
              <a:rPr kumimoji="0" lang="en-US" altLang="ja-JP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ja-JP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220072" y="142875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章：組織形態の基本型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　組織形態の基本型</a:t>
            </a:r>
            <a:endParaRPr kumimoji="0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21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115888"/>
            <a:ext cx="8784976" cy="1216025"/>
          </a:xfrm>
        </p:spPr>
        <p:txBody>
          <a:bodyPr/>
          <a:lstStyle/>
          <a:p>
            <a:r>
              <a:rPr lang="en-US" altLang="ja-JP" spc="-100" dirty="0"/>
              <a:t>2</a:t>
            </a:r>
            <a:r>
              <a:rPr lang="ja-JP" altLang="en-US" spc="-100" dirty="0"/>
              <a:t>　基本型のバリエーションを理解する</a:t>
            </a:r>
            <a:r>
              <a:rPr lang="en-US" altLang="ja-JP" spc="-100" dirty="0"/>
              <a:t>-3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628799"/>
            <a:ext cx="8676456" cy="4824537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altLang="ja-JP" sz="2800" dirty="0"/>
              <a:t>(2) </a:t>
            </a:r>
            <a:r>
              <a:rPr lang="ja-JP" altLang="en-US" sz="2800" dirty="0"/>
              <a:t>事業本部とカンパニー制など</a:t>
            </a:r>
            <a:r>
              <a:rPr lang="en-US" altLang="ja-JP" sz="2800" dirty="0"/>
              <a:t>-1</a:t>
            </a:r>
          </a:p>
          <a:p>
            <a:pPr lvl="1">
              <a:spcBef>
                <a:spcPts val="1200"/>
              </a:spcBef>
            </a:pPr>
            <a:endParaRPr lang="en-US" altLang="ja-JP" sz="2400" spc="-120" dirty="0"/>
          </a:p>
          <a:p>
            <a:pPr>
              <a:spcBef>
                <a:spcPts val="0"/>
              </a:spcBef>
            </a:pPr>
            <a:endParaRPr lang="en-US" altLang="ja-JP" sz="2400" spc="-12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D7566C-4E79-4590-91A7-EC8251760E0A}" type="slidenum">
              <a:rPr kumimoji="0" lang="en-US" altLang="ja-JP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ja-JP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220072" y="142875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章：組織形態の基本型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969" y="2276872"/>
            <a:ext cx="6048375" cy="4381500"/>
          </a:xfrm>
          <a:prstGeom prst="rect">
            <a:avLst/>
          </a:prstGeom>
        </p:spPr>
      </p:pic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4310C3-DBF9-40AA-A9C0-3371718B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393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115888"/>
            <a:ext cx="8784976" cy="1216025"/>
          </a:xfrm>
        </p:spPr>
        <p:txBody>
          <a:bodyPr/>
          <a:lstStyle/>
          <a:p>
            <a:r>
              <a:rPr lang="en-US" altLang="ja-JP" spc="-100" dirty="0"/>
              <a:t>2</a:t>
            </a:r>
            <a:r>
              <a:rPr lang="ja-JP" altLang="en-US" spc="-100" dirty="0"/>
              <a:t>　基本型のバリエーションを理解する</a:t>
            </a:r>
            <a:r>
              <a:rPr lang="en-US" altLang="ja-JP" spc="-100" dirty="0"/>
              <a:t>-4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628799"/>
            <a:ext cx="8676456" cy="4824537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altLang="ja-JP" sz="2800" dirty="0"/>
              <a:t>(2) </a:t>
            </a:r>
            <a:r>
              <a:rPr lang="ja-JP" altLang="en-US" sz="2800" dirty="0"/>
              <a:t>事業本部とカンパニー制など</a:t>
            </a:r>
            <a:r>
              <a:rPr lang="en-US" altLang="ja-JP" sz="2800" dirty="0"/>
              <a:t>-2</a:t>
            </a:r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事業本部制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2">
              <a:spcBef>
                <a:spcPts val="12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複数の事業部</a:t>
            </a:r>
            <a:r>
              <a:rPr lang="ja-JP" altLang="en-US" sz="2200" dirty="0"/>
              <a:t>をひとくくりにした形態</a:t>
            </a:r>
            <a:endParaRPr lang="en-US" altLang="ja-JP" sz="2200" dirty="0"/>
          </a:p>
          <a:p>
            <a:pPr lvl="1">
              <a:spcBef>
                <a:spcPts val="12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カンパニー制</a:t>
            </a:r>
            <a:endParaRPr lang="en-US" altLang="ja-JP" sz="2400" dirty="0"/>
          </a:p>
          <a:p>
            <a:pPr lvl="2">
              <a:spcBef>
                <a:spcPts val="1200"/>
              </a:spcBef>
            </a:pPr>
            <a:r>
              <a:rPr lang="ja-JP" altLang="en-US" sz="2200" dirty="0"/>
              <a:t>仮想的な</a:t>
            </a:r>
            <a:r>
              <a:rPr lang="ja-JP" altLang="en-US" sz="2200" dirty="0">
                <a:solidFill>
                  <a:srgbClr val="0000FF"/>
                </a:solidFill>
              </a:rPr>
              <a:t>資産分割</a:t>
            </a:r>
            <a:r>
              <a:rPr lang="ja-JP" altLang="en-US" sz="2200" dirty="0"/>
              <a:t>で経済的付加価値を計算</a:t>
            </a:r>
            <a:br>
              <a:rPr lang="en-US" altLang="ja-JP" sz="2200" dirty="0"/>
            </a:br>
            <a:r>
              <a:rPr lang="ja-JP" altLang="en-US" sz="2200" dirty="0"/>
              <a:t>⇒各組織ユニットを</a:t>
            </a:r>
            <a:r>
              <a:rPr lang="ja-JP" altLang="en-US" sz="2200" dirty="0">
                <a:solidFill>
                  <a:srgbClr val="0000FF"/>
                </a:solidFill>
              </a:rPr>
              <a:t>評価しコントロール</a:t>
            </a:r>
            <a:r>
              <a:rPr lang="ja-JP" altLang="en-US" sz="2200" dirty="0"/>
              <a:t>する形態</a:t>
            </a:r>
            <a:endParaRPr lang="en-US" altLang="ja-JP" sz="2200" dirty="0"/>
          </a:p>
          <a:p>
            <a:pPr lvl="2">
              <a:spcBef>
                <a:spcPts val="1200"/>
              </a:spcBef>
            </a:pPr>
            <a:r>
              <a:rPr lang="ja-JP" altLang="en-US" sz="2200" dirty="0"/>
              <a:t>組織ユニットの独立を高め</a:t>
            </a:r>
            <a:r>
              <a:rPr lang="ja-JP" altLang="en-US" sz="2200" dirty="0">
                <a:solidFill>
                  <a:srgbClr val="0000FF"/>
                </a:solidFill>
              </a:rPr>
              <a:t>独立した会社</a:t>
            </a:r>
            <a:r>
              <a:rPr lang="ja-JP" altLang="en-US" sz="2200" dirty="0"/>
              <a:t>のように組織を</a:t>
            </a:r>
            <a:r>
              <a:rPr lang="ja-JP" altLang="en-US" sz="2200" dirty="0">
                <a:solidFill>
                  <a:srgbClr val="0000FF"/>
                </a:solidFill>
              </a:rPr>
              <a:t>分割</a:t>
            </a:r>
            <a:r>
              <a:rPr lang="ja-JP" altLang="en-US" sz="2200" dirty="0"/>
              <a:t>した形態</a:t>
            </a:r>
            <a:endParaRPr lang="en-US" altLang="ja-JP" sz="2200" dirty="0"/>
          </a:p>
          <a:p>
            <a:pPr>
              <a:spcBef>
                <a:spcPts val="0"/>
              </a:spcBef>
            </a:pPr>
            <a:endParaRPr lang="en-US" altLang="ja-JP" sz="2400" spc="-12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D7566C-4E79-4590-91A7-EC8251760E0A}" type="slidenum">
              <a:rPr kumimoji="0" lang="en-US" altLang="ja-JP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ja-JP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220072" y="142875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章：組織形態の基本型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　組織形態の基本型</a:t>
            </a:r>
            <a:endParaRPr kumimoji="0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1292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8650"/>
            <a:ext cx="8229600" cy="1012825"/>
          </a:xfrm>
        </p:spPr>
        <p:txBody>
          <a:bodyPr/>
          <a:lstStyle/>
          <a:p>
            <a:r>
              <a:rPr lang="ja-JP" altLang="en-US" dirty="0"/>
              <a:t>特</a:t>
            </a:r>
            <a:r>
              <a:rPr lang="en-US" altLang="ja-JP" dirty="0"/>
              <a:t>1</a:t>
            </a:r>
            <a:r>
              <a:rPr lang="ja-JP" altLang="en-US" dirty="0"/>
              <a:t> 有効性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6535" y="1556792"/>
            <a:ext cx="8748000" cy="4887543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US" altLang="ja-JP" sz="2800" dirty="0">
                <a:solidFill>
                  <a:srgbClr val="000099"/>
                </a:solidFill>
              </a:rPr>
              <a:t>1 </a:t>
            </a:r>
            <a:r>
              <a:rPr lang="ja-JP" altLang="en-US" sz="2800" dirty="0">
                <a:solidFill>
                  <a:srgbClr val="000099"/>
                </a:solidFill>
              </a:rPr>
              <a:t>有効性に関する定義</a:t>
            </a:r>
            <a:endParaRPr lang="en-US" altLang="ja-JP" sz="2800" dirty="0">
              <a:solidFill>
                <a:srgbClr val="000099"/>
              </a:solidFill>
            </a:endParaRPr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有効性</a:t>
            </a:r>
            <a:r>
              <a:rPr lang="ja-JP" altLang="en-US" sz="2400" dirty="0"/>
              <a:t>（</a:t>
            </a:r>
            <a:r>
              <a:rPr lang="en-US" altLang="ja-JP" sz="2400" dirty="0"/>
              <a:t>effectiveness</a:t>
            </a:r>
            <a:r>
              <a:rPr lang="ja-JP" altLang="en-US" sz="2400" dirty="0"/>
              <a:t>）：</a:t>
            </a:r>
            <a:r>
              <a:rPr lang="ja-JP" altLang="en-US" sz="2400" dirty="0">
                <a:solidFill>
                  <a:srgbClr val="0000FF"/>
                </a:solidFill>
              </a:rPr>
              <a:t>目標の達成</a:t>
            </a:r>
            <a:r>
              <a:rPr lang="ja-JP" altLang="en-US" sz="2400" dirty="0"/>
              <a:t>の度合い</a:t>
            </a:r>
            <a:endParaRPr lang="en-US" altLang="ja-JP" sz="24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効率性</a:t>
            </a:r>
            <a:r>
              <a:rPr lang="ja-JP" altLang="en-US" sz="2400" dirty="0"/>
              <a:t>（</a:t>
            </a:r>
            <a:r>
              <a:rPr lang="en-US" altLang="ja-JP" sz="2400" dirty="0"/>
              <a:t>efficiency</a:t>
            </a:r>
            <a:r>
              <a:rPr lang="ja-JP" altLang="en-US" sz="2400" dirty="0"/>
              <a:t>）：</a:t>
            </a:r>
            <a:r>
              <a:rPr lang="ja-JP" altLang="en-US" sz="2400" dirty="0">
                <a:solidFill>
                  <a:srgbClr val="0000FF"/>
                </a:solidFill>
              </a:rPr>
              <a:t>インプットとアウトプットの比</a:t>
            </a:r>
            <a:r>
              <a:rPr lang="ja-JP" altLang="en-US" sz="2400" dirty="0"/>
              <a:t>の状態</a:t>
            </a:r>
            <a:endParaRPr lang="en-US" altLang="ja-JP" sz="24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有効性・効率性は、</a:t>
            </a:r>
            <a:r>
              <a:rPr lang="ja-JP" altLang="en-US" sz="2400" dirty="0">
                <a:solidFill>
                  <a:srgbClr val="0000FF"/>
                </a:solidFill>
              </a:rPr>
              <a:t>非営利組織</a:t>
            </a:r>
            <a:r>
              <a:rPr lang="ja-JP" altLang="en-US" sz="2400" dirty="0"/>
              <a:t>でも意識される</a:t>
            </a:r>
            <a:endParaRPr lang="en-US" altLang="ja-JP" sz="2400" dirty="0"/>
          </a:p>
          <a:p>
            <a:pPr eaLnBrk="1" hangingPunct="1">
              <a:spcBef>
                <a:spcPts val="600"/>
              </a:spcBef>
            </a:pPr>
            <a:r>
              <a:rPr lang="ja-JP" altLang="en-US" sz="2800" dirty="0">
                <a:solidFill>
                  <a:srgbClr val="000099"/>
                </a:solidFill>
              </a:rPr>
              <a:t>２ 有効性と効率性の関係</a:t>
            </a:r>
            <a:endParaRPr lang="en-US" altLang="ja-JP" sz="2800" dirty="0">
              <a:solidFill>
                <a:srgbClr val="000099"/>
              </a:solidFill>
            </a:endParaRPr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共に成立の場合、反対の関係の場合がある</a:t>
            </a:r>
            <a:endParaRPr lang="en-US" altLang="ja-JP" sz="2400" dirty="0"/>
          </a:p>
          <a:p>
            <a:pPr eaLnBrk="1" hangingPunct="1">
              <a:spcBef>
                <a:spcPts val="600"/>
              </a:spcBef>
            </a:pPr>
            <a:r>
              <a:rPr lang="ja-JP" altLang="en-US" sz="2800" dirty="0">
                <a:solidFill>
                  <a:srgbClr val="000099"/>
                </a:solidFill>
              </a:rPr>
              <a:t>３ 「３</a:t>
            </a:r>
            <a:r>
              <a:rPr lang="en-US" altLang="ja-JP" sz="2800" dirty="0">
                <a:solidFill>
                  <a:srgbClr val="000099"/>
                </a:solidFill>
              </a:rPr>
              <a:t>E</a:t>
            </a:r>
            <a:r>
              <a:rPr lang="ja-JP" altLang="en-US" sz="2800" dirty="0">
                <a:solidFill>
                  <a:srgbClr val="000099"/>
                </a:solidFill>
              </a:rPr>
              <a:t>」について</a:t>
            </a:r>
            <a:endParaRPr lang="en-US" altLang="ja-JP" sz="2800" dirty="0">
              <a:solidFill>
                <a:srgbClr val="000099"/>
              </a:solidFill>
            </a:endParaRPr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経済性</a:t>
            </a:r>
            <a:r>
              <a:rPr lang="ja-JP" altLang="en-US" sz="2400" dirty="0"/>
              <a:t>（</a:t>
            </a:r>
            <a:r>
              <a:rPr lang="en-US" altLang="ja-JP" sz="2400" dirty="0"/>
              <a:t>Economy</a:t>
            </a:r>
            <a:r>
              <a:rPr lang="ja-JP" altLang="en-US" sz="2400" dirty="0"/>
              <a:t>）、効率性（</a:t>
            </a:r>
            <a:r>
              <a:rPr lang="en-US" altLang="ja-JP" sz="2400" dirty="0"/>
              <a:t>efficiency</a:t>
            </a:r>
            <a:r>
              <a:rPr lang="ja-JP" altLang="en-US" sz="2400" dirty="0"/>
              <a:t>）、</a:t>
            </a:r>
            <a:br>
              <a:rPr lang="en-US" altLang="ja-JP" sz="2400" dirty="0"/>
            </a:br>
            <a:r>
              <a:rPr lang="ja-JP" altLang="en-US" sz="2400" dirty="0"/>
              <a:t>有効性（</a:t>
            </a:r>
            <a:r>
              <a:rPr lang="en-US" altLang="ja-JP" sz="2400" dirty="0"/>
              <a:t>effectiveness</a:t>
            </a:r>
            <a:r>
              <a:rPr lang="ja-JP" altLang="en-US" sz="2400" dirty="0"/>
              <a:t>）が</a:t>
            </a:r>
            <a:r>
              <a:rPr lang="ja-JP" altLang="en-US" sz="2400" dirty="0">
                <a:solidFill>
                  <a:srgbClr val="0000FF"/>
                </a:solidFill>
              </a:rPr>
              <a:t>事業の評価の指標</a:t>
            </a:r>
            <a:r>
              <a:rPr lang="ja-JP" altLang="en-US" sz="2400" dirty="0"/>
              <a:t>となる</a:t>
            </a:r>
            <a:endParaRPr lang="en-US" altLang="ja-JP" sz="24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公正性</a:t>
            </a:r>
            <a:r>
              <a:rPr lang="ja-JP" altLang="en-US" sz="2400" dirty="0"/>
              <a:t>（</a:t>
            </a:r>
            <a:r>
              <a:rPr lang="en-US" altLang="ja-JP" sz="2400" dirty="0"/>
              <a:t>Equity</a:t>
            </a:r>
            <a:r>
              <a:rPr lang="ja-JP" altLang="en-US" sz="2400" dirty="0"/>
              <a:t>）を加えると「</a:t>
            </a:r>
            <a:r>
              <a:rPr lang="en-US" altLang="ja-JP" sz="2400" dirty="0">
                <a:solidFill>
                  <a:srgbClr val="0000FF"/>
                </a:solidFill>
              </a:rPr>
              <a:t>4E</a:t>
            </a:r>
            <a:r>
              <a:rPr lang="ja-JP" altLang="en-US" sz="2400" dirty="0"/>
              <a:t>」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BA98E9-185B-43CD-B6C9-2B51A304045A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2"/>
          </p:nvPr>
        </p:nvSpPr>
        <p:spPr bwMode="auto">
          <a:xfrm>
            <a:off x="521550" y="6302170"/>
            <a:ext cx="226959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3"/>
          </p:nvPr>
        </p:nvSpPr>
        <p:spPr bwMode="auto">
          <a:xfrm>
            <a:off x="2951820" y="6309320"/>
            <a:ext cx="459051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dirty="0"/>
              <a:t>Ⅰ</a:t>
            </a:r>
            <a:r>
              <a:rPr lang="ja-JP" altLang="en-US" dirty="0"/>
              <a:t>章　組織形態の基本型　</a:t>
            </a:r>
            <a:r>
              <a:rPr lang="ja-JP" altLang="en-US" dirty="0">
                <a:solidFill>
                  <a:srgbClr val="FF0000"/>
                </a:solidFill>
              </a:rPr>
              <a:t>特別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F6680E7-7B32-4443-8F96-BBAE2A469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864" y="142875"/>
            <a:ext cx="55446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srgbClr val="FF0000"/>
                </a:solidFill>
              </a:rPr>
              <a:t>特別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：有効性・ビュロクラシー・権限と権威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B326000-67A4-4B58-A643-3DD81E9845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13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506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8650"/>
            <a:ext cx="8229600" cy="1012825"/>
          </a:xfrm>
        </p:spPr>
        <p:txBody>
          <a:bodyPr/>
          <a:lstStyle/>
          <a:p>
            <a:r>
              <a:rPr lang="ja-JP" altLang="en-US" dirty="0"/>
              <a:t>特２ ビュロクラシー</a:t>
            </a:r>
            <a:r>
              <a:rPr lang="en-US" altLang="ja-JP" dirty="0"/>
              <a:t>-1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6535" y="1556792"/>
            <a:ext cx="8748000" cy="4887543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en-US" altLang="ja-JP" sz="2800" dirty="0">
                <a:solidFill>
                  <a:srgbClr val="000099"/>
                </a:solidFill>
              </a:rPr>
              <a:t>1</a:t>
            </a:r>
            <a:r>
              <a:rPr lang="ja-JP" altLang="en-US" sz="2800" dirty="0">
                <a:solidFill>
                  <a:srgbClr val="000099"/>
                </a:solidFill>
              </a:rPr>
              <a:t> ビュロクラシー（官僚制とは）</a:t>
            </a:r>
            <a:endParaRPr lang="en-US" altLang="ja-JP" sz="2800" dirty="0">
              <a:solidFill>
                <a:srgbClr val="000099"/>
              </a:solidFill>
            </a:endParaRPr>
          </a:p>
          <a:p>
            <a:pPr lvl="1" eaLnBrk="1" hangingPunct="1">
              <a:spcBef>
                <a:spcPts val="18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ウェーバー</a:t>
            </a:r>
            <a:r>
              <a:rPr lang="ja-JP" altLang="en-US" sz="2400" dirty="0"/>
              <a:t>（独人）により研究された大規模な組織を</a:t>
            </a:r>
            <a:r>
              <a:rPr lang="ja-JP" altLang="en-US" sz="2400" dirty="0">
                <a:solidFill>
                  <a:srgbClr val="0000FF"/>
                </a:solidFill>
              </a:rPr>
              <a:t>合理的</a:t>
            </a:r>
            <a:br>
              <a:rPr lang="en-US" altLang="ja-JP" sz="2400" dirty="0"/>
            </a:br>
            <a:r>
              <a:rPr lang="ja-JP" altLang="en-US" sz="2400" dirty="0"/>
              <a:t>かつ</a:t>
            </a:r>
            <a:r>
              <a:rPr lang="ja-JP" altLang="en-US" sz="2400" dirty="0">
                <a:solidFill>
                  <a:srgbClr val="0000FF"/>
                </a:solidFill>
              </a:rPr>
              <a:t>効率的</a:t>
            </a:r>
            <a:r>
              <a:rPr lang="ja-JP" altLang="en-US" sz="2400" dirty="0"/>
              <a:t>に管理するためのシステム</a:t>
            </a:r>
            <a:endParaRPr lang="en-US" altLang="ja-JP" sz="2400" dirty="0"/>
          </a:p>
          <a:p>
            <a:pPr lvl="1" eaLnBrk="1" hangingPunct="1">
              <a:spcBef>
                <a:spcPts val="18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権威や支配</a:t>
            </a:r>
            <a:r>
              <a:rPr lang="ja-JP" altLang="en-US" sz="2400" dirty="0"/>
              <a:t>による組織（</a:t>
            </a:r>
            <a:r>
              <a:rPr lang="ja-JP" altLang="en-US" sz="2400" dirty="0">
                <a:solidFill>
                  <a:srgbClr val="0000FF"/>
                </a:solidFill>
              </a:rPr>
              <a:t>合法的支配</a:t>
            </a:r>
            <a:r>
              <a:rPr lang="ja-JP" altLang="en-US" sz="2400" dirty="0"/>
              <a:t>の組織）</a:t>
            </a:r>
            <a:endParaRPr lang="en-US" altLang="ja-JP" sz="2400" dirty="0"/>
          </a:p>
          <a:p>
            <a:pPr lvl="1" eaLnBrk="1" hangingPunct="1">
              <a:spcBef>
                <a:spcPts val="1800"/>
              </a:spcBef>
            </a:pPr>
            <a:r>
              <a:rPr lang="ja-JP" altLang="en-US" sz="2400" dirty="0"/>
              <a:t>正当な支配の３類型（ウェーバー）</a:t>
            </a:r>
            <a:endParaRPr lang="en-US" altLang="ja-JP" sz="2400" dirty="0"/>
          </a:p>
          <a:p>
            <a:pPr lvl="2" eaLnBrk="1" hangingPunct="1">
              <a:spcBef>
                <a:spcPts val="1800"/>
              </a:spcBef>
            </a:pPr>
            <a:r>
              <a:rPr lang="ja-JP" altLang="en-US" sz="2000" dirty="0"/>
              <a:t>① </a:t>
            </a:r>
            <a:r>
              <a:rPr lang="ja-JP" altLang="en-US" sz="2000" dirty="0">
                <a:solidFill>
                  <a:srgbClr val="0000FF"/>
                </a:solidFill>
              </a:rPr>
              <a:t>合法的</a:t>
            </a:r>
            <a:r>
              <a:rPr lang="ja-JP" altLang="en-US" sz="2000" dirty="0"/>
              <a:t>支配：</a:t>
            </a:r>
            <a:r>
              <a:rPr lang="ja-JP" altLang="en-US" sz="2000" dirty="0">
                <a:solidFill>
                  <a:srgbClr val="0000FF"/>
                </a:solidFill>
              </a:rPr>
              <a:t>官僚制組織</a:t>
            </a:r>
            <a:r>
              <a:rPr lang="ja-JP" altLang="en-US" sz="2000" dirty="0"/>
              <a:t>における支配</a:t>
            </a:r>
            <a:endParaRPr lang="en-US" altLang="ja-JP" sz="2000" dirty="0"/>
          </a:p>
          <a:p>
            <a:pPr lvl="2" eaLnBrk="1" hangingPunct="1">
              <a:spcBef>
                <a:spcPts val="1800"/>
              </a:spcBef>
            </a:pPr>
            <a:r>
              <a:rPr lang="ja-JP" altLang="en-US" sz="2000" dirty="0"/>
              <a:t>② </a:t>
            </a:r>
            <a:r>
              <a:rPr lang="ja-JP" altLang="en-US" sz="2000" dirty="0">
                <a:solidFill>
                  <a:srgbClr val="0000FF"/>
                </a:solidFill>
              </a:rPr>
              <a:t>伝統的</a:t>
            </a:r>
            <a:r>
              <a:rPr lang="ja-JP" altLang="en-US" sz="2000" dirty="0"/>
              <a:t>支配：</a:t>
            </a:r>
            <a:r>
              <a:rPr lang="ja-JP" altLang="en-US" sz="2000" dirty="0">
                <a:solidFill>
                  <a:srgbClr val="0000FF"/>
                </a:solidFill>
              </a:rPr>
              <a:t>権威</a:t>
            </a:r>
            <a:r>
              <a:rPr lang="ja-JP" altLang="en-US" sz="2000" dirty="0"/>
              <a:t>や</a:t>
            </a:r>
            <a:r>
              <a:rPr lang="ja-JP" altLang="en-US" sz="2000" dirty="0">
                <a:solidFill>
                  <a:srgbClr val="0000FF"/>
                </a:solidFill>
              </a:rPr>
              <a:t>非合理性</a:t>
            </a:r>
            <a:r>
              <a:rPr lang="ja-JP" altLang="en-US" sz="2000" dirty="0"/>
              <a:t>に対する日常的な</a:t>
            </a:r>
            <a:r>
              <a:rPr lang="ja-JP" altLang="en-US" sz="2000" dirty="0">
                <a:solidFill>
                  <a:srgbClr val="0000FF"/>
                </a:solidFill>
              </a:rPr>
              <a:t>信仰</a:t>
            </a:r>
            <a:r>
              <a:rPr lang="ja-JP" altLang="en-US" sz="2000" dirty="0"/>
              <a:t>による支配</a:t>
            </a:r>
            <a:endParaRPr lang="en-US" altLang="ja-JP" sz="2000" dirty="0"/>
          </a:p>
          <a:p>
            <a:pPr lvl="2" eaLnBrk="1" hangingPunct="1">
              <a:spcBef>
                <a:spcPts val="1800"/>
              </a:spcBef>
            </a:pPr>
            <a:r>
              <a:rPr lang="ja-JP" altLang="en-US" sz="2000" dirty="0"/>
              <a:t>③ </a:t>
            </a:r>
            <a:r>
              <a:rPr lang="ja-JP" altLang="en-US" sz="2000" dirty="0">
                <a:solidFill>
                  <a:srgbClr val="0000FF"/>
                </a:solidFill>
              </a:rPr>
              <a:t>カリスマ的</a:t>
            </a:r>
            <a:r>
              <a:rPr lang="ja-JP" altLang="en-US" sz="2000" dirty="0"/>
              <a:t>支配：</a:t>
            </a:r>
            <a:r>
              <a:rPr lang="ja-JP" altLang="en-US" sz="2000" dirty="0">
                <a:solidFill>
                  <a:srgbClr val="0000FF"/>
                </a:solidFill>
              </a:rPr>
              <a:t>非凡な才能</a:t>
            </a:r>
            <a:r>
              <a:rPr lang="ja-JP" altLang="en-US" sz="2000" dirty="0"/>
              <a:t>や</a:t>
            </a:r>
            <a:r>
              <a:rPr lang="ja-JP" altLang="en-US" sz="2000" dirty="0">
                <a:solidFill>
                  <a:srgbClr val="0000FF"/>
                </a:solidFill>
              </a:rPr>
              <a:t>人格的魅力</a:t>
            </a:r>
            <a:r>
              <a:rPr lang="ja-JP" altLang="en-US" sz="2000" dirty="0"/>
              <a:t>に帰依する支配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BA98E9-185B-43CD-B6C9-2B51A304045A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2"/>
          </p:nvPr>
        </p:nvSpPr>
        <p:spPr bwMode="auto">
          <a:xfrm>
            <a:off x="521550" y="6302170"/>
            <a:ext cx="226959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3"/>
          </p:nvPr>
        </p:nvSpPr>
        <p:spPr bwMode="auto">
          <a:xfrm>
            <a:off x="2951820" y="6309320"/>
            <a:ext cx="459051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dirty="0"/>
              <a:t>Ⅰ</a:t>
            </a:r>
            <a:r>
              <a:rPr lang="ja-JP" altLang="en-US" dirty="0"/>
              <a:t>章　組織形態の基本型　</a:t>
            </a:r>
            <a:r>
              <a:rPr lang="ja-JP" altLang="en-US" dirty="0">
                <a:solidFill>
                  <a:srgbClr val="FF0000"/>
                </a:solidFill>
              </a:rPr>
              <a:t>特別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0BC343-441A-454B-9A68-9A853C86C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864" y="142875"/>
            <a:ext cx="55446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srgbClr val="FF0000"/>
                </a:solidFill>
              </a:rPr>
              <a:t>特別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：有効性・ビュロクラシー・権限と権威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2716800-2B64-4A52-8BAA-109D7BFB5D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14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079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8650"/>
            <a:ext cx="8229600" cy="1012825"/>
          </a:xfrm>
        </p:spPr>
        <p:txBody>
          <a:bodyPr/>
          <a:lstStyle/>
          <a:p>
            <a:r>
              <a:rPr lang="ja-JP" altLang="en-US" dirty="0"/>
              <a:t>特２ ビュロクラシー</a:t>
            </a:r>
            <a:r>
              <a:rPr lang="en-US" altLang="ja-JP" dirty="0"/>
              <a:t>-2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6535" y="1556792"/>
            <a:ext cx="8748000" cy="4887543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ja-JP" altLang="en-US" sz="2800" dirty="0">
                <a:solidFill>
                  <a:srgbClr val="000099"/>
                </a:solidFill>
              </a:rPr>
              <a:t>２ 官僚制組織の特徴</a:t>
            </a:r>
            <a:r>
              <a:rPr lang="en-US" altLang="ja-JP" sz="2800" dirty="0">
                <a:solidFill>
                  <a:srgbClr val="000099"/>
                </a:solidFill>
              </a:rPr>
              <a:t>-1</a:t>
            </a:r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規制</a:t>
            </a:r>
            <a:r>
              <a:rPr lang="ja-JP" altLang="en-US" sz="2400" dirty="0"/>
              <a:t>による管理を重視</a:t>
            </a:r>
            <a:endParaRPr lang="en-US" altLang="ja-JP" sz="2400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規則を遵守</a:t>
            </a:r>
            <a:r>
              <a:rPr lang="ja-JP" altLang="en-US" sz="2000" dirty="0"/>
              <a:t>し厳密に運用し、担当者による</a:t>
            </a:r>
            <a:r>
              <a:rPr lang="ja-JP" altLang="en-US" sz="2000" dirty="0">
                <a:solidFill>
                  <a:srgbClr val="0000FF"/>
                </a:solidFill>
              </a:rPr>
              <a:t>ぶれを防止</a:t>
            </a:r>
            <a:endParaRPr lang="en-US" altLang="ja-JP" sz="2000" dirty="0">
              <a:solidFill>
                <a:srgbClr val="0000FF"/>
              </a:solidFill>
            </a:endParaRPr>
          </a:p>
          <a:p>
            <a:pPr lvl="2" eaLnBrk="1" hangingPunct="1">
              <a:spcBef>
                <a:spcPts val="6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行政機関</a:t>
            </a:r>
            <a:r>
              <a:rPr lang="ja-JP" altLang="en-US" sz="2000" dirty="0"/>
              <a:t>はサービスの</a:t>
            </a:r>
            <a:r>
              <a:rPr lang="ja-JP" altLang="en-US" sz="2000" dirty="0">
                <a:solidFill>
                  <a:srgbClr val="0000FF"/>
                </a:solidFill>
              </a:rPr>
              <a:t>公平性</a:t>
            </a:r>
            <a:r>
              <a:rPr lang="ja-JP" altLang="en-US" sz="2000" dirty="0"/>
              <a:t>の確保が求められる</a:t>
            </a:r>
            <a:endParaRPr lang="en-US" altLang="ja-JP" sz="20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職務の</a:t>
            </a:r>
            <a:r>
              <a:rPr lang="ja-JP" altLang="en-US" sz="2400" dirty="0">
                <a:solidFill>
                  <a:srgbClr val="0000FF"/>
                </a:solidFill>
              </a:rPr>
              <a:t>専門化</a:t>
            </a:r>
            <a:r>
              <a:rPr lang="ja-JP" altLang="en-US" sz="2400" dirty="0"/>
              <a:t>が高度に進展</a:t>
            </a:r>
            <a:endParaRPr lang="en-US" altLang="ja-JP" sz="2400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sz="2000" dirty="0"/>
              <a:t>仕事の</a:t>
            </a:r>
            <a:r>
              <a:rPr lang="ja-JP" altLang="en-US" sz="2000" dirty="0">
                <a:solidFill>
                  <a:srgbClr val="0000FF"/>
                </a:solidFill>
              </a:rPr>
              <a:t>細分化</a:t>
            </a:r>
            <a:r>
              <a:rPr lang="ja-JP" altLang="en-US" sz="2000" dirty="0"/>
              <a:t>により職務の</a:t>
            </a:r>
            <a:r>
              <a:rPr lang="ja-JP" altLang="en-US" sz="2000" dirty="0">
                <a:solidFill>
                  <a:srgbClr val="0000FF"/>
                </a:solidFill>
              </a:rPr>
              <a:t>専門性</a:t>
            </a:r>
            <a:r>
              <a:rPr lang="ja-JP" altLang="en-US" sz="2000" dirty="0"/>
              <a:t>を高める</a:t>
            </a:r>
            <a:endParaRPr lang="en-US" altLang="ja-JP" sz="2000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sz="2000" dirty="0"/>
              <a:t>専門化により組織全体の</a:t>
            </a:r>
            <a:r>
              <a:rPr lang="ja-JP" altLang="en-US" sz="2000" dirty="0">
                <a:solidFill>
                  <a:srgbClr val="0000FF"/>
                </a:solidFill>
              </a:rPr>
              <a:t>合理性</a:t>
            </a:r>
            <a:r>
              <a:rPr lang="ja-JP" altLang="en-US" sz="2000" dirty="0"/>
              <a:t>を高める</a:t>
            </a:r>
            <a:endParaRPr lang="en-US" altLang="ja-JP" sz="20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権限と責任</a:t>
            </a:r>
            <a:r>
              <a:rPr lang="ja-JP" altLang="en-US" sz="2400" dirty="0"/>
              <a:t>が</a:t>
            </a:r>
            <a:r>
              <a:rPr lang="ja-JP" altLang="en-US" sz="2400" dirty="0">
                <a:solidFill>
                  <a:srgbClr val="0000FF"/>
                </a:solidFill>
              </a:rPr>
              <a:t>職位</a:t>
            </a:r>
            <a:r>
              <a:rPr lang="ja-JP" altLang="en-US" sz="2400" dirty="0"/>
              <a:t>に付与</a:t>
            </a:r>
            <a:endParaRPr lang="en-US" altLang="ja-JP" sz="2400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sz="2000" dirty="0"/>
              <a:t>責任と権限はメンバーでなく</a:t>
            </a:r>
            <a:r>
              <a:rPr lang="ja-JP" altLang="en-US" sz="2000" dirty="0">
                <a:solidFill>
                  <a:srgbClr val="0000FF"/>
                </a:solidFill>
              </a:rPr>
              <a:t>職位</a:t>
            </a:r>
            <a:r>
              <a:rPr lang="ja-JP" altLang="en-US" sz="2000" dirty="0"/>
              <a:t>に付与される</a:t>
            </a:r>
            <a:endParaRPr lang="en-US" altLang="ja-JP" sz="2000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sz="2000" dirty="0"/>
              <a:t>合理的な</a:t>
            </a:r>
            <a:r>
              <a:rPr lang="ja-JP" altLang="en-US" sz="2000" dirty="0">
                <a:solidFill>
                  <a:srgbClr val="0000FF"/>
                </a:solidFill>
              </a:rPr>
              <a:t>行動パターン</a:t>
            </a:r>
            <a:r>
              <a:rPr lang="ja-JP" altLang="en-US" sz="2000" dirty="0"/>
              <a:t>が確保される</a:t>
            </a:r>
            <a:endParaRPr lang="en-US" altLang="ja-JP" sz="2000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階層構造</a:t>
            </a:r>
            <a:r>
              <a:rPr lang="ja-JP" altLang="en-US" sz="2000" dirty="0"/>
              <a:t>の組織が作られる ⇒ </a:t>
            </a:r>
            <a:r>
              <a:rPr lang="ja-JP" altLang="en-US" sz="2000" dirty="0">
                <a:solidFill>
                  <a:srgbClr val="0000FF"/>
                </a:solidFill>
              </a:rPr>
              <a:t>階層型組織</a:t>
            </a:r>
            <a:r>
              <a:rPr lang="ja-JP" altLang="en-US" sz="2000" dirty="0"/>
              <a:t>とよぶ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BA98E9-185B-43CD-B6C9-2B51A304045A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2"/>
          </p:nvPr>
        </p:nvSpPr>
        <p:spPr bwMode="auto">
          <a:xfrm>
            <a:off x="521550" y="6302170"/>
            <a:ext cx="226959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3"/>
          </p:nvPr>
        </p:nvSpPr>
        <p:spPr bwMode="auto">
          <a:xfrm>
            <a:off x="2951820" y="6309320"/>
            <a:ext cx="459051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dirty="0"/>
              <a:t>Ⅰ</a:t>
            </a:r>
            <a:r>
              <a:rPr lang="ja-JP" altLang="en-US" dirty="0"/>
              <a:t>章　組織形態の基本型　</a:t>
            </a:r>
            <a:r>
              <a:rPr lang="ja-JP" altLang="en-US" dirty="0">
                <a:solidFill>
                  <a:srgbClr val="FF0000"/>
                </a:solidFill>
              </a:rPr>
              <a:t>特別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A21DA1-CD30-459F-B8E0-BFBAA99DF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864" y="142875"/>
            <a:ext cx="55446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srgbClr val="FF0000"/>
                </a:solidFill>
              </a:rPr>
              <a:t>特別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：有効性・ビュロクラシー・権限と権威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22F8152-0A2B-407C-8F75-275EC3AB1F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15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080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8650"/>
            <a:ext cx="8229600" cy="1012825"/>
          </a:xfrm>
        </p:spPr>
        <p:txBody>
          <a:bodyPr/>
          <a:lstStyle/>
          <a:p>
            <a:r>
              <a:rPr lang="ja-JP" altLang="en-US" dirty="0"/>
              <a:t>特２ ビュロクラシー</a:t>
            </a:r>
            <a:r>
              <a:rPr lang="en-US" altLang="ja-JP" dirty="0"/>
              <a:t>-3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6535" y="1556792"/>
            <a:ext cx="8748000" cy="4887543"/>
          </a:xfrm>
        </p:spPr>
        <p:txBody>
          <a:bodyPr/>
          <a:lstStyle/>
          <a:p>
            <a:pPr eaLnBrk="1" hangingPunct="1">
              <a:spcBef>
                <a:spcPts val="1000"/>
              </a:spcBef>
            </a:pPr>
            <a:r>
              <a:rPr lang="ja-JP" altLang="en-US" sz="2800" dirty="0">
                <a:solidFill>
                  <a:srgbClr val="000099"/>
                </a:solidFill>
              </a:rPr>
              <a:t>２ 官僚制組織の特徴</a:t>
            </a:r>
            <a:r>
              <a:rPr lang="en-US" altLang="ja-JP" sz="2800" dirty="0">
                <a:solidFill>
                  <a:srgbClr val="000099"/>
                </a:solidFill>
              </a:rPr>
              <a:t>-2</a:t>
            </a:r>
          </a:p>
          <a:p>
            <a:pPr lvl="1" eaLnBrk="1" hangingPunct="1">
              <a:spcBef>
                <a:spcPts val="1000"/>
              </a:spcBef>
            </a:pPr>
            <a:r>
              <a:rPr lang="ja-JP" altLang="en-US" sz="2400" dirty="0"/>
              <a:t>官僚制の</a:t>
            </a:r>
            <a:r>
              <a:rPr lang="ja-JP" altLang="en-US" sz="2400" dirty="0">
                <a:solidFill>
                  <a:srgbClr val="0000FF"/>
                </a:solidFill>
              </a:rPr>
              <a:t>逆機能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2" eaLnBrk="1" hangingPunct="1">
              <a:spcBef>
                <a:spcPts val="10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規制</a:t>
            </a:r>
            <a:r>
              <a:rPr lang="ja-JP" altLang="en-US" sz="2000" dirty="0"/>
              <a:t>による管理を重視</a:t>
            </a:r>
            <a:endParaRPr lang="en-US" altLang="ja-JP" sz="2000" dirty="0"/>
          </a:p>
          <a:p>
            <a:pPr lvl="3" eaLnBrk="1" hangingPunct="1">
              <a:spcBef>
                <a:spcPts val="10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規則を遵守</a:t>
            </a:r>
            <a:r>
              <a:rPr lang="ja-JP" altLang="en-US" sz="2000" dirty="0"/>
              <a:t>し厳密に運用することが目的となり、杓子定規で</a:t>
            </a:r>
            <a:r>
              <a:rPr lang="ja-JP" altLang="en-US" sz="2000" dirty="0">
                <a:solidFill>
                  <a:srgbClr val="0000FF"/>
                </a:solidFill>
              </a:rPr>
              <a:t>融通が</a:t>
            </a:r>
            <a:br>
              <a:rPr lang="en-US" altLang="ja-JP" sz="2000" dirty="0">
                <a:solidFill>
                  <a:srgbClr val="0000FF"/>
                </a:solidFill>
              </a:rPr>
            </a:br>
            <a:r>
              <a:rPr lang="ja-JP" altLang="en-US" sz="2000" dirty="0">
                <a:solidFill>
                  <a:srgbClr val="0000FF"/>
                </a:solidFill>
              </a:rPr>
              <a:t>利かない</a:t>
            </a:r>
            <a:r>
              <a:rPr lang="ja-JP" altLang="en-US" sz="2000" dirty="0"/>
              <a:t>お役所仕事になりがち</a:t>
            </a:r>
            <a:endParaRPr lang="en-US" altLang="ja-JP" sz="2000" dirty="0"/>
          </a:p>
          <a:p>
            <a:pPr lvl="2" eaLnBrk="1" hangingPunct="1">
              <a:spcBef>
                <a:spcPts val="1000"/>
              </a:spcBef>
            </a:pPr>
            <a:r>
              <a:rPr lang="ja-JP" altLang="en-US" sz="2000" dirty="0"/>
              <a:t>職務の</a:t>
            </a:r>
            <a:r>
              <a:rPr lang="ja-JP" altLang="en-US" sz="2000" dirty="0">
                <a:solidFill>
                  <a:srgbClr val="0000FF"/>
                </a:solidFill>
              </a:rPr>
              <a:t>専門化</a:t>
            </a:r>
            <a:r>
              <a:rPr lang="ja-JP" altLang="en-US" sz="2000" dirty="0"/>
              <a:t>が高度に進展</a:t>
            </a:r>
            <a:endParaRPr lang="en-US" altLang="ja-JP" sz="2000" dirty="0"/>
          </a:p>
          <a:p>
            <a:pPr lvl="3" eaLnBrk="1" hangingPunct="1">
              <a:spcBef>
                <a:spcPts val="1000"/>
              </a:spcBef>
            </a:pPr>
            <a:r>
              <a:rPr lang="ja-JP" altLang="en-US" sz="2000" dirty="0"/>
              <a:t>専門化により</a:t>
            </a:r>
            <a:r>
              <a:rPr lang="ja-JP" altLang="en-US" sz="2000" dirty="0">
                <a:solidFill>
                  <a:srgbClr val="0000FF"/>
                </a:solidFill>
              </a:rPr>
              <a:t>部門間の利害対立</a:t>
            </a:r>
            <a:r>
              <a:rPr lang="ja-JP" altLang="en-US" sz="2000" dirty="0"/>
              <a:t>が起きやすい</a:t>
            </a:r>
            <a:endParaRPr lang="en-US" altLang="ja-JP" sz="2000" dirty="0"/>
          </a:p>
          <a:p>
            <a:pPr lvl="2" eaLnBrk="1" hangingPunct="1">
              <a:spcBef>
                <a:spcPts val="10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権限と責任</a:t>
            </a:r>
            <a:r>
              <a:rPr lang="ja-JP" altLang="en-US" sz="2000" dirty="0"/>
              <a:t>が</a:t>
            </a:r>
            <a:r>
              <a:rPr lang="ja-JP" altLang="en-US" sz="2000" dirty="0">
                <a:solidFill>
                  <a:srgbClr val="0000FF"/>
                </a:solidFill>
              </a:rPr>
              <a:t>職位</a:t>
            </a:r>
            <a:r>
              <a:rPr lang="ja-JP" altLang="en-US" sz="2000" dirty="0"/>
              <a:t>に付与</a:t>
            </a:r>
            <a:endParaRPr lang="en-US" altLang="ja-JP" sz="2000" dirty="0"/>
          </a:p>
          <a:p>
            <a:pPr lvl="3" eaLnBrk="1" hangingPunct="1">
              <a:spcBef>
                <a:spcPts val="1000"/>
              </a:spcBef>
            </a:pPr>
            <a:r>
              <a:rPr lang="ja-JP" altLang="en-US" sz="2000" dirty="0"/>
              <a:t>メンバーの</a:t>
            </a:r>
            <a:r>
              <a:rPr lang="ja-JP" altLang="en-US" sz="2000" dirty="0">
                <a:solidFill>
                  <a:srgbClr val="0000FF"/>
                </a:solidFill>
              </a:rPr>
              <a:t>没人格化</a:t>
            </a:r>
            <a:r>
              <a:rPr lang="ja-JP" altLang="en-US" sz="2000" dirty="0"/>
              <a:t>やコミュニケーションの</a:t>
            </a:r>
            <a:r>
              <a:rPr lang="ja-JP" altLang="en-US" sz="2000" dirty="0">
                <a:solidFill>
                  <a:srgbClr val="0000FF"/>
                </a:solidFill>
              </a:rPr>
              <a:t>非人格化</a:t>
            </a:r>
            <a:r>
              <a:rPr lang="ja-JP" altLang="en-US" sz="2000" dirty="0"/>
              <a:t>が起きる</a:t>
            </a:r>
            <a:endParaRPr lang="en-US" altLang="ja-JP" sz="2000" dirty="0"/>
          </a:p>
          <a:p>
            <a:pPr lvl="3" eaLnBrk="1" hangingPunct="1">
              <a:spcBef>
                <a:spcPts val="1000"/>
              </a:spcBef>
            </a:pPr>
            <a:r>
              <a:rPr lang="ja-JP" altLang="en-US" sz="2000" dirty="0"/>
              <a:t>メンバーの</a:t>
            </a:r>
            <a:r>
              <a:rPr lang="ja-JP" altLang="en-US" sz="2000" dirty="0">
                <a:solidFill>
                  <a:srgbClr val="0000FF"/>
                </a:solidFill>
              </a:rPr>
              <a:t>感情や主観が排され</a:t>
            </a:r>
            <a:r>
              <a:rPr lang="ja-JP" altLang="en-US" sz="2000" dirty="0"/>
              <a:t>、組織の合理性の追求に走る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BA98E9-185B-43CD-B6C9-2B51A304045A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2"/>
          </p:nvPr>
        </p:nvSpPr>
        <p:spPr bwMode="auto">
          <a:xfrm>
            <a:off x="521550" y="6302170"/>
            <a:ext cx="226959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3"/>
          </p:nvPr>
        </p:nvSpPr>
        <p:spPr bwMode="auto">
          <a:xfrm>
            <a:off x="2951820" y="6309320"/>
            <a:ext cx="459051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dirty="0"/>
              <a:t>Ⅰ</a:t>
            </a:r>
            <a:r>
              <a:rPr lang="ja-JP" altLang="en-US" dirty="0"/>
              <a:t>章　組織形態の基本型　</a:t>
            </a:r>
            <a:r>
              <a:rPr lang="ja-JP" altLang="en-US" dirty="0">
                <a:solidFill>
                  <a:srgbClr val="FF0000"/>
                </a:solidFill>
              </a:rPr>
              <a:t>特別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63983D7-A5D5-4284-BDDE-A42FA6FF5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864" y="142875"/>
            <a:ext cx="55446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srgbClr val="FF0000"/>
                </a:solidFill>
              </a:rPr>
              <a:t>特別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：有効性・ビュロクラシー・権限と権威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B17E0A6-6B6C-406D-8E5E-E7924F4D2E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16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835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8650"/>
            <a:ext cx="8229600" cy="1012825"/>
          </a:xfrm>
        </p:spPr>
        <p:txBody>
          <a:bodyPr/>
          <a:lstStyle/>
          <a:p>
            <a:r>
              <a:rPr lang="ja-JP" altLang="en-US" dirty="0"/>
              <a:t>特３ 権限と権威</a:t>
            </a:r>
            <a:r>
              <a:rPr lang="en-US" altLang="ja-JP" dirty="0"/>
              <a:t>-1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6535" y="1556792"/>
            <a:ext cx="8748000" cy="4887543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2800" dirty="0">
                <a:solidFill>
                  <a:srgbClr val="000099"/>
                </a:solidFill>
              </a:rPr>
              <a:t>１ 権限とは</a:t>
            </a:r>
            <a:endParaRPr lang="en-US" altLang="ja-JP" sz="2800" dirty="0">
              <a:solidFill>
                <a:srgbClr val="000099"/>
              </a:solidFill>
            </a:endParaRPr>
          </a:p>
          <a:p>
            <a:pPr lvl="1" eaLnBrk="1" hangingPunct="1">
              <a:spcBef>
                <a:spcPts val="1200"/>
              </a:spcBef>
            </a:pPr>
            <a:r>
              <a:rPr lang="ja-JP" altLang="en-US" sz="2400" dirty="0"/>
              <a:t>公式組織における</a:t>
            </a:r>
            <a:r>
              <a:rPr lang="ja-JP" altLang="en-US" sz="2400" dirty="0">
                <a:solidFill>
                  <a:srgbClr val="0000FF"/>
                </a:solidFill>
              </a:rPr>
              <a:t>職位</a:t>
            </a:r>
            <a:r>
              <a:rPr lang="ja-JP" altLang="en-US" sz="2400" dirty="0"/>
              <a:t>に割り当てられた職務遂行上の</a:t>
            </a:r>
            <a:br>
              <a:rPr lang="en-US" altLang="ja-JP" sz="2400" dirty="0"/>
            </a:br>
            <a:r>
              <a:rPr lang="ja-JP" altLang="en-US" sz="2400" dirty="0">
                <a:solidFill>
                  <a:srgbClr val="0000FF"/>
                </a:solidFill>
              </a:rPr>
              <a:t>権利や能力</a:t>
            </a:r>
            <a:r>
              <a:rPr lang="ja-JP" altLang="en-US" sz="2400" dirty="0"/>
              <a:t>のこと</a:t>
            </a:r>
            <a:endParaRPr lang="en-US" altLang="ja-JP" sz="2400" dirty="0"/>
          </a:p>
          <a:p>
            <a:pPr eaLnBrk="1" hangingPunct="1">
              <a:spcBef>
                <a:spcPts val="1200"/>
              </a:spcBef>
            </a:pPr>
            <a:r>
              <a:rPr lang="ja-JP" altLang="en-US" sz="2800" dirty="0">
                <a:solidFill>
                  <a:srgbClr val="000099"/>
                </a:solidFill>
              </a:rPr>
              <a:t>２ 権限の果たす役割</a:t>
            </a:r>
            <a:endParaRPr lang="en-US" altLang="ja-JP" sz="2800" dirty="0">
              <a:solidFill>
                <a:srgbClr val="000099"/>
              </a:solidFill>
            </a:endParaRPr>
          </a:p>
          <a:p>
            <a:pPr lvl="1" eaLnBrk="1" hangingPunct="1">
              <a:spcBef>
                <a:spcPts val="1200"/>
              </a:spcBef>
            </a:pPr>
            <a:r>
              <a:rPr lang="ja-JP" altLang="en-US" sz="2400" dirty="0">
                <a:solidFill>
                  <a:srgbClr val="000099"/>
                </a:solidFill>
              </a:rPr>
              <a:t>合理的な権限</a:t>
            </a:r>
            <a:r>
              <a:rPr lang="ja-JP" altLang="en-US" sz="2400" dirty="0"/>
              <a:t>をもつことで、他の職位からの</a:t>
            </a:r>
            <a:r>
              <a:rPr lang="ja-JP" altLang="en-US" sz="2400" dirty="0">
                <a:solidFill>
                  <a:srgbClr val="000099"/>
                </a:solidFill>
              </a:rPr>
              <a:t>不当な介入</a:t>
            </a:r>
            <a:br>
              <a:rPr lang="en-US" altLang="ja-JP" sz="2400" dirty="0">
                <a:solidFill>
                  <a:srgbClr val="000099"/>
                </a:solidFill>
              </a:rPr>
            </a:br>
            <a:r>
              <a:rPr lang="ja-JP" altLang="en-US" sz="2400" dirty="0">
                <a:solidFill>
                  <a:srgbClr val="000099"/>
                </a:solidFill>
              </a:rPr>
              <a:t>や干渉を排除</a:t>
            </a:r>
            <a:r>
              <a:rPr lang="ja-JP" altLang="en-US" sz="2400" dirty="0"/>
              <a:t>し職務に</a:t>
            </a:r>
            <a:r>
              <a:rPr lang="ja-JP" altLang="en-US" sz="2400" dirty="0">
                <a:solidFill>
                  <a:srgbClr val="000099"/>
                </a:solidFill>
              </a:rPr>
              <a:t>専念</a:t>
            </a:r>
            <a:r>
              <a:rPr lang="ja-JP" altLang="en-US" sz="2400" dirty="0"/>
              <a:t>できる</a:t>
            </a:r>
            <a:endParaRPr lang="en-US" altLang="ja-JP" sz="2400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sz="2400" dirty="0"/>
              <a:t>職位間の</a:t>
            </a:r>
            <a:r>
              <a:rPr lang="ja-JP" altLang="en-US" sz="2400" dirty="0">
                <a:solidFill>
                  <a:srgbClr val="0000FF"/>
                </a:solidFill>
              </a:rPr>
              <a:t>水平的な相互関係</a:t>
            </a:r>
            <a:r>
              <a:rPr lang="ja-JP" altLang="en-US" sz="2400" dirty="0"/>
              <a:t>を制度的に定める役割</a:t>
            </a:r>
            <a:endParaRPr lang="en-US" altLang="ja-JP" sz="2400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sz="2400" dirty="0"/>
              <a:t>職位間の</a:t>
            </a:r>
            <a:r>
              <a:rPr lang="ja-JP" altLang="en-US" sz="2400" dirty="0">
                <a:solidFill>
                  <a:srgbClr val="0000FF"/>
                </a:solidFill>
              </a:rPr>
              <a:t>垂直的関係</a:t>
            </a:r>
            <a:r>
              <a:rPr lang="ja-JP" altLang="en-US" sz="2400" dirty="0"/>
              <a:t>を定める役割</a:t>
            </a:r>
            <a:endParaRPr lang="en-US" altLang="ja-JP" sz="2400" dirty="0"/>
          </a:p>
          <a:p>
            <a:pPr lvl="2" eaLnBrk="1" hangingPunct="1">
              <a:spcBef>
                <a:spcPts val="1200"/>
              </a:spcBef>
            </a:pPr>
            <a:r>
              <a:rPr lang="ja-JP" altLang="en-US" sz="2000" dirty="0"/>
              <a:t>上位者は</a:t>
            </a:r>
            <a:r>
              <a:rPr lang="ja-JP" altLang="en-US" sz="2000" dirty="0">
                <a:solidFill>
                  <a:srgbClr val="0000FF"/>
                </a:solidFill>
              </a:rPr>
              <a:t>権限を行使</a:t>
            </a:r>
            <a:r>
              <a:rPr lang="ja-JP" altLang="en-US" sz="2000" dirty="0"/>
              <a:t>することで下位者の行動や意思決定を</a:t>
            </a:r>
            <a:r>
              <a:rPr lang="ja-JP" altLang="en-US" sz="2000" dirty="0">
                <a:solidFill>
                  <a:srgbClr val="0000FF"/>
                </a:solidFill>
              </a:rPr>
              <a:t>コント</a:t>
            </a:r>
            <a:br>
              <a:rPr lang="en-US" altLang="ja-JP" sz="2000" dirty="0">
                <a:solidFill>
                  <a:srgbClr val="0000FF"/>
                </a:solidFill>
              </a:rPr>
            </a:br>
            <a:r>
              <a:rPr lang="ja-JP" altLang="en-US" sz="2000" dirty="0">
                <a:solidFill>
                  <a:srgbClr val="0000FF"/>
                </a:solidFill>
              </a:rPr>
              <a:t>ロール</a:t>
            </a:r>
            <a:r>
              <a:rPr lang="ja-JP" altLang="en-US" sz="2000" dirty="0"/>
              <a:t>し、</a:t>
            </a:r>
            <a:r>
              <a:rPr lang="ja-JP" altLang="en-US" sz="2000" dirty="0">
                <a:solidFill>
                  <a:srgbClr val="0000FF"/>
                </a:solidFill>
              </a:rPr>
              <a:t>共通目的</a:t>
            </a:r>
            <a:r>
              <a:rPr lang="ja-JP" altLang="en-US" sz="2000" dirty="0"/>
              <a:t>の実現のための</a:t>
            </a:r>
            <a:r>
              <a:rPr lang="ja-JP" altLang="en-US" sz="2000" dirty="0">
                <a:solidFill>
                  <a:srgbClr val="0000FF"/>
                </a:solidFill>
              </a:rPr>
              <a:t>協働を確保</a:t>
            </a:r>
            <a:r>
              <a:rPr lang="ja-JP" altLang="en-US" sz="2000" dirty="0"/>
              <a:t>することができる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BA98E9-185B-43CD-B6C9-2B51A304045A}" type="slidenum">
              <a:rPr lang="en-US" altLang="ja-JP" smtClean="0"/>
              <a:pPr>
                <a:defRPr/>
              </a:pPr>
              <a:t>17</a:t>
            </a:fld>
            <a:endParaRPr lang="en-US" alt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2"/>
          </p:nvPr>
        </p:nvSpPr>
        <p:spPr bwMode="auto">
          <a:xfrm>
            <a:off x="521550" y="6302170"/>
            <a:ext cx="226959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3"/>
          </p:nvPr>
        </p:nvSpPr>
        <p:spPr bwMode="auto">
          <a:xfrm>
            <a:off x="2951820" y="6309320"/>
            <a:ext cx="459051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dirty="0"/>
              <a:t>Ⅰ</a:t>
            </a:r>
            <a:r>
              <a:rPr lang="ja-JP" altLang="en-US" dirty="0"/>
              <a:t>章　組織形態の基本型　</a:t>
            </a:r>
            <a:r>
              <a:rPr lang="ja-JP" altLang="en-US" dirty="0">
                <a:solidFill>
                  <a:srgbClr val="FF0000"/>
                </a:solidFill>
              </a:rPr>
              <a:t>特別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E1B93AF-DA3B-428E-BA36-6ED63DF20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864" y="142875"/>
            <a:ext cx="55446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srgbClr val="FF0000"/>
                </a:solidFill>
              </a:rPr>
              <a:t>特別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：有効性・ビュロクラシー・権限と権威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568A376-ECDF-40C9-8EDA-66E48BAD94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17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779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8650"/>
            <a:ext cx="8229600" cy="1012825"/>
          </a:xfrm>
        </p:spPr>
        <p:txBody>
          <a:bodyPr/>
          <a:lstStyle/>
          <a:p>
            <a:r>
              <a:rPr lang="ja-JP" altLang="en-US" dirty="0"/>
              <a:t>特３ 権限と権威</a:t>
            </a:r>
            <a:r>
              <a:rPr lang="en-US" altLang="ja-JP" dirty="0"/>
              <a:t>-2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556792"/>
            <a:ext cx="8883015" cy="4887543"/>
          </a:xfrm>
        </p:spPr>
        <p:txBody>
          <a:bodyPr/>
          <a:lstStyle/>
          <a:p>
            <a:pPr eaLnBrk="1" hangingPunct="1">
              <a:spcBef>
                <a:spcPts val="100"/>
              </a:spcBef>
            </a:pPr>
            <a:r>
              <a:rPr lang="ja-JP" altLang="en-US" sz="2800" dirty="0">
                <a:solidFill>
                  <a:srgbClr val="000099"/>
                </a:solidFill>
              </a:rPr>
              <a:t>３ 権威との違い</a:t>
            </a:r>
            <a:endParaRPr lang="en-US" altLang="ja-JP" sz="2800" dirty="0">
              <a:solidFill>
                <a:srgbClr val="000099"/>
              </a:solidFill>
            </a:endParaRPr>
          </a:p>
          <a:p>
            <a:pPr lvl="1" eaLnBrk="1" hangingPunct="1">
              <a:spcBef>
                <a:spcPts val="1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権限</a:t>
            </a:r>
            <a:r>
              <a:rPr lang="ja-JP" altLang="en-US" sz="2400" dirty="0"/>
              <a:t>は</a:t>
            </a:r>
            <a:r>
              <a:rPr lang="ja-JP" altLang="en-US" sz="2400" dirty="0">
                <a:solidFill>
                  <a:srgbClr val="0000FF"/>
                </a:solidFill>
              </a:rPr>
              <a:t>合法性</a:t>
            </a:r>
            <a:r>
              <a:rPr lang="ja-JP" altLang="en-US" sz="2400" dirty="0"/>
              <a:t>にベースをおくが、権威は</a:t>
            </a:r>
            <a:r>
              <a:rPr lang="ja-JP" altLang="en-US" sz="2400" dirty="0">
                <a:solidFill>
                  <a:srgbClr val="0000FF"/>
                </a:solidFill>
              </a:rPr>
              <a:t>合法性に限らず</a:t>
            </a:r>
            <a:r>
              <a:rPr lang="ja-JP" altLang="en-US" sz="2400" dirty="0"/>
              <a:t>、</a:t>
            </a:r>
            <a:br>
              <a:rPr lang="en-US" altLang="ja-JP" sz="2400" dirty="0"/>
            </a:br>
            <a:r>
              <a:rPr lang="ja-JP" altLang="en-US" sz="2400" dirty="0"/>
              <a:t>権威を有する個人の</a:t>
            </a:r>
            <a:r>
              <a:rPr lang="ja-JP" altLang="en-US" sz="2400" dirty="0">
                <a:solidFill>
                  <a:srgbClr val="0000FF"/>
                </a:solidFill>
              </a:rPr>
              <a:t>魅力</a:t>
            </a:r>
            <a:r>
              <a:rPr lang="ja-JP" altLang="en-US" sz="2400" dirty="0"/>
              <a:t>や</a:t>
            </a:r>
            <a:r>
              <a:rPr lang="ja-JP" altLang="en-US" sz="2400" dirty="0">
                <a:solidFill>
                  <a:srgbClr val="0000FF"/>
                </a:solidFill>
              </a:rPr>
              <a:t>専門能力</a:t>
            </a:r>
            <a:r>
              <a:rPr lang="ja-JP" altLang="en-US" sz="2400" dirty="0"/>
              <a:t>、他者に</a:t>
            </a:r>
            <a:r>
              <a:rPr lang="ja-JP" altLang="en-US" sz="2400" dirty="0">
                <a:solidFill>
                  <a:srgbClr val="0000FF"/>
                </a:solidFill>
              </a:rPr>
              <a:t>賞罰</a:t>
            </a:r>
            <a:r>
              <a:rPr lang="ja-JP" altLang="en-US" sz="2400" dirty="0"/>
              <a:t>を与える能力により</a:t>
            </a:r>
            <a:r>
              <a:rPr lang="ja-JP" altLang="en-US" sz="2400" dirty="0">
                <a:solidFill>
                  <a:srgbClr val="0000FF"/>
                </a:solidFill>
              </a:rPr>
              <a:t>効力</a:t>
            </a:r>
            <a:r>
              <a:rPr lang="ja-JP" altLang="en-US" sz="2400" dirty="0"/>
              <a:t>をもつ</a:t>
            </a:r>
            <a:endParaRPr lang="en-US" altLang="ja-JP" sz="2400" dirty="0"/>
          </a:p>
          <a:p>
            <a:pPr lvl="1" eaLnBrk="1" hangingPunct="1">
              <a:spcBef>
                <a:spcPts val="100"/>
              </a:spcBef>
            </a:pPr>
            <a:r>
              <a:rPr lang="ja-JP" altLang="en-US" sz="2400" spc="-100" dirty="0"/>
              <a:t>権威は</a:t>
            </a:r>
            <a:r>
              <a:rPr lang="ja-JP" altLang="en-US" sz="2400" spc="-100" dirty="0">
                <a:solidFill>
                  <a:srgbClr val="0000FF"/>
                </a:solidFill>
              </a:rPr>
              <a:t>インフォーマル</a:t>
            </a:r>
            <a:r>
              <a:rPr lang="ja-JP" altLang="en-US" sz="2400" spc="-100" dirty="0"/>
              <a:t>集団や</a:t>
            </a:r>
            <a:r>
              <a:rPr lang="ja-JP" altLang="en-US" sz="2400" spc="-100" dirty="0">
                <a:solidFill>
                  <a:srgbClr val="0000FF"/>
                </a:solidFill>
              </a:rPr>
              <a:t>個人的な人間関係</a:t>
            </a:r>
            <a:r>
              <a:rPr lang="ja-JP" altLang="en-US" sz="2400" spc="-100" dirty="0"/>
              <a:t>でも効力をもつ</a:t>
            </a:r>
            <a:endParaRPr lang="en-US" altLang="ja-JP" sz="2400" spc="-100" dirty="0"/>
          </a:p>
          <a:p>
            <a:pPr eaLnBrk="1" hangingPunct="1">
              <a:spcBef>
                <a:spcPts val="100"/>
              </a:spcBef>
            </a:pPr>
            <a:r>
              <a:rPr lang="ja-JP" altLang="en-US" sz="2800" dirty="0">
                <a:solidFill>
                  <a:srgbClr val="000099"/>
                </a:solidFill>
              </a:rPr>
              <a:t>４ 権限受容説</a:t>
            </a:r>
            <a:endParaRPr lang="en-US" altLang="ja-JP" sz="2800" dirty="0">
              <a:solidFill>
                <a:srgbClr val="000099"/>
              </a:solidFill>
            </a:endParaRPr>
          </a:p>
          <a:p>
            <a:pPr lvl="1" eaLnBrk="1" hangingPunct="1">
              <a:spcBef>
                <a:spcPts val="1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バーナード</a:t>
            </a:r>
            <a:r>
              <a:rPr lang="ja-JP" altLang="en-US" sz="2400" dirty="0"/>
              <a:t>による上位者の権限は</a:t>
            </a:r>
            <a:r>
              <a:rPr lang="ja-JP" altLang="en-US" sz="2400" dirty="0">
                <a:solidFill>
                  <a:srgbClr val="0000FF"/>
                </a:solidFill>
              </a:rPr>
              <a:t>下位者がそれを受容</a:t>
            </a:r>
            <a:r>
              <a:rPr lang="ja-JP" altLang="en-US" sz="2400" dirty="0"/>
              <a:t>して初めて</a:t>
            </a:r>
            <a:r>
              <a:rPr lang="ja-JP" altLang="en-US" sz="2400" dirty="0">
                <a:solidFill>
                  <a:srgbClr val="0000FF"/>
                </a:solidFill>
              </a:rPr>
              <a:t>成立</a:t>
            </a:r>
            <a:r>
              <a:rPr lang="ja-JP" altLang="en-US" sz="2400" dirty="0"/>
              <a:t>するという説</a:t>
            </a:r>
            <a:endParaRPr lang="en-US" altLang="ja-JP" sz="2400" dirty="0"/>
          </a:p>
          <a:p>
            <a:pPr lvl="1" eaLnBrk="1" hangingPunct="1">
              <a:spcBef>
                <a:spcPts val="100"/>
              </a:spcBef>
            </a:pPr>
            <a:r>
              <a:rPr lang="ja-JP" altLang="en-US" sz="2400" dirty="0"/>
              <a:t>権限受容の</a:t>
            </a:r>
            <a:r>
              <a:rPr lang="ja-JP" altLang="en-US" sz="2400" dirty="0">
                <a:solidFill>
                  <a:srgbClr val="0000FF"/>
                </a:solidFill>
              </a:rPr>
              <a:t>４条件</a:t>
            </a:r>
            <a:endParaRPr lang="en-US" altLang="ja-JP" sz="2400" dirty="0"/>
          </a:p>
          <a:p>
            <a:pPr lvl="2" eaLnBrk="1" hangingPunct="1">
              <a:spcBef>
                <a:spcPts val="100"/>
              </a:spcBef>
            </a:pPr>
            <a:r>
              <a:rPr lang="ja-JP" altLang="en-US" sz="2000" dirty="0"/>
              <a:t>①下位者が</a:t>
            </a:r>
            <a:r>
              <a:rPr lang="ja-JP" altLang="en-US" sz="2000" dirty="0">
                <a:solidFill>
                  <a:srgbClr val="0000FF"/>
                </a:solidFill>
              </a:rPr>
              <a:t>理解できる命令、</a:t>
            </a:r>
            <a:endParaRPr lang="en-US" altLang="ja-JP" sz="2000" dirty="0">
              <a:solidFill>
                <a:srgbClr val="0000FF"/>
              </a:solidFill>
            </a:endParaRPr>
          </a:p>
          <a:p>
            <a:pPr lvl="2" eaLnBrk="1" hangingPunct="1">
              <a:spcBef>
                <a:spcPts val="100"/>
              </a:spcBef>
            </a:pPr>
            <a:r>
              <a:rPr lang="ja-JP" altLang="en-US" sz="2000" dirty="0"/>
              <a:t>②組織目的と</a:t>
            </a:r>
            <a:r>
              <a:rPr lang="ja-JP" altLang="en-US" sz="2000" dirty="0">
                <a:solidFill>
                  <a:srgbClr val="0000FF"/>
                </a:solidFill>
              </a:rPr>
              <a:t>矛盾しない命令</a:t>
            </a:r>
            <a:endParaRPr lang="en-US" altLang="ja-JP" sz="2000" dirty="0">
              <a:solidFill>
                <a:srgbClr val="0000FF"/>
              </a:solidFill>
            </a:endParaRPr>
          </a:p>
          <a:p>
            <a:pPr lvl="2" eaLnBrk="1" hangingPunct="1">
              <a:spcBef>
                <a:spcPts val="100"/>
              </a:spcBef>
            </a:pPr>
            <a:r>
              <a:rPr lang="ja-JP" altLang="en-US" sz="2000" dirty="0"/>
              <a:t>③下位者の</a:t>
            </a:r>
            <a:r>
              <a:rPr lang="ja-JP" altLang="en-US" sz="2000" dirty="0">
                <a:solidFill>
                  <a:srgbClr val="0000FF"/>
                </a:solidFill>
              </a:rPr>
              <a:t>利害と両立</a:t>
            </a:r>
            <a:r>
              <a:rPr lang="ja-JP" altLang="en-US" sz="2000" dirty="0"/>
              <a:t>すると信じられる命令、</a:t>
            </a:r>
            <a:endParaRPr lang="en-US" altLang="ja-JP" sz="2000" dirty="0"/>
          </a:p>
          <a:p>
            <a:pPr lvl="2" eaLnBrk="1" hangingPunct="1">
              <a:spcBef>
                <a:spcPts val="100"/>
              </a:spcBef>
            </a:pPr>
            <a:r>
              <a:rPr lang="ja-JP" altLang="en-US" sz="2000" dirty="0"/>
              <a:t>④</a:t>
            </a:r>
            <a:r>
              <a:rPr lang="ja-JP" altLang="en-US" sz="2000" dirty="0">
                <a:solidFill>
                  <a:srgbClr val="0000FF"/>
                </a:solidFill>
              </a:rPr>
              <a:t>精神的・肉体的</a:t>
            </a:r>
            <a:r>
              <a:rPr lang="ja-JP" altLang="en-US" sz="2000" dirty="0"/>
              <a:t>に従える命令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BA98E9-185B-43CD-B6C9-2B51A304045A}" type="slidenum">
              <a:rPr lang="en-US" altLang="ja-JP" smtClean="0"/>
              <a:pPr>
                <a:defRPr/>
              </a:pPr>
              <a:t>18</a:t>
            </a:fld>
            <a:endParaRPr lang="en-US" alt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2"/>
          </p:nvPr>
        </p:nvSpPr>
        <p:spPr bwMode="auto">
          <a:xfrm>
            <a:off x="521550" y="6302170"/>
            <a:ext cx="226959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3"/>
          </p:nvPr>
        </p:nvSpPr>
        <p:spPr bwMode="auto">
          <a:xfrm>
            <a:off x="2951820" y="6309320"/>
            <a:ext cx="459051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dirty="0"/>
              <a:t>Ⅰ</a:t>
            </a:r>
            <a:r>
              <a:rPr lang="ja-JP" altLang="en-US" dirty="0"/>
              <a:t>章　組織形態の基本型　</a:t>
            </a:r>
            <a:r>
              <a:rPr lang="ja-JP" altLang="en-US" dirty="0">
                <a:solidFill>
                  <a:srgbClr val="FF0000"/>
                </a:solidFill>
              </a:rPr>
              <a:t>特別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66B967D-77A4-4FD7-AD54-4D5BDECBB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864" y="142875"/>
            <a:ext cx="55446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srgbClr val="FF0000"/>
                </a:solidFill>
              </a:rPr>
              <a:t>特別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：有効性・ビュロクラシー・権限と権威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DE9EFF7-38D1-434F-A54D-EAE6662A5B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18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652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8650"/>
            <a:ext cx="8229600" cy="1012825"/>
          </a:xfrm>
        </p:spPr>
        <p:txBody>
          <a:bodyPr/>
          <a:lstStyle/>
          <a:p>
            <a:r>
              <a:rPr lang="en-US" altLang="ja-JP" dirty="0">
                <a:latin typeface="+mj-ea"/>
              </a:rPr>
              <a:t>WS1</a:t>
            </a:r>
            <a:r>
              <a:rPr lang="ja-JP" altLang="en-US" dirty="0">
                <a:latin typeface="+mj-ea"/>
              </a:rPr>
              <a:t>と宿題１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628800"/>
            <a:ext cx="8811007" cy="4815535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ja-JP" altLang="en-US" sz="2800" dirty="0"/>
              <a:t>テーマ</a:t>
            </a:r>
            <a:endParaRPr lang="en-US" altLang="ja-JP" sz="28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「</a:t>
            </a:r>
            <a:r>
              <a:rPr lang="ja-JP" altLang="en-US" sz="2400" dirty="0">
                <a:solidFill>
                  <a:srgbClr val="3333CC"/>
                </a:solidFill>
              </a:rPr>
              <a:t>なぜ現代社会で官僚制を維持している組織が多いのか</a:t>
            </a:r>
            <a:r>
              <a:rPr lang="ja-JP" altLang="en-US" sz="2400" dirty="0"/>
              <a:t>」</a:t>
            </a:r>
            <a:endParaRPr lang="en-US" altLang="ja-JP" sz="24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グループで話し合ってください。</a:t>
            </a:r>
            <a:endParaRPr lang="en-US" altLang="ja-JP" sz="2400" dirty="0"/>
          </a:p>
          <a:p>
            <a:pPr eaLnBrk="1" hangingPunct="1">
              <a:spcBef>
                <a:spcPts val="600"/>
              </a:spcBef>
            </a:pPr>
            <a:r>
              <a:rPr lang="ja-JP" altLang="en-US" sz="2800" dirty="0"/>
              <a:t>宿題</a:t>
            </a:r>
            <a:endParaRPr lang="en-US" altLang="ja-JP" sz="28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グループで話し合った内容を基に、</a:t>
            </a:r>
            <a:r>
              <a:rPr lang="ja-JP" altLang="en-US" sz="2400" dirty="0">
                <a:solidFill>
                  <a:srgbClr val="3333CC"/>
                </a:solidFill>
              </a:rPr>
              <a:t>自分の考え</a:t>
            </a:r>
            <a:r>
              <a:rPr lang="ja-JP" altLang="en-US" sz="2400" dirty="0"/>
              <a:t>で、</a:t>
            </a:r>
            <a:r>
              <a:rPr lang="ja-JP" altLang="en-US" sz="2400" dirty="0">
                <a:solidFill>
                  <a:srgbClr val="3333CC"/>
                </a:solidFill>
              </a:rPr>
              <a:t>レポート</a:t>
            </a:r>
            <a:br>
              <a:rPr lang="en-US" altLang="ja-JP" sz="2400" dirty="0"/>
            </a:br>
            <a:r>
              <a:rPr lang="ja-JP" altLang="en-US" sz="2400" dirty="0"/>
              <a:t>にまとめること</a:t>
            </a:r>
            <a:r>
              <a:rPr lang="en-US" altLang="ja-JP" sz="2400" dirty="0">
                <a:solidFill>
                  <a:srgbClr val="0000FF"/>
                </a:solidFill>
              </a:rPr>
              <a:t>(</a:t>
            </a:r>
            <a:r>
              <a:rPr lang="ja-JP" altLang="en-US" sz="2400" dirty="0">
                <a:solidFill>
                  <a:srgbClr val="0000FF"/>
                </a:solidFill>
              </a:rPr>
              <a:t>オンライン授業のときは自分で調査）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1" eaLnBrk="1" hangingPunct="1">
              <a:spcBef>
                <a:spcPts val="600"/>
              </a:spcBef>
            </a:pPr>
            <a:r>
              <a:rPr lang="en-US" altLang="ja-JP" sz="2400" dirty="0">
                <a:solidFill>
                  <a:srgbClr val="3333CC"/>
                </a:solidFill>
              </a:rPr>
              <a:t>A4</a:t>
            </a:r>
            <a:r>
              <a:rPr lang="ja-JP" altLang="en-US" sz="2400" dirty="0"/>
              <a:t>用紙に</a:t>
            </a:r>
            <a:r>
              <a:rPr lang="en-US" altLang="ja-JP" sz="2400" dirty="0"/>
              <a:t>Word</a:t>
            </a:r>
            <a:r>
              <a:rPr lang="ja-JP" altLang="en-US" sz="2400" dirty="0"/>
              <a:t>またはコンピュータ入力文字で</a:t>
            </a:r>
            <a:r>
              <a:rPr lang="ja-JP" altLang="en-US" sz="2400" dirty="0">
                <a:solidFill>
                  <a:srgbClr val="3333CC"/>
                </a:solidFill>
              </a:rPr>
              <a:t>１ページ以上</a:t>
            </a:r>
            <a:endParaRPr lang="en-US" altLang="ja-JP" sz="2400" dirty="0">
              <a:solidFill>
                <a:srgbClr val="3333CC"/>
              </a:solidFill>
            </a:endParaRPr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表紙はいらない⇒タイトル名の下に</a:t>
            </a:r>
            <a:r>
              <a:rPr lang="ja-JP" altLang="en-US" sz="2400" dirty="0">
                <a:solidFill>
                  <a:srgbClr val="3333CC"/>
                </a:solidFill>
              </a:rPr>
              <a:t>学籍番号と氏名</a:t>
            </a:r>
            <a:r>
              <a:rPr lang="ja-JP" altLang="en-US" sz="2400" dirty="0"/>
              <a:t>を記入</a:t>
            </a:r>
            <a:endParaRPr lang="en-US" altLang="ja-JP" sz="24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spc="-20" dirty="0">
                <a:solidFill>
                  <a:srgbClr val="FF0000"/>
                </a:solidFill>
              </a:rPr>
              <a:t>参考文献を必ず記入</a:t>
            </a:r>
            <a:r>
              <a:rPr lang="ja-JP" altLang="en-US" sz="2400" spc="-20" dirty="0"/>
              <a:t>（教科書、ネットの情報、その他参考書）</a:t>
            </a:r>
            <a:endParaRPr lang="en-US" altLang="ja-JP" sz="2400" spc="-2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400" dirty="0"/>
              <a:t>提出日：</a:t>
            </a:r>
            <a:r>
              <a:rPr lang="en-US" altLang="ja-JP" sz="2400" dirty="0">
                <a:solidFill>
                  <a:srgbClr val="3333CC"/>
                </a:solidFill>
              </a:rPr>
              <a:t>11</a:t>
            </a:r>
            <a:r>
              <a:rPr lang="ja-JP" altLang="en-US" sz="2400" dirty="0">
                <a:solidFill>
                  <a:srgbClr val="3333CC"/>
                </a:solidFill>
              </a:rPr>
              <a:t>月</a:t>
            </a:r>
            <a:r>
              <a:rPr lang="en-US" altLang="ja-JP" sz="2400" dirty="0">
                <a:solidFill>
                  <a:srgbClr val="3333CC"/>
                </a:solidFill>
              </a:rPr>
              <a:t>14</a:t>
            </a:r>
            <a:r>
              <a:rPr lang="ja-JP" altLang="en-US" sz="2400" dirty="0">
                <a:solidFill>
                  <a:srgbClr val="3333CC"/>
                </a:solidFill>
              </a:rPr>
              <a:t>日（土）</a:t>
            </a:r>
            <a:endParaRPr lang="en-US" altLang="ja-JP" sz="2400" dirty="0">
              <a:solidFill>
                <a:srgbClr val="3333CC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BA98E9-185B-43CD-B6C9-2B51A304045A}" type="slidenum">
              <a:rPr lang="en-US" altLang="ja-JP" smtClean="0"/>
              <a:pPr>
                <a:defRPr/>
              </a:pPr>
              <a:t>19</a:t>
            </a:fld>
            <a:endParaRPr lang="en-US" alt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2"/>
          </p:nvPr>
        </p:nvSpPr>
        <p:spPr bwMode="auto">
          <a:xfrm>
            <a:off x="521550" y="6302170"/>
            <a:ext cx="226959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3"/>
          </p:nvPr>
        </p:nvSpPr>
        <p:spPr bwMode="auto">
          <a:xfrm>
            <a:off x="2951820" y="6309320"/>
            <a:ext cx="459051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0" sz="1800" kern="1200">
                <a:solidFill>
                  <a:schemeClr val="tx1"/>
                </a:solidFill>
                <a:latin typeface="+mj-lt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CenturyOldst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dirty="0"/>
              <a:t>Ⅰ</a:t>
            </a:r>
            <a:r>
              <a:rPr lang="ja-JP" altLang="en-US" dirty="0"/>
              <a:t>章　組織形態の基本型　</a:t>
            </a:r>
            <a:r>
              <a:rPr lang="ja-JP" altLang="en-US" dirty="0">
                <a:solidFill>
                  <a:srgbClr val="FF0000"/>
                </a:solidFill>
              </a:rPr>
              <a:t>特別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A3E1BA-896D-4DDB-823E-F7BD0AA7D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864" y="142875"/>
            <a:ext cx="55446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srgbClr val="FF0000"/>
                </a:solidFill>
              </a:rPr>
              <a:t>特別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：有効性・ビュロクラシー・権限と権威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D4339D4-6F42-4AFC-AFCE-0C833C4158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19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799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683568" y="765175"/>
            <a:ext cx="7918648" cy="1371600"/>
          </a:xfrm>
        </p:spPr>
        <p:txBody>
          <a:bodyPr/>
          <a:lstStyle/>
          <a:p>
            <a:r>
              <a:rPr kumimoji="1" lang="en-US" altLang="ja-JP" sz="6600" dirty="0"/>
              <a:t>Ⅰ</a:t>
            </a:r>
            <a:r>
              <a:rPr kumimoji="1" lang="ja-JP" altLang="en-US" sz="6600" dirty="0"/>
              <a:t>章の構成</a:t>
            </a:r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683568" y="2852936"/>
            <a:ext cx="8460432" cy="3312368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ja-JP" altLang="en-US" sz="4000" dirty="0"/>
              <a:t>１　組織形態の基本型を学ぶ</a:t>
            </a:r>
            <a:endParaRPr lang="en-US" altLang="ja-JP" sz="4000" dirty="0"/>
          </a:p>
          <a:p>
            <a:pPr>
              <a:spcBef>
                <a:spcPts val="1800"/>
              </a:spcBef>
            </a:pPr>
            <a:r>
              <a:rPr kumimoji="1" lang="ja-JP" altLang="en-US" sz="4000" dirty="0"/>
              <a:t>２　基本型のバリエーションを理解する</a:t>
            </a:r>
            <a:endParaRPr kumimoji="1" lang="en-US" altLang="ja-JP" sz="4000" dirty="0"/>
          </a:p>
        </p:txBody>
      </p:sp>
      <p:sp>
        <p:nvSpPr>
          <p:cNvPr id="8" name="テキスト ボックス 6"/>
          <p:cNvSpPr txBox="1">
            <a:spLocks noChangeArrowheads="1"/>
          </p:cNvSpPr>
          <p:nvPr/>
        </p:nvSpPr>
        <p:spPr bwMode="auto">
          <a:xfrm>
            <a:off x="6732240" y="142875"/>
            <a:ext cx="20882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組織デザイン</a:t>
            </a:r>
          </a:p>
        </p:txBody>
      </p:sp>
      <p:pic>
        <p:nvPicPr>
          <p:cNvPr id="9" name="Picture 2" descr="C:\Documents and Settings\toshihiko\Local Settings\Temporary Internet Files\Content.IE5\5T5QOAG9\MP900409335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520" y="4869160"/>
            <a:ext cx="2266484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49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はじめに</a:t>
            </a:r>
            <a:endParaRPr lang="en-US" altLang="ja-JP" sz="45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ja-JP" altLang="en-US" sz="2800" dirty="0"/>
              <a:t>組織形態</a:t>
            </a:r>
            <a:endParaRPr lang="en-US" altLang="ja-JP" sz="2800" dirty="0"/>
          </a:p>
          <a:p>
            <a:pPr lvl="1">
              <a:spcBef>
                <a:spcPts val="1800"/>
              </a:spcBef>
            </a:pPr>
            <a:r>
              <a:rPr lang="ja-JP" altLang="en-US" sz="2400" dirty="0"/>
              <a:t>どんなに革命的な組織変革でも、</a:t>
            </a:r>
            <a:r>
              <a:rPr lang="ja-JP" altLang="en-US" sz="2400" dirty="0">
                <a:solidFill>
                  <a:srgbClr val="0000FF"/>
                </a:solidFill>
              </a:rPr>
              <a:t>新しい組織形態</a:t>
            </a:r>
            <a:r>
              <a:rPr lang="ja-JP" altLang="en-US" sz="2400" dirty="0"/>
              <a:t>は旧来の組織形態との</a:t>
            </a:r>
            <a:r>
              <a:rPr lang="ja-JP" altLang="en-US" sz="2400" dirty="0">
                <a:solidFill>
                  <a:srgbClr val="0000FF"/>
                </a:solidFill>
              </a:rPr>
              <a:t>対比の中で設計</a:t>
            </a:r>
            <a:r>
              <a:rPr lang="ja-JP" altLang="en-US" sz="2400" dirty="0"/>
              <a:t>され、</a:t>
            </a:r>
            <a:r>
              <a:rPr lang="ja-JP" altLang="en-US" sz="2400" dirty="0">
                <a:solidFill>
                  <a:srgbClr val="0000FF"/>
                </a:solidFill>
              </a:rPr>
              <a:t>運営</a:t>
            </a:r>
            <a:r>
              <a:rPr lang="ja-JP" altLang="en-US" sz="2400" dirty="0"/>
              <a:t>される</a:t>
            </a:r>
            <a:endParaRPr lang="en-US" altLang="ja-JP" sz="2400" dirty="0"/>
          </a:p>
          <a:p>
            <a:pPr lvl="1">
              <a:spcBef>
                <a:spcPts val="18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新しい組織形態</a:t>
            </a:r>
            <a:r>
              <a:rPr lang="ja-JP" altLang="en-US" sz="2400" dirty="0"/>
              <a:t>では、どのように</a:t>
            </a:r>
            <a:r>
              <a:rPr lang="ja-JP" altLang="en-US" sz="2400" dirty="0">
                <a:solidFill>
                  <a:srgbClr val="0000FF"/>
                </a:solidFill>
              </a:rPr>
              <a:t>異なる仕事</a:t>
            </a:r>
            <a:r>
              <a:rPr lang="ja-JP" altLang="en-US" sz="2400" dirty="0"/>
              <a:t>の進め方が</a:t>
            </a:r>
            <a:br>
              <a:rPr lang="en-US" altLang="ja-JP" sz="2400" dirty="0"/>
            </a:br>
            <a:r>
              <a:rPr lang="ja-JP" altLang="en-US" sz="2400" dirty="0">
                <a:solidFill>
                  <a:srgbClr val="0000FF"/>
                </a:solidFill>
              </a:rPr>
              <a:t>期待</a:t>
            </a:r>
            <a:r>
              <a:rPr lang="ja-JP" altLang="en-US" sz="2400" dirty="0"/>
              <a:t>されているかの</a:t>
            </a:r>
            <a:r>
              <a:rPr lang="ja-JP" altLang="en-US" sz="2400" dirty="0">
                <a:solidFill>
                  <a:srgbClr val="0000FF"/>
                </a:solidFill>
              </a:rPr>
              <a:t>認識</a:t>
            </a:r>
            <a:r>
              <a:rPr lang="ja-JP" altLang="en-US" sz="2400" dirty="0"/>
              <a:t>が中核メンバーに</a:t>
            </a:r>
            <a:r>
              <a:rPr lang="ja-JP" altLang="en-US" sz="2400" dirty="0">
                <a:solidFill>
                  <a:srgbClr val="0000FF"/>
                </a:solidFill>
              </a:rPr>
              <a:t>共有</a:t>
            </a:r>
            <a:r>
              <a:rPr lang="ja-JP" altLang="en-US" sz="2400" dirty="0"/>
              <a:t>されない限り、</a:t>
            </a:r>
            <a:r>
              <a:rPr lang="ja-JP" altLang="en-US" sz="2400" dirty="0">
                <a:solidFill>
                  <a:srgbClr val="0000FF"/>
                </a:solidFill>
              </a:rPr>
              <a:t>絵に描いた餅</a:t>
            </a:r>
            <a:r>
              <a:rPr lang="ja-JP" altLang="en-US" sz="2400" dirty="0"/>
              <a:t>に過ぎない</a:t>
            </a:r>
            <a:endParaRPr lang="en-US" altLang="ja-JP" sz="2400" dirty="0"/>
          </a:p>
          <a:p>
            <a:pPr lvl="1">
              <a:spcBef>
                <a:spcPts val="1800"/>
              </a:spcBef>
            </a:pPr>
            <a:r>
              <a:rPr lang="ja-JP" altLang="en-US" sz="2400" dirty="0"/>
              <a:t>組織の</a:t>
            </a:r>
            <a:r>
              <a:rPr lang="ja-JP" altLang="en-US" sz="2400" dirty="0">
                <a:solidFill>
                  <a:srgbClr val="0000FF"/>
                </a:solidFill>
              </a:rPr>
              <a:t>基本型</a:t>
            </a:r>
            <a:r>
              <a:rPr lang="ja-JP" altLang="en-US" sz="2400" dirty="0"/>
              <a:t>を把握することが</a:t>
            </a:r>
            <a:r>
              <a:rPr lang="ja-JP" altLang="en-US" sz="2400" dirty="0">
                <a:solidFill>
                  <a:srgbClr val="0000FF"/>
                </a:solidFill>
              </a:rPr>
              <a:t>組織設計</a:t>
            </a:r>
            <a:r>
              <a:rPr lang="ja-JP" altLang="en-US" sz="2400" dirty="0"/>
              <a:t>の第一歩</a:t>
            </a:r>
            <a:endParaRPr lang="en-US" altLang="ja-JP" sz="24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D7566C-4E79-4590-91A7-EC8251760E0A}" type="slidenum">
              <a:rPr kumimoji="0" lang="en-US" altLang="ja-JP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ja-JP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　組織形態の基本型</a:t>
            </a: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8" name="テキスト ボックス 6"/>
          <p:cNvSpPr txBox="1">
            <a:spLocks noChangeArrowheads="1"/>
          </p:cNvSpPr>
          <p:nvPr/>
        </p:nvSpPr>
        <p:spPr bwMode="auto">
          <a:xfrm>
            <a:off x="5220072" y="142875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章：組織形態の基本型</a:t>
            </a:r>
          </a:p>
        </p:txBody>
      </p:sp>
    </p:spTree>
    <p:extLst>
      <p:ext uri="{BB962C8B-B14F-4D97-AF65-F5344CB8AC3E}">
        <p14:creationId xmlns:p14="http://schemas.microsoft.com/office/powerpoint/2010/main" val="101327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組織形態の基本型を学ぶ</a:t>
            </a:r>
            <a:r>
              <a:rPr lang="en-US" altLang="ja-JP" sz="4500" dirty="0"/>
              <a:t>-1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ja-JP" altLang="en-US" sz="2800" dirty="0"/>
              <a:t>職能別組織（あるいは機能別組織）</a:t>
            </a:r>
            <a:endParaRPr lang="en-US" altLang="ja-JP" sz="2800" dirty="0"/>
          </a:p>
          <a:p>
            <a:pPr lvl="1">
              <a:spcBef>
                <a:spcPts val="0"/>
              </a:spcBef>
            </a:pPr>
            <a:r>
              <a:rPr lang="ja-JP" altLang="en-US" sz="2400" dirty="0"/>
              <a:t>最近では、</a:t>
            </a:r>
            <a:r>
              <a:rPr lang="ja-JP" altLang="en-US" sz="2400" dirty="0">
                <a:solidFill>
                  <a:srgbClr val="0000FF"/>
                </a:solidFill>
              </a:rPr>
              <a:t>機能別組織</a:t>
            </a:r>
            <a:r>
              <a:rPr lang="ja-JP" altLang="en-US" sz="2400" dirty="0"/>
              <a:t>の呼び方も一般化</a:t>
            </a:r>
            <a:endParaRPr lang="en-US" altLang="ja-JP" sz="2400" dirty="0"/>
          </a:p>
          <a:p>
            <a:pPr lvl="1">
              <a:spcBef>
                <a:spcPts val="0"/>
              </a:spcBef>
            </a:pPr>
            <a:r>
              <a:rPr lang="ja-JP" altLang="en-US" sz="2400" dirty="0"/>
              <a:t>個々のサブユニットが果たす</a:t>
            </a:r>
            <a:r>
              <a:rPr lang="ja-JP" altLang="en-US" sz="2400" dirty="0">
                <a:solidFill>
                  <a:srgbClr val="0000FF"/>
                </a:solidFill>
              </a:rPr>
              <a:t>機能</a:t>
            </a:r>
            <a:r>
              <a:rPr lang="ja-JP" altLang="en-US" sz="2400" dirty="0"/>
              <a:t>に応じて</a:t>
            </a:r>
            <a:r>
              <a:rPr lang="ja-JP" altLang="en-US" sz="2400" dirty="0">
                <a:solidFill>
                  <a:srgbClr val="0000FF"/>
                </a:solidFill>
              </a:rPr>
              <a:t>組織が分割</a:t>
            </a:r>
            <a:br>
              <a:rPr lang="en-US" altLang="ja-JP" sz="2400" dirty="0"/>
            </a:br>
            <a:r>
              <a:rPr lang="ja-JP" altLang="en-US" sz="2400" dirty="0"/>
              <a:t>されている形態</a:t>
            </a:r>
            <a:endParaRPr lang="en-US" altLang="ja-JP" sz="24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D7566C-4E79-4590-91A7-EC8251760E0A}" type="slidenum">
              <a:rPr kumimoji="0" lang="en-US" altLang="ja-JP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ja-JP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220072" y="142875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章：組織形態の基本型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4354" y="3212976"/>
            <a:ext cx="4933950" cy="3543300"/>
          </a:xfrm>
          <a:prstGeom prst="rect">
            <a:avLst/>
          </a:prstGeom>
        </p:spPr>
      </p:pic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DA305D-DE9C-404A-9F88-08D149B1A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066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組織形態の基本型を学ぶ</a:t>
            </a:r>
            <a:r>
              <a:rPr lang="en-US" altLang="ja-JP" sz="4500" dirty="0"/>
              <a:t>-2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ja-JP" altLang="en-US" sz="2800" dirty="0"/>
              <a:t>事業部制組織</a:t>
            </a:r>
            <a:endParaRPr lang="en-US" altLang="ja-JP" sz="2800" dirty="0"/>
          </a:p>
          <a:p>
            <a:pPr lvl="1">
              <a:spcBef>
                <a:spcPts val="0"/>
              </a:spcBef>
            </a:pPr>
            <a:r>
              <a:rPr lang="ja-JP" altLang="en-US" sz="2400" dirty="0"/>
              <a:t>個々の組織ユニットが</a:t>
            </a:r>
            <a:r>
              <a:rPr lang="ja-JP" altLang="en-US" sz="2400" dirty="0">
                <a:solidFill>
                  <a:srgbClr val="0000FF"/>
                </a:solidFill>
              </a:rPr>
              <a:t>自律的</a:t>
            </a:r>
            <a:r>
              <a:rPr lang="ja-JP" altLang="en-US" sz="2400" dirty="0"/>
              <a:t>に存続できるように</a:t>
            </a:r>
            <a:r>
              <a:rPr lang="ja-JP" altLang="en-US" sz="2400" dirty="0">
                <a:solidFill>
                  <a:srgbClr val="0000FF"/>
                </a:solidFill>
              </a:rPr>
              <a:t>分割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1">
              <a:spcBef>
                <a:spcPts val="0"/>
              </a:spcBef>
            </a:pPr>
            <a:r>
              <a:rPr lang="ja-JP" altLang="en-US" sz="2400" dirty="0"/>
              <a:t>事業部を</a:t>
            </a:r>
            <a:r>
              <a:rPr lang="en-US" altLang="ja-JP" sz="2400" dirty="0">
                <a:solidFill>
                  <a:srgbClr val="0000FF"/>
                </a:solidFill>
              </a:rPr>
              <a:t>BU</a:t>
            </a:r>
            <a:r>
              <a:rPr lang="ja-JP" altLang="en-US" sz="2400" dirty="0"/>
              <a:t>（</a:t>
            </a:r>
            <a:r>
              <a:rPr lang="en-US" altLang="ja-JP" sz="2400" dirty="0"/>
              <a:t>Business Unit</a:t>
            </a:r>
            <a:r>
              <a:rPr lang="ja-JP" altLang="en-US" sz="2400" dirty="0"/>
              <a:t>）とよぶことがある</a:t>
            </a:r>
            <a:endParaRPr lang="en-US" altLang="ja-JP" sz="2400" dirty="0"/>
          </a:p>
          <a:p>
            <a:pPr lvl="1">
              <a:spcBef>
                <a:spcPts val="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製品別（または市場別）</a:t>
            </a:r>
            <a:r>
              <a:rPr lang="ja-JP" altLang="en-US" sz="2400" dirty="0"/>
              <a:t>の事業部制や</a:t>
            </a:r>
            <a:r>
              <a:rPr lang="ja-JP" altLang="en-US" sz="2400" dirty="0">
                <a:solidFill>
                  <a:srgbClr val="0000FF"/>
                </a:solidFill>
              </a:rPr>
              <a:t>地域別</a:t>
            </a:r>
            <a:r>
              <a:rPr lang="ja-JP" altLang="en-US" sz="2400" dirty="0"/>
              <a:t>の事業部制</a:t>
            </a:r>
            <a:endParaRPr lang="en-US" altLang="ja-JP" sz="24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D7566C-4E79-4590-91A7-EC8251760E0A}" type="slidenum">
              <a:rPr kumimoji="0" lang="en-US" altLang="ja-JP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ja-JP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220072" y="142875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章：組織形態の基本型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9280" y="3270076"/>
            <a:ext cx="4953000" cy="3543300"/>
          </a:xfrm>
          <a:prstGeom prst="rect">
            <a:avLst/>
          </a:prstGeom>
        </p:spPr>
      </p:pic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5206C4-AB10-4339-A3AD-F5F752EAB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306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組織形態の基本型を学ぶ</a:t>
            </a:r>
            <a:r>
              <a:rPr lang="en-US" altLang="ja-JP" sz="4500" dirty="0"/>
              <a:t>-3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628799"/>
            <a:ext cx="8676456" cy="4824537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ja-JP" altLang="en-US" sz="2800" dirty="0"/>
              <a:t>機能別組織と事業部制組織の</a:t>
            </a:r>
            <a:r>
              <a:rPr lang="ja-JP" altLang="en-US" sz="2800" dirty="0">
                <a:solidFill>
                  <a:srgbClr val="0000FF"/>
                </a:solidFill>
              </a:rPr>
              <a:t>特徴</a:t>
            </a:r>
            <a:r>
              <a:rPr lang="ja-JP" altLang="en-US" sz="2800" dirty="0"/>
              <a:t>比較</a:t>
            </a:r>
            <a:endParaRPr lang="en-US" altLang="ja-JP" sz="2800" dirty="0"/>
          </a:p>
          <a:p>
            <a:pPr lvl="1">
              <a:spcBef>
                <a:spcPts val="8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機能別</a:t>
            </a:r>
            <a:r>
              <a:rPr lang="ja-JP" altLang="en-US" sz="2400" dirty="0"/>
              <a:t>組織：研究開発・生産・販売等の</a:t>
            </a:r>
            <a:r>
              <a:rPr lang="ja-JP" altLang="en-US" sz="2400" dirty="0">
                <a:solidFill>
                  <a:srgbClr val="0000FF"/>
                </a:solidFill>
              </a:rPr>
              <a:t>機能共有</a:t>
            </a:r>
            <a:r>
              <a:rPr lang="ja-JP" altLang="en-US" sz="2400" dirty="0"/>
              <a:t>が優先</a:t>
            </a:r>
            <a:endParaRPr lang="en-US" altLang="ja-JP" sz="2400" dirty="0"/>
          </a:p>
          <a:p>
            <a:pPr lvl="2">
              <a:spcBef>
                <a:spcPts val="800"/>
              </a:spcBef>
            </a:pPr>
            <a:r>
              <a:rPr lang="ja-JP" altLang="en-US" sz="2200" dirty="0"/>
              <a:t>自分たちの</a:t>
            </a:r>
            <a:r>
              <a:rPr lang="ja-JP" altLang="en-US" sz="2200" dirty="0">
                <a:solidFill>
                  <a:srgbClr val="0000FF"/>
                </a:solidFill>
              </a:rPr>
              <a:t>専門</a:t>
            </a:r>
            <a:r>
              <a:rPr lang="ja-JP" altLang="en-US" sz="2200" dirty="0"/>
              <a:t>を通じて会社に</a:t>
            </a:r>
            <a:r>
              <a:rPr lang="ja-JP" altLang="en-US" sz="2200" dirty="0">
                <a:solidFill>
                  <a:srgbClr val="0000FF"/>
                </a:solidFill>
              </a:rPr>
              <a:t>貢献</a:t>
            </a:r>
            <a:endParaRPr lang="en-US" altLang="ja-JP" sz="2200" dirty="0">
              <a:solidFill>
                <a:srgbClr val="0000FF"/>
              </a:solidFill>
            </a:endParaRPr>
          </a:p>
          <a:p>
            <a:pPr lvl="1">
              <a:spcBef>
                <a:spcPts val="800"/>
              </a:spcBef>
            </a:pPr>
            <a:r>
              <a:rPr lang="ja-JP" altLang="en-US" sz="2400" spc="-20" dirty="0">
                <a:solidFill>
                  <a:srgbClr val="0000FF"/>
                </a:solidFill>
              </a:rPr>
              <a:t>事業部制</a:t>
            </a:r>
            <a:r>
              <a:rPr lang="ja-JP" altLang="en-US" sz="2400" spc="-20" dirty="0"/>
              <a:t>組織：個々の</a:t>
            </a:r>
            <a:r>
              <a:rPr lang="ja-JP" altLang="en-US" sz="2400" spc="-20" dirty="0">
                <a:solidFill>
                  <a:srgbClr val="0000FF"/>
                </a:solidFill>
              </a:rPr>
              <a:t>製品</a:t>
            </a:r>
            <a:r>
              <a:rPr lang="ja-JP" altLang="en-US" sz="2400" spc="-20" dirty="0"/>
              <a:t>（または市場）への</a:t>
            </a:r>
            <a:r>
              <a:rPr lang="ja-JP" altLang="en-US" sz="2400" spc="-20" dirty="0">
                <a:solidFill>
                  <a:srgbClr val="0000FF"/>
                </a:solidFill>
              </a:rPr>
              <a:t>適応</a:t>
            </a:r>
            <a:r>
              <a:rPr lang="ja-JP" altLang="en-US" sz="2400" spc="-20" dirty="0"/>
              <a:t>が優先</a:t>
            </a:r>
            <a:endParaRPr lang="en-US" altLang="ja-JP" sz="2400" spc="-20" dirty="0"/>
          </a:p>
          <a:p>
            <a:pPr>
              <a:spcBef>
                <a:spcPts val="800"/>
              </a:spcBef>
            </a:pPr>
            <a:r>
              <a:rPr lang="ja-JP" altLang="en-US" sz="2800" spc="-20" dirty="0"/>
              <a:t>組織形態の</a:t>
            </a:r>
            <a:r>
              <a:rPr lang="ja-JP" altLang="en-US" sz="2800" spc="-20" dirty="0">
                <a:solidFill>
                  <a:srgbClr val="0000FF"/>
                </a:solidFill>
              </a:rPr>
              <a:t>採用</a:t>
            </a:r>
            <a:r>
              <a:rPr lang="ja-JP" altLang="en-US" sz="2800" spc="-20" dirty="0"/>
              <a:t>のポイント</a:t>
            </a:r>
            <a:r>
              <a:rPr lang="en-US" altLang="ja-JP" sz="2800" spc="-20" dirty="0"/>
              <a:t>-1</a:t>
            </a:r>
          </a:p>
          <a:p>
            <a:pPr lvl="1">
              <a:spcBef>
                <a:spcPts val="800"/>
              </a:spcBef>
            </a:pPr>
            <a:r>
              <a:rPr lang="ja-JP" altLang="en-US" sz="2400" spc="-20" dirty="0">
                <a:solidFill>
                  <a:srgbClr val="0000FF"/>
                </a:solidFill>
              </a:rPr>
              <a:t>機能別組織</a:t>
            </a:r>
            <a:r>
              <a:rPr lang="ja-JP" altLang="en-US" sz="2400" spc="-20" dirty="0"/>
              <a:t>の採用</a:t>
            </a:r>
            <a:endParaRPr lang="en-US" altLang="ja-JP" sz="2400" spc="-20" dirty="0"/>
          </a:p>
          <a:p>
            <a:pPr lvl="2">
              <a:spcBef>
                <a:spcPts val="800"/>
              </a:spcBef>
            </a:pPr>
            <a:r>
              <a:rPr lang="ja-JP" altLang="en-US" sz="2200" spc="-20" dirty="0"/>
              <a:t>生産・開発・販売等の</a:t>
            </a:r>
            <a:r>
              <a:rPr lang="ja-JP" altLang="en-US" sz="2200" spc="-20" dirty="0">
                <a:solidFill>
                  <a:srgbClr val="0000FF"/>
                </a:solidFill>
              </a:rPr>
              <a:t>機能集約</a:t>
            </a:r>
            <a:r>
              <a:rPr lang="ja-JP" altLang="en-US" sz="2200" spc="-20" dirty="0"/>
              <a:t>で得られる</a:t>
            </a:r>
            <a:r>
              <a:rPr lang="ja-JP" altLang="en-US" sz="2200" spc="-20" dirty="0">
                <a:solidFill>
                  <a:srgbClr val="0000FF"/>
                </a:solidFill>
              </a:rPr>
              <a:t>コストダウン</a:t>
            </a:r>
            <a:r>
              <a:rPr lang="ja-JP" altLang="en-US" sz="2200" spc="-20" dirty="0"/>
              <a:t>や</a:t>
            </a:r>
            <a:br>
              <a:rPr lang="en-US" altLang="ja-JP" sz="2200" spc="-20" dirty="0"/>
            </a:br>
            <a:r>
              <a:rPr lang="ja-JP" altLang="en-US" sz="2200" spc="-20" dirty="0">
                <a:solidFill>
                  <a:srgbClr val="0000FF"/>
                </a:solidFill>
              </a:rPr>
              <a:t>付加価値向上</a:t>
            </a:r>
            <a:r>
              <a:rPr lang="ja-JP" altLang="en-US" sz="2200" spc="-20" dirty="0"/>
              <a:t>の効果の方が大きい</a:t>
            </a:r>
            <a:endParaRPr lang="en-US" altLang="ja-JP" sz="2200" spc="-20" dirty="0"/>
          </a:p>
          <a:p>
            <a:pPr lvl="1">
              <a:spcBef>
                <a:spcPts val="800"/>
              </a:spcBef>
            </a:pPr>
            <a:r>
              <a:rPr lang="ja-JP" altLang="en-US" sz="2600" spc="-20" dirty="0">
                <a:solidFill>
                  <a:srgbClr val="0000FF"/>
                </a:solidFill>
              </a:rPr>
              <a:t>事業部制組織</a:t>
            </a:r>
            <a:r>
              <a:rPr lang="ja-JP" altLang="en-US" sz="2600" spc="-20" dirty="0"/>
              <a:t>の採用</a:t>
            </a:r>
            <a:endParaRPr lang="en-US" altLang="ja-JP" sz="2600" spc="-20" dirty="0"/>
          </a:p>
          <a:p>
            <a:pPr lvl="2">
              <a:spcBef>
                <a:spcPts val="800"/>
              </a:spcBef>
            </a:pPr>
            <a:r>
              <a:rPr lang="ja-JP" altLang="en-US" sz="2200" spc="-90" dirty="0">
                <a:solidFill>
                  <a:srgbClr val="0000FF"/>
                </a:solidFill>
              </a:rPr>
              <a:t>個々の製品</a:t>
            </a:r>
            <a:r>
              <a:rPr lang="ja-JP" altLang="en-US" sz="2200" spc="-90" dirty="0"/>
              <a:t>（市場）への柔軟で</a:t>
            </a:r>
            <a:r>
              <a:rPr lang="ja-JP" altLang="en-US" sz="2200" spc="-90" dirty="0">
                <a:solidFill>
                  <a:srgbClr val="0000FF"/>
                </a:solidFill>
              </a:rPr>
              <a:t>迅速な適応</a:t>
            </a:r>
            <a:r>
              <a:rPr lang="ja-JP" altLang="en-US" sz="2200" spc="-90" dirty="0"/>
              <a:t>の効果の方が大きい</a:t>
            </a:r>
            <a:endParaRPr lang="en-US" altLang="ja-JP" sz="2200" spc="-9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D7566C-4E79-4590-91A7-EC8251760E0A}" type="slidenum">
              <a:rPr kumimoji="0" lang="en-US" altLang="ja-JP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ja-JP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220072" y="142875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章：組織形態の基本型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　組織形態の基本型</a:t>
            </a:r>
            <a:endParaRPr kumimoji="0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57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組織形態の基本型を学ぶ</a:t>
            </a:r>
            <a:r>
              <a:rPr lang="en-US" altLang="ja-JP" sz="4500" dirty="0"/>
              <a:t>-4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628799"/>
            <a:ext cx="8676456" cy="4824537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ja-JP" altLang="en-US" sz="2800" spc="-20" dirty="0"/>
              <a:t>組織形態の採用のポイント</a:t>
            </a:r>
            <a:r>
              <a:rPr lang="en-US" altLang="ja-JP" sz="2800" spc="-20" dirty="0"/>
              <a:t>-2</a:t>
            </a:r>
          </a:p>
          <a:p>
            <a:pPr lvl="1">
              <a:spcBef>
                <a:spcPts val="800"/>
              </a:spcBef>
            </a:pPr>
            <a:r>
              <a:rPr lang="ja-JP" altLang="en-US" sz="2400" spc="-20" dirty="0">
                <a:solidFill>
                  <a:srgbClr val="0000FF"/>
                </a:solidFill>
              </a:rPr>
              <a:t>事業部制組織</a:t>
            </a:r>
            <a:r>
              <a:rPr lang="ja-JP" altLang="en-US" sz="2400" spc="-20" dirty="0"/>
              <a:t>の採用のその他の理由</a:t>
            </a:r>
            <a:endParaRPr lang="en-US" altLang="ja-JP" sz="2400" spc="-20" dirty="0"/>
          </a:p>
          <a:p>
            <a:pPr lvl="2">
              <a:spcBef>
                <a:spcPts val="800"/>
              </a:spcBef>
            </a:pPr>
            <a:r>
              <a:rPr lang="ja-JP" altLang="en-US" sz="2200" spc="-90" dirty="0">
                <a:solidFill>
                  <a:srgbClr val="0000FF"/>
                </a:solidFill>
              </a:rPr>
              <a:t>分業</a:t>
            </a:r>
            <a:r>
              <a:rPr lang="ja-JP" altLang="en-US" sz="2200" spc="-90" dirty="0"/>
              <a:t>：</a:t>
            </a:r>
            <a:r>
              <a:rPr lang="ja-JP" altLang="en-US" sz="2200" spc="-90" dirty="0">
                <a:solidFill>
                  <a:srgbClr val="0000FF"/>
                </a:solidFill>
              </a:rPr>
              <a:t>本社</a:t>
            </a:r>
            <a:r>
              <a:rPr lang="ja-JP" altLang="en-US" sz="2200" spc="-90" dirty="0"/>
              <a:t>機構が中長期戦略を</a:t>
            </a:r>
            <a:r>
              <a:rPr lang="ja-JP" altLang="en-US" sz="2200" spc="-90" dirty="0">
                <a:solidFill>
                  <a:srgbClr val="0000FF"/>
                </a:solidFill>
              </a:rPr>
              <a:t>事業部</a:t>
            </a:r>
            <a:r>
              <a:rPr lang="ja-JP" altLang="en-US" sz="2200" spc="-90" dirty="0"/>
              <a:t>が日常オペレーションを</a:t>
            </a:r>
            <a:endParaRPr lang="en-US" altLang="ja-JP" sz="2200" spc="-90" dirty="0"/>
          </a:p>
          <a:p>
            <a:pPr lvl="2">
              <a:spcBef>
                <a:spcPts val="800"/>
              </a:spcBef>
            </a:pPr>
            <a:r>
              <a:rPr lang="ja-JP" altLang="en-US" sz="2200" spc="-120" dirty="0">
                <a:solidFill>
                  <a:srgbClr val="0000FF"/>
                </a:solidFill>
              </a:rPr>
              <a:t>短期</a:t>
            </a:r>
            <a:r>
              <a:rPr lang="ja-JP" altLang="en-US" sz="2200" spc="-120" dirty="0"/>
              <a:t>の市場適応と</a:t>
            </a:r>
            <a:r>
              <a:rPr lang="ja-JP" altLang="en-US" sz="2200" spc="-120" dirty="0">
                <a:solidFill>
                  <a:srgbClr val="0000FF"/>
                </a:solidFill>
              </a:rPr>
              <a:t>中長期</a:t>
            </a:r>
            <a:r>
              <a:rPr lang="ja-JP" altLang="en-US" sz="2200" spc="-120" dirty="0"/>
              <a:t>の経営戦略を</a:t>
            </a:r>
            <a:r>
              <a:rPr lang="ja-JP" altLang="en-US" sz="2200" spc="-120" dirty="0">
                <a:solidFill>
                  <a:srgbClr val="0000FF"/>
                </a:solidFill>
              </a:rPr>
              <a:t>分離する</a:t>
            </a:r>
            <a:r>
              <a:rPr lang="ja-JP" altLang="en-US" sz="2200" spc="-120" dirty="0"/>
              <a:t>必要があるほど</a:t>
            </a:r>
            <a:endParaRPr lang="en-US" altLang="ja-JP" sz="2200" spc="-120" dirty="0"/>
          </a:p>
          <a:p>
            <a:pPr lvl="2">
              <a:spcBef>
                <a:spcPts val="800"/>
              </a:spcBef>
            </a:pPr>
            <a:r>
              <a:rPr lang="ja-JP" altLang="en-US" sz="2200" spc="-120" dirty="0">
                <a:solidFill>
                  <a:srgbClr val="0000FF"/>
                </a:solidFill>
              </a:rPr>
              <a:t>経営者人材</a:t>
            </a:r>
            <a:r>
              <a:rPr lang="ja-JP" altLang="en-US" sz="2200" spc="-120" dirty="0"/>
              <a:t>を育成する必要が強いほど</a:t>
            </a:r>
            <a:endParaRPr lang="en-US" altLang="ja-JP" sz="2200" spc="-120" dirty="0"/>
          </a:p>
          <a:p>
            <a:pPr>
              <a:spcBef>
                <a:spcPts val="800"/>
              </a:spcBef>
            </a:pPr>
            <a:r>
              <a:rPr lang="ja-JP" altLang="en-US" sz="2800" spc="-120" dirty="0"/>
              <a:t>マトリックス組織</a:t>
            </a:r>
            <a:r>
              <a:rPr lang="en-US" altLang="ja-JP" sz="2800" spc="-120" dirty="0"/>
              <a:t>-1</a:t>
            </a:r>
          </a:p>
          <a:p>
            <a:pPr lvl="1">
              <a:spcBef>
                <a:spcPts val="800"/>
              </a:spcBef>
            </a:pPr>
            <a:r>
              <a:rPr lang="ja-JP" altLang="en-US" sz="2400" spc="-120" dirty="0">
                <a:solidFill>
                  <a:srgbClr val="0000FF"/>
                </a:solidFill>
              </a:rPr>
              <a:t>製品</a:t>
            </a:r>
            <a:r>
              <a:rPr lang="ja-JP" altLang="en-US" sz="2400" spc="-120" dirty="0"/>
              <a:t>（市場）への</a:t>
            </a:r>
            <a:r>
              <a:rPr lang="ja-JP" altLang="en-US" sz="2400" spc="-120" dirty="0">
                <a:solidFill>
                  <a:srgbClr val="0000FF"/>
                </a:solidFill>
              </a:rPr>
              <a:t>適応</a:t>
            </a:r>
            <a:r>
              <a:rPr lang="ja-JP" altLang="en-US" sz="2400" spc="-120" dirty="0"/>
              <a:t>と</a:t>
            </a:r>
            <a:r>
              <a:rPr lang="ja-JP" altLang="en-US" sz="2400" spc="-120" dirty="0">
                <a:solidFill>
                  <a:srgbClr val="0000FF"/>
                </a:solidFill>
              </a:rPr>
              <a:t>機能融合</a:t>
            </a:r>
            <a:r>
              <a:rPr lang="ja-JP" altLang="en-US" sz="2400" spc="-120" dirty="0"/>
              <a:t>によるメリット</a:t>
            </a:r>
            <a:r>
              <a:rPr lang="ja-JP" altLang="en-US" sz="2400" spc="-120" dirty="0">
                <a:solidFill>
                  <a:srgbClr val="0000FF"/>
                </a:solidFill>
              </a:rPr>
              <a:t>両方</a:t>
            </a:r>
            <a:r>
              <a:rPr lang="ja-JP" altLang="en-US" sz="2400" spc="-120" dirty="0"/>
              <a:t>を実現</a:t>
            </a:r>
            <a:endParaRPr lang="en-US" altLang="ja-JP" sz="2400" spc="-120" dirty="0"/>
          </a:p>
          <a:p>
            <a:pPr lvl="1">
              <a:spcBef>
                <a:spcPts val="800"/>
              </a:spcBef>
            </a:pPr>
            <a:r>
              <a:rPr lang="ja-JP" altLang="en-US" sz="2400" spc="-120" dirty="0">
                <a:solidFill>
                  <a:srgbClr val="0000FF"/>
                </a:solidFill>
              </a:rPr>
              <a:t>各事業部長</a:t>
            </a:r>
            <a:r>
              <a:rPr lang="ja-JP" altLang="en-US" sz="2400" spc="-120" dirty="0"/>
              <a:t>を置くと同時に</a:t>
            </a:r>
            <a:r>
              <a:rPr lang="ja-JP" altLang="en-US" sz="2400" spc="-120" dirty="0">
                <a:solidFill>
                  <a:srgbClr val="0000FF"/>
                </a:solidFill>
              </a:rPr>
              <a:t>各機能部門長</a:t>
            </a:r>
            <a:r>
              <a:rPr lang="ja-JP" altLang="en-US" sz="2400" spc="-120" dirty="0"/>
              <a:t>も置く形態</a:t>
            </a:r>
            <a:endParaRPr lang="en-US" altLang="ja-JP" sz="2400" spc="-120" dirty="0"/>
          </a:p>
          <a:p>
            <a:pPr lvl="1">
              <a:spcBef>
                <a:spcPts val="800"/>
              </a:spcBef>
            </a:pPr>
            <a:r>
              <a:rPr lang="ja-JP" altLang="en-US" sz="2400" spc="-120" dirty="0"/>
              <a:t>意思決定の度に</a:t>
            </a:r>
            <a:r>
              <a:rPr lang="ja-JP" altLang="en-US" sz="2400" spc="-120" dirty="0">
                <a:solidFill>
                  <a:srgbClr val="0000FF"/>
                </a:solidFill>
              </a:rPr>
              <a:t>製品</a:t>
            </a:r>
            <a:r>
              <a:rPr lang="ja-JP" altLang="en-US" sz="2400" spc="-120" dirty="0"/>
              <a:t>（市場）の要求と</a:t>
            </a:r>
            <a:r>
              <a:rPr lang="ja-JP" altLang="en-US" sz="2400" spc="-120" dirty="0">
                <a:solidFill>
                  <a:srgbClr val="0000FF"/>
                </a:solidFill>
              </a:rPr>
              <a:t>機能部門</a:t>
            </a:r>
            <a:r>
              <a:rPr lang="ja-JP" altLang="en-US" sz="2400" spc="-120" dirty="0"/>
              <a:t>の要求が</a:t>
            </a:r>
            <a:r>
              <a:rPr lang="ja-JP" altLang="en-US" sz="2400" spc="-120" dirty="0">
                <a:solidFill>
                  <a:srgbClr val="0000FF"/>
                </a:solidFill>
              </a:rPr>
              <a:t>対立</a:t>
            </a:r>
            <a:endParaRPr lang="en-US" altLang="ja-JP" sz="2400" spc="-120" dirty="0">
              <a:solidFill>
                <a:srgbClr val="0000FF"/>
              </a:solidFill>
            </a:endParaRPr>
          </a:p>
          <a:p>
            <a:pPr marL="471487" lvl="1" indent="0">
              <a:spcBef>
                <a:spcPts val="800"/>
              </a:spcBef>
              <a:buNone/>
            </a:pPr>
            <a:r>
              <a:rPr lang="ja-JP" altLang="en-US" sz="2400" spc="-120" dirty="0">
                <a:solidFill>
                  <a:srgbClr val="0000FF"/>
                </a:solidFill>
              </a:rPr>
              <a:t>　　</a:t>
            </a:r>
            <a:r>
              <a:rPr lang="ja-JP" altLang="en-US" sz="2400" spc="-120" dirty="0"/>
              <a:t>⇒</a:t>
            </a:r>
            <a:r>
              <a:rPr lang="ja-JP" altLang="en-US" sz="2400" spc="-120" dirty="0">
                <a:solidFill>
                  <a:srgbClr val="0000FF"/>
                </a:solidFill>
              </a:rPr>
              <a:t>トップが</a:t>
            </a:r>
            <a:r>
              <a:rPr lang="ja-JP" altLang="en-US" sz="2400" spc="-120" dirty="0"/>
              <a:t>どちらを優先するか</a:t>
            </a:r>
            <a:r>
              <a:rPr lang="ja-JP" altLang="en-US" sz="2400" spc="-120" dirty="0">
                <a:solidFill>
                  <a:srgbClr val="0000FF"/>
                </a:solidFill>
              </a:rPr>
              <a:t>意思決定</a:t>
            </a:r>
            <a:r>
              <a:rPr lang="ja-JP" altLang="en-US" sz="2400" spc="-120" dirty="0"/>
              <a:t>してバランスさせる</a:t>
            </a:r>
            <a:endParaRPr lang="en-US" altLang="ja-JP" sz="2400" spc="-12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D7566C-4E79-4590-91A7-EC8251760E0A}" type="slidenum">
              <a:rPr kumimoji="0" lang="en-US" altLang="ja-JP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ja-JP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220072" y="142875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章：組織形態の基本型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　組織形態の基本型</a:t>
            </a:r>
            <a:endParaRPr kumimoji="0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366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組織形態の基本型を学ぶ</a:t>
            </a:r>
            <a:r>
              <a:rPr lang="en-US" altLang="ja-JP" sz="4500" dirty="0"/>
              <a:t>-5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628799"/>
            <a:ext cx="8676456" cy="482453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ja-JP" altLang="en-US" sz="2800" spc="-120" dirty="0"/>
              <a:t>マトリックス組織</a:t>
            </a:r>
            <a:r>
              <a:rPr lang="en-US" altLang="ja-JP" sz="2800" spc="-120" dirty="0"/>
              <a:t>-2</a:t>
            </a:r>
          </a:p>
          <a:p>
            <a:pPr lvl="1">
              <a:spcBef>
                <a:spcPts val="0"/>
              </a:spcBef>
            </a:pPr>
            <a:r>
              <a:rPr lang="ja-JP" altLang="en-US" sz="2400" spc="-120" dirty="0">
                <a:solidFill>
                  <a:srgbClr val="0000FF"/>
                </a:solidFill>
              </a:rPr>
              <a:t>ツーボス</a:t>
            </a:r>
            <a:r>
              <a:rPr lang="ja-JP" altLang="en-US" sz="2400" spc="-120" dirty="0"/>
              <a:t>・システムと呼ばれる</a:t>
            </a:r>
            <a:endParaRPr lang="en-US" altLang="ja-JP" sz="2400" spc="-12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D7566C-4E79-4590-91A7-EC8251760E0A}" type="slidenum">
              <a:rPr kumimoji="0" lang="en-US" altLang="ja-JP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ja-JP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220072" y="142875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章：組織形態の基本型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2580470"/>
            <a:ext cx="5495925" cy="3724275"/>
          </a:xfrm>
          <a:prstGeom prst="rect">
            <a:avLst/>
          </a:prstGeom>
        </p:spPr>
      </p:pic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　組織形態の基本型</a:t>
            </a:r>
            <a:endParaRPr kumimoji="0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5041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115888"/>
            <a:ext cx="8784976" cy="1216025"/>
          </a:xfrm>
        </p:spPr>
        <p:txBody>
          <a:bodyPr/>
          <a:lstStyle/>
          <a:p>
            <a:r>
              <a:rPr lang="en-US" altLang="ja-JP" spc="-100" dirty="0"/>
              <a:t>2</a:t>
            </a:r>
            <a:r>
              <a:rPr lang="ja-JP" altLang="en-US" spc="-100" dirty="0"/>
              <a:t>　基本型のバリエーションを理解する</a:t>
            </a:r>
            <a:r>
              <a:rPr lang="en-US" altLang="ja-JP" spc="-100" dirty="0"/>
              <a:t>-1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628799"/>
            <a:ext cx="8676456" cy="482453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ja-JP" altLang="en-US" sz="2800" dirty="0"/>
              <a:t>基本型</a:t>
            </a:r>
            <a:endParaRPr lang="en-US" altLang="ja-JP" sz="2800" dirty="0"/>
          </a:p>
          <a:p>
            <a:pPr lvl="1">
              <a:spcBef>
                <a:spcPts val="0"/>
              </a:spcBef>
            </a:pPr>
            <a:r>
              <a:rPr lang="ja-JP" altLang="en-US" sz="2400" dirty="0"/>
              <a:t>理想型で実在の組織は</a:t>
            </a:r>
            <a:r>
              <a:rPr lang="ja-JP" altLang="en-US" sz="2400" dirty="0">
                <a:solidFill>
                  <a:srgbClr val="0000FF"/>
                </a:solidFill>
              </a:rPr>
              <a:t>多様な工夫</a:t>
            </a:r>
            <a:r>
              <a:rPr lang="ja-JP" altLang="en-US" sz="2400" dirty="0"/>
              <a:t>を追加した</a:t>
            </a:r>
            <a:r>
              <a:rPr lang="ja-JP" altLang="en-US" sz="2400" dirty="0">
                <a:solidFill>
                  <a:srgbClr val="0000FF"/>
                </a:solidFill>
              </a:rPr>
              <a:t>中間形態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>
              <a:spcBef>
                <a:spcPts val="0"/>
              </a:spcBef>
            </a:pPr>
            <a:r>
              <a:rPr lang="en-US" altLang="ja-JP" sz="2800" dirty="0"/>
              <a:t>(1) </a:t>
            </a:r>
            <a:r>
              <a:rPr lang="ja-JP" altLang="en-US" sz="2800" dirty="0">
                <a:solidFill>
                  <a:srgbClr val="0000FF"/>
                </a:solidFill>
              </a:rPr>
              <a:t>一部</a:t>
            </a:r>
            <a:r>
              <a:rPr lang="ja-JP" altLang="en-US" sz="2800" dirty="0"/>
              <a:t>事業部制</a:t>
            </a:r>
            <a:r>
              <a:rPr lang="en-US" altLang="ja-JP" sz="2800" dirty="0"/>
              <a:t>-1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D7566C-4E79-4590-91A7-EC8251760E0A}" type="slidenum">
              <a:rPr kumimoji="0" lang="en-US" altLang="ja-JP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ja-JP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220072" y="142875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Ⅰ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章：組織形態の基本型</a:t>
            </a: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7585" y="2852936"/>
            <a:ext cx="4772025" cy="3981450"/>
          </a:xfrm>
          <a:prstGeom prst="rect">
            <a:avLst/>
          </a:prstGeom>
        </p:spPr>
      </p:pic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20F255-36FB-4894-A57E-03FD72339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Ⅰ</a:t>
            </a:r>
            <a:r>
              <a:rPr lang="ja-JP" altLang="en-US"/>
              <a:t>章　組織形態の基本型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029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133&quot;&gt;&lt;/object&gt;&lt;object type=&quot;2&quot; unique_id=&quot;10134&quot;&gt;&lt;object type=&quot;3&quot; unique_id=&quot;10214&quot;&gt;&lt;property id=&quot;20148&quot; value=&quot;5&quot;/&gt;&lt;property id=&quot;20300&quot; value=&quot;スライド 1 - &amp;quot;「組織論」（説明4）&amp;#x0D;&amp;#x0A;Ⅰ章：組織形態の基本型&amp;quot;&quot;/&gt;&lt;property id=&quot;20307&quot; value=&quot;337&quot;/&gt;&lt;/object&gt;&lt;object type=&quot;3&quot; unique_id=&quot;10215&quot;&gt;&lt;property id=&quot;20148&quot; value=&quot;5&quot;/&gt;&lt;property id=&quot;20300&quot; value=&quot;スライド 2 - &amp;quot;Ⅰ章の構成&amp;quot;&quot;/&gt;&lt;property id=&quot;20307&quot; value=&quot;338&quot;/&gt;&lt;/object&gt;&lt;object type=&quot;3&quot; unique_id=&quot;10216&quot;&gt;&lt;property id=&quot;20148&quot; value=&quot;5&quot;/&gt;&lt;property id=&quot;20300&quot; value=&quot;スライド 3 - &amp;quot;はじめに&amp;quot;&quot;/&gt;&lt;property id=&quot;20307&quot; value=&quot;339&quot;/&gt;&lt;/object&gt;&lt;object type=&quot;3&quot; unique_id=&quot;10217&quot;&gt;&lt;property id=&quot;20148&quot; value=&quot;5&quot;/&gt;&lt;property id=&quot;20300&quot; value=&quot;スライド 4 - &amp;quot;１　組織形態の基本型を学ぶ-1&amp;quot;&quot;/&gt;&lt;property id=&quot;20307&quot; value=&quot;340&quot;/&gt;&lt;/object&gt;&lt;object type=&quot;3&quot; unique_id=&quot;10218&quot;&gt;&lt;property id=&quot;20148&quot; value=&quot;5&quot;/&gt;&lt;property id=&quot;20300&quot; value=&quot;スライド 5 - &amp;quot;１　組織形態の基本型を学ぶ-2&amp;quot;&quot;/&gt;&lt;property id=&quot;20307&quot; value=&quot;341&quot;/&gt;&lt;/object&gt;&lt;object type=&quot;3&quot; unique_id=&quot;10219&quot;&gt;&lt;property id=&quot;20148&quot; value=&quot;5&quot;/&gt;&lt;property id=&quot;20300&quot; value=&quot;スライド 6 - &amp;quot;１　組織形態の基本型を学ぶ-3&amp;quot;&quot;/&gt;&lt;property id=&quot;20307&quot; value=&quot;342&quot;/&gt;&lt;/object&gt;&lt;object type=&quot;3&quot; unique_id=&quot;10220&quot;&gt;&lt;property id=&quot;20148&quot; value=&quot;5&quot;/&gt;&lt;property id=&quot;20300&quot; value=&quot;スライド 7 - &amp;quot;１　組織形態の基本型を学ぶ-4&amp;quot;&quot;/&gt;&lt;property id=&quot;20307&quot; value=&quot;343&quot;/&gt;&lt;/object&gt;&lt;object type=&quot;3&quot; unique_id=&quot;10221&quot;&gt;&lt;property id=&quot;20148&quot; value=&quot;5&quot;/&gt;&lt;property id=&quot;20300&quot; value=&quot;スライド 8 - &amp;quot;１　組織形態の基本型を学ぶ-5&amp;quot;&quot;/&gt;&lt;property id=&quot;20307&quot; value=&quot;344&quot;/&gt;&lt;/object&gt;&lt;object type=&quot;3&quot; unique_id=&quot;10222&quot;&gt;&lt;property id=&quot;20148&quot; value=&quot;5&quot;/&gt;&lt;property id=&quot;20300&quot; value=&quot;スライド 9 - &amp;quot;2　基本型のバリエーションを理解する-1&amp;quot;&quot;/&gt;&lt;property id=&quot;20307&quot; value=&quot;345&quot;/&gt;&lt;/object&gt;&lt;object type=&quot;3&quot; unique_id=&quot;10223&quot;&gt;&lt;property id=&quot;20148&quot; value=&quot;5&quot;/&gt;&lt;property id=&quot;20300&quot; value=&quot;スライド 10 - &amp;quot;2　基本型のバリエーションを理解する-2&amp;quot;&quot;/&gt;&lt;property id=&quot;20307&quot; value=&quot;346&quot;/&gt;&lt;/object&gt;&lt;object type=&quot;3&quot; unique_id=&quot;10224&quot;&gt;&lt;property id=&quot;20148&quot; value=&quot;5&quot;/&gt;&lt;property id=&quot;20300&quot; value=&quot;スライド 11 - &amp;quot;2　基本型のバリエーションを理解する-3&amp;quot;&quot;/&gt;&lt;property id=&quot;20307&quot; value=&quot;347&quot;/&gt;&lt;/object&gt;&lt;object type=&quot;3&quot; unique_id=&quot;10225&quot;&gt;&lt;property id=&quot;20148&quot; value=&quot;5&quot;/&gt;&lt;property id=&quot;20300&quot; value=&quot;スライド 12 - &amp;quot;2　基本型のバリエーションを理解する-4&amp;quot;&quot;/&gt;&lt;property id=&quot;20307&quot; value=&quot;348&quot;/&gt;&lt;/object&gt;&lt;object type=&quot;3&quot; unique_id=&quot;10485&quot;&gt;&lt;property id=&quot;20148&quot; value=&quot;5&quot;/&gt;&lt;property id=&quot;20300&quot; value=&quot;スライド 13 - &amp;quot;特1 有効性&amp;quot;&quot;/&gt;&lt;property id=&quot;20307&quot; value=&quot;451&quot;/&gt;&lt;/object&gt;&lt;object type=&quot;3&quot; unique_id=&quot;10486&quot;&gt;&lt;property id=&quot;20148&quot; value=&quot;5&quot;/&gt;&lt;property id=&quot;20300&quot; value=&quot;スライド 14 - &amp;quot;特２ ビュロクラシー-1&amp;quot;&quot;/&gt;&lt;property id=&quot;20307&quot; value=&quot;460&quot;/&gt;&lt;/object&gt;&lt;object type=&quot;3&quot; unique_id=&quot;10487&quot;&gt;&lt;property id=&quot;20148&quot; value=&quot;5&quot;/&gt;&lt;property id=&quot;20300&quot; value=&quot;スライド 15 - &amp;quot;特２ ビュロクラシー-2&amp;quot;&quot;/&gt;&lt;property id=&quot;20307&quot; value=&quot;461&quot;/&gt;&lt;/object&gt;&lt;object type=&quot;3&quot; unique_id=&quot;10488&quot;&gt;&lt;property id=&quot;20148&quot; value=&quot;5&quot;/&gt;&lt;property id=&quot;20300&quot; value=&quot;スライド 16 - &amp;quot;特２ ビュロクラシー-3&amp;quot;&quot;/&gt;&lt;property id=&quot;20307&quot; value=&quot;462&quot;/&gt;&lt;/object&gt;&lt;object type=&quot;3&quot; unique_id=&quot;10489&quot;&gt;&lt;property id=&quot;20148&quot; value=&quot;5&quot;/&gt;&lt;property id=&quot;20300&quot; value=&quot;スライド 17 - &amp;quot;特３ 権限と権威-1&amp;quot;&quot;/&gt;&lt;property id=&quot;20307&quot; value=&quot;463&quot;/&gt;&lt;/object&gt;&lt;object type=&quot;3&quot; unique_id=&quot;10490&quot;&gt;&lt;property id=&quot;20148&quot; value=&quot;5&quot;/&gt;&lt;property id=&quot;20300&quot; value=&quot;スライド 18 - &amp;quot;特３ 権限と権威-2&amp;quot;&quot;/&gt;&lt;property id=&quot;20307&quot; value=&quot;464&quot;/&gt;&lt;/object&gt;&lt;object type=&quot;3&quot; unique_id=&quot;10491&quot;&gt;&lt;property id=&quot;20148&quot; value=&quot;5&quot;/&gt;&lt;property id=&quot;20300&quot; value=&quot;スライド 19 - &amp;quot;WS1と宿題１&amp;quot;&quot;/&gt;&lt;property id=&quot;20307&quot; value=&quot;4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1700</TotalTime>
  <Words>1739</Words>
  <Application>Microsoft Office PowerPoint</Application>
  <PresentationFormat>画面に合わせる (4:3)</PresentationFormat>
  <Paragraphs>211</Paragraphs>
  <Slides>19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Times New Roman</vt:lpstr>
      <vt:lpstr>Verdana</vt:lpstr>
      <vt:lpstr>Wingdings</vt:lpstr>
      <vt:lpstr>1_Profile</vt:lpstr>
      <vt:lpstr>「組織論」（説明4） Ⅰ章：組織形態の基本型</vt:lpstr>
      <vt:lpstr>Ⅰ章の構成</vt:lpstr>
      <vt:lpstr>はじめに</vt:lpstr>
      <vt:lpstr>１　組織形態の基本型を学ぶ-1</vt:lpstr>
      <vt:lpstr>１　組織形態の基本型を学ぶ-2</vt:lpstr>
      <vt:lpstr>１　組織形態の基本型を学ぶ-3</vt:lpstr>
      <vt:lpstr>１　組織形態の基本型を学ぶ-4</vt:lpstr>
      <vt:lpstr>１　組織形態の基本型を学ぶ-5</vt:lpstr>
      <vt:lpstr>2　基本型のバリエーションを理解する-1</vt:lpstr>
      <vt:lpstr>2　基本型のバリエーションを理解する-2</vt:lpstr>
      <vt:lpstr>2　基本型のバリエーションを理解する-3</vt:lpstr>
      <vt:lpstr>2　基本型のバリエーションを理解する-4</vt:lpstr>
      <vt:lpstr>特1 有効性</vt:lpstr>
      <vt:lpstr>特２ ビュロクラシー-1</vt:lpstr>
      <vt:lpstr>特２ ビュロクラシー-2</vt:lpstr>
      <vt:lpstr>特２ ビュロクラシー-3</vt:lpstr>
      <vt:lpstr>特３ 権限と権威-1</vt:lpstr>
      <vt:lpstr>特３ 権限と権威-2</vt:lpstr>
      <vt:lpstr>WS1と宿題１</vt:lpstr>
    </vt:vector>
  </TitlesOfParts>
  <Company>伊東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開放科目「ｅビジネス」</dc:title>
  <dc:creator>伊東</dc:creator>
  <cp:lastModifiedBy>俊彦 伊東</cp:lastModifiedBy>
  <cp:revision>167</cp:revision>
  <cp:lastPrinted>2020-01-12T02:14:09Z</cp:lastPrinted>
  <dcterms:created xsi:type="dcterms:W3CDTF">2004-04-17T03:41:15Z</dcterms:created>
  <dcterms:modified xsi:type="dcterms:W3CDTF">2020-10-10T04:01:29Z</dcterms:modified>
</cp:coreProperties>
</file>