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5" r:id="rId13"/>
    <p:sldId id="342" r:id="rId14"/>
    <p:sldId id="343" r:id="rId15"/>
    <p:sldId id="344" r:id="rId16"/>
  </p:sldIdLst>
  <p:sldSz cx="9144000" cy="6858000" type="screen4x3"/>
  <p:notesSz cx="6832600" cy="9963150"/>
  <p:custDataLst>
    <p:tags r:id="rId1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5" autoAdjust="0"/>
    <p:restoredTop sz="94103" autoAdjust="0"/>
  </p:normalViewPr>
  <p:slideViewPr>
    <p:cSldViewPr>
      <p:cViewPr varScale="1">
        <p:scale>
          <a:sx n="79" d="100"/>
          <a:sy n="79" d="100"/>
        </p:scale>
        <p:origin x="3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166" y="78"/>
      </p:cViewPr>
      <p:guideLst>
        <p:guide orient="horz" pos="3139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401" y="510133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3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6" y="9029363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60" y="9021104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7" y="0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8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7" y="9462688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2A0F5-1A8A-4EE1-BA44-34E85B527C4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91443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B8FEE6-4F1C-4158-9503-8F2479ED6D7E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29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en-US" altLang="ja-JP" dirty="0"/>
              <a:t>Ⅱ</a:t>
            </a:r>
            <a:r>
              <a:rPr lang="ja-JP" altLang="en-US" dirty="0"/>
              <a:t>章　分業のタイプ</a:t>
            </a:r>
            <a:endParaRPr lang="en-US" altLang="ja-JP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2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205" y="260648"/>
            <a:ext cx="8136259" cy="1944216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4800" dirty="0"/>
              <a:t>「組織論」</a:t>
            </a:r>
            <a:r>
              <a:rPr lang="ja-JP" altLang="en-US" sz="4400" dirty="0"/>
              <a:t>（</a:t>
            </a:r>
            <a:r>
              <a:rPr lang="ja-JP" altLang="en-US" sz="4400" dirty="0">
                <a:solidFill>
                  <a:schemeClr val="tx1"/>
                </a:solidFill>
              </a:rPr>
              <a:t>説明</a:t>
            </a:r>
            <a:r>
              <a:rPr lang="en-US" altLang="ja-JP" sz="4400" dirty="0">
                <a:solidFill>
                  <a:schemeClr val="tx1"/>
                </a:solidFill>
              </a:rPr>
              <a:t>5</a:t>
            </a:r>
            <a:r>
              <a:rPr lang="ja-JP" altLang="en-US" sz="4400" dirty="0"/>
              <a:t>）</a:t>
            </a:r>
            <a:br>
              <a:rPr lang="en-US" altLang="ja-JP" sz="4400" dirty="0"/>
            </a:br>
            <a:r>
              <a:rPr lang="en-US" altLang="ja-JP" sz="4400" dirty="0"/>
              <a:t>Ⅱ</a:t>
            </a:r>
            <a:r>
              <a:rPr lang="ja-JP" altLang="en-US" sz="4800" dirty="0"/>
              <a:t>章：分業のタイプ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3200" dirty="0"/>
              <a:t>Mail</a:t>
            </a:r>
            <a:r>
              <a:rPr lang="ja-JP" altLang="en-US" sz="3200" dirty="0"/>
              <a:t>： </a:t>
            </a:r>
            <a:r>
              <a:rPr lang="en-US" altLang="ja-JP" sz="3200" dirty="0"/>
              <a:t>toko-ito-yama@k5.dion.ne.jp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623731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/>
              <a:t>5_o</a:t>
            </a:r>
            <a:r>
              <a:rPr kumimoji="1" lang="en-US" altLang="ja-JP" sz="1800" dirty="0"/>
              <a:t>rganization.pptx</a:t>
            </a:r>
            <a:endParaRPr kumimoji="1" lang="ja-JP" altLang="en-US" sz="1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9531" y="5165443"/>
            <a:ext cx="63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本レジュメは、「</a:t>
            </a:r>
            <a:r>
              <a:rPr kumimoji="1" lang="en-US" altLang="ja-JP" sz="2000" dirty="0"/>
              <a:t>『</a:t>
            </a:r>
            <a:r>
              <a:rPr kumimoji="1" lang="ja-JP" altLang="en-US" sz="2000" dirty="0"/>
              <a:t>組織デザイン</a:t>
            </a:r>
            <a:r>
              <a:rPr lang="en-US" altLang="ja-JP" sz="2000" dirty="0"/>
              <a:t>』</a:t>
            </a:r>
            <a:r>
              <a:rPr lang="ja-JP" altLang="en-US" sz="2000" dirty="0"/>
              <a:t>沼上幹</a:t>
            </a:r>
            <a:r>
              <a:rPr kumimoji="1" lang="ja-JP" altLang="en-US" sz="2000" dirty="0"/>
              <a:t>、日本経済新聞、</a:t>
            </a:r>
            <a:r>
              <a:rPr kumimoji="1" lang="en-US" altLang="ja-JP" sz="2000" dirty="0"/>
              <a:t>2004</a:t>
            </a:r>
            <a:r>
              <a:rPr kumimoji="1" lang="ja-JP" altLang="en-US" sz="2000" dirty="0"/>
              <a:t>」を参考にして作成した</a:t>
            </a:r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07" y="4755080"/>
            <a:ext cx="1096157" cy="141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-8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altLang="ja-JP" sz="2800" dirty="0"/>
              <a:t>(5) </a:t>
            </a:r>
            <a:r>
              <a:rPr lang="ja-JP" altLang="en-US" sz="2800" dirty="0"/>
              <a:t>分業タイプ間の特徴比較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生産力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直列分業と並列分業に</a:t>
            </a:r>
            <a:r>
              <a:rPr lang="ja-JP" altLang="en-US" sz="2200" dirty="0">
                <a:solidFill>
                  <a:srgbClr val="0000FF"/>
                </a:solidFill>
              </a:rPr>
              <a:t>差はない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歩留まり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並行分業</a:t>
            </a:r>
            <a:r>
              <a:rPr lang="ja-JP" altLang="en-US" sz="2200" dirty="0"/>
              <a:t>は各歩留まりの</a:t>
            </a:r>
            <a:r>
              <a:rPr lang="ja-JP" altLang="en-US" sz="2200" dirty="0">
                <a:solidFill>
                  <a:srgbClr val="0000FF"/>
                </a:solidFill>
              </a:rPr>
              <a:t>平均値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直列分業</a:t>
            </a:r>
            <a:r>
              <a:rPr lang="ja-JP" altLang="en-US" sz="2200" dirty="0"/>
              <a:t>は各歩留まりの</a:t>
            </a:r>
            <a:r>
              <a:rPr lang="ja-JP" altLang="en-US" sz="2200" dirty="0">
                <a:solidFill>
                  <a:srgbClr val="0000FF"/>
                </a:solidFill>
              </a:rPr>
              <a:t>掛け算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並列分業</a:t>
            </a:r>
            <a:r>
              <a:rPr lang="ja-JP" altLang="en-US" sz="2200" dirty="0"/>
              <a:t>は各歩留まりの</a:t>
            </a:r>
            <a:r>
              <a:rPr lang="ja-JP" altLang="en-US" sz="2200" dirty="0">
                <a:solidFill>
                  <a:srgbClr val="0000FF"/>
                </a:solidFill>
              </a:rPr>
              <a:t>最小値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部分</a:t>
            </a:r>
            <a:r>
              <a:rPr lang="ja-JP" altLang="en-US" sz="2400" dirty="0"/>
              <a:t>の影響の</a:t>
            </a:r>
            <a:r>
              <a:rPr lang="ja-JP" altLang="en-US" sz="2400" dirty="0">
                <a:solidFill>
                  <a:srgbClr val="0000FF"/>
                </a:solidFill>
              </a:rPr>
              <a:t>全体</a:t>
            </a:r>
            <a:r>
              <a:rPr lang="ja-JP" altLang="en-US" sz="2400" dirty="0"/>
              <a:t>への影響（</a:t>
            </a:r>
            <a:r>
              <a:rPr lang="ja-JP" altLang="en-US" sz="2400" dirty="0">
                <a:solidFill>
                  <a:srgbClr val="0000FF"/>
                </a:solidFill>
              </a:rPr>
              <a:t>脆弱性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lvl="2">
              <a:spcBef>
                <a:spcPts val="8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並行分業</a:t>
            </a:r>
            <a:r>
              <a:rPr lang="ja-JP" altLang="en-US" sz="2000" dirty="0"/>
              <a:t>が一番</a:t>
            </a:r>
            <a:r>
              <a:rPr lang="ja-JP" altLang="en-US" sz="2000" dirty="0">
                <a:solidFill>
                  <a:srgbClr val="0000FF"/>
                </a:solidFill>
              </a:rPr>
              <a:t>強い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000" dirty="0">
                <a:solidFill>
                  <a:srgbClr val="0000FF"/>
                </a:solidFill>
              </a:rPr>
              <a:t>直列分業</a:t>
            </a:r>
            <a:r>
              <a:rPr lang="ja-JP" altLang="en-US" sz="2000" dirty="0"/>
              <a:t>と</a:t>
            </a:r>
            <a:r>
              <a:rPr lang="ja-JP" altLang="en-US" sz="2000" dirty="0">
                <a:solidFill>
                  <a:srgbClr val="0000FF"/>
                </a:solidFill>
              </a:rPr>
              <a:t>垂直分業</a:t>
            </a:r>
            <a:r>
              <a:rPr lang="ja-JP" altLang="en-US" sz="2000" dirty="0"/>
              <a:t>は極めて</a:t>
            </a:r>
            <a:r>
              <a:rPr lang="ja-JP" altLang="en-US" sz="2000" dirty="0">
                <a:solidFill>
                  <a:srgbClr val="0000FF"/>
                </a:solidFill>
              </a:rPr>
              <a:t>弱い</a:t>
            </a:r>
            <a:endParaRPr lang="en-US" altLang="ja-JP" sz="2000" dirty="0">
              <a:solidFill>
                <a:srgbClr val="0000F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6084168" y="1566129"/>
            <a:ext cx="2985263" cy="2474154"/>
            <a:chOff x="1756910" y="2233350"/>
            <a:chExt cx="6448425" cy="4533900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6910" y="2233350"/>
              <a:ext cx="6448425" cy="4533900"/>
            </a:xfrm>
            <a:prstGeom prst="rect">
              <a:avLst/>
            </a:prstGeom>
          </p:spPr>
        </p:pic>
        <p:cxnSp>
          <p:nvCxnSpPr>
            <p:cNvPr id="10" name="直線コネクタ 9"/>
            <p:cNvCxnSpPr/>
            <p:nvPr/>
          </p:nvCxnSpPr>
          <p:spPr>
            <a:xfrm>
              <a:off x="4067944" y="2996952"/>
              <a:ext cx="864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996952"/>
              <a:ext cx="1008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353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-9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altLang="ja-JP" sz="2800" dirty="0"/>
              <a:t>(5) </a:t>
            </a:r>
            <a:r>
              <a:rPr lang="ja-JP" altLang="en-US" sz="2800" dirty="0"/>
              <a:t>分業タイプ間の特徴比較</a:t>
            </a:r>
            <a:r>
              <a:rPr lang="en-US" altLang="ja-JP" sz="2800" dirty="0"/>
              <a:t>-3</a:t>
            </a:r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同期化</a:t>
            </a:r>
            <a:r>
              <a:rPr lang="ja-JP" altLang="en-US" sz="2400" dirty="0"/>
              <a:t>の必要性</a:t>
            </a:r>
            <a:endParaRPr lang="en-US" altLang="ja-JP" sz="2400" dirty="0"/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直列分業は</a:t>
            </a:r>
            <a:r>
              <a:rPr lang="ja-JP" altLang="en-US" sz="2200" dirty="0">
                <a:solidFill>
                  <a:srgbClr val="0000FF"/>
                </a:solidFill>
              </a:rPr>
              <a:t>極めて強く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並列分業は</a:t>
            </a:r>
            <a:r>
              <a:rPr lang="ja-JP" altLang="en-US" sz="2200" dirty="0">
                <a:solidFill>
                  <a:srgbClr val="0000FF"/>
                </a:solidFill>
              </a:rPr>
              <a:t>次に強い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並行分業・垂直分業は</a:t>
            </a:r>
            <a:r>
              <a:rPr lang="ja-JP" altLang="en-US" sz="2200" dirty="0">
                <a:solidFill>
                  <a:srgbClr val="0000FF"/>
                </a:solidFill>
              </a:rPr>
              <a:t>弱い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1">
              <a:spcBef>
                <a:spcPts val="8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作業者間</a:t>
            </a:r>
            <a:r>
              <a:rPr lang="ja-JP" altLang="en-US" sz="2400" dirty="0"/>
              <a:t>の関係</a:t>
            </a:r>
            <a:endParaRPr lang="en-US" altLang="ja-JP" sz="2400" dirty="0"/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垂直分業は</a:t>
            </a:r>
            <a:r>
              <a:rPr lang="ja-JP" altLang="en-US" sz="2200" dirty="0">
                <a:solidFill>
                  <a:srgbClr val="0000FF"/>
                </a:solidFill>
              </a:rPr>
              <a:t>支配する側とされる側</a:t>
            </a:r>
            <a:r>
              <a:rPr lang="ja-JP" altLang="en-US" sz="2200" dirty="0"/>
              <a:t>の意識が発達</a:t>
            </a:r>
            <a:endParaRPr lang="en-US" altLang="ja-JP" sz="2200" dirty="0"/>
          </a:p>
          <a:p>
            <a:pPr lvl="2">
              <a:spcBef>
                <a:spcPts val="800"/>
              </a:spcBef>
            </a:pPr>
            <a:r>
              <a:rPr lang="ja-JP" altLang="en-US" sz="2200" spc="-100" dirty="0"/>
              <a:t>並行分業は自律的作業のため協力意識は薄く</a:t>
            </a:r>
            <a:r>
              <a:rPr lang="ja-JP" altLang="en-US" sz="2200" spc="-100" dirty="0">
                <a:solidFill>
                  <a:srgbClr val="0000FF"/>
                </a:solidFill>
              </a:rPr>
              <a:t>競争関係</a:t>
            </a:r>
            <a:r>
              <a:rPr lang="ja-JP" altLang="en-US" sz="2200" spc="-100" dirty="0"/>
              <a:t>が発達</a:t>
            </a:r>
            <a:endParaRPr lang="en-US" altLang="ja-JP" sz="2200" spc="-100" dirty="0"/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直列分業はリレーのような</a:t>
            </a:r>
            <a:r>
              <a:rPr lang="ja-JP" altLang="en-US" sz="2200" dirty="0">
                <a:solidFill>
                  <a:srgbClr val="0000FF"/>
                </a:solidFill>
              </a:rPr>
              <a:t>協働関係</a:t>
            </a:r>
            <a:r>
              <a:rPr lang="ja-JP" altLang="en-US" sz="2200" dirty="0"/>
              <a:t>になる</a:t>
            </a:r>
            <a:endParaRPr lang="en-US" altLang="ja-JP" sz="2200" dirty="0"/>
          </a:p>
          <a:p>
            <a:pPr lvl="2">
              <a:spcBef>
                <a:spcPts val="800"/>
              </a:spcBef>
            </a:pPr>
            <a:r>
              <a:rPr lang="ja-JP" altLang="en-US" sz="2200" dirty="0"/>
              <a:t>並列分業は</a:t>
            </a:r>
            <a:r>
              <a:rPr lang="ja-JP" altLang="en-US" sz="2200" dirty="0">
                <a:solidFill>
                  <a:srgbClr val="0000FF"/>
                </a:solidFill>
              </a:rPr>
              <a:t>チーム競技</a:t>
            </a:r>
            <a:r>
              <a:rPr lang="ja-JP" altLang="en-US" sz="2200" dirty="0"/>
              <a:t>における協働関係になる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5940152" y="1566128"/>
            <a:ext cx="3129279" cy="2654959"/>
            <a:chOff x="1756910" y="2233350"/>
            <a:chExt cx="6448425" cy="4533900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6910" y="2233350"/>
              <a:ext cx="6448425" cy="4533900"/>
            </a:xfrm>
            <a:prstGeom prst="rect">
              <a:avLst/>
            </a:prstGeom>
          </p:spPr>
        </p:pic>
        <p:cxnSp>
          <p:nvCxnSpPr>
            <p:cNvPr id="10" name="直線コネクタ 9"/>
            <p:cNvCxnSpPr/>
            <p:nvPr/>
          </p:nvCxnSpPr>
          <p:spPr>
            <a:xfrm>
              <a:off x="4067944" y="2996952"/>
              <a:ext cx="864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996952"/>
              <a:ext cx="1008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826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-10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ja-JP" sz="2800" dirty="0"/>
              <a:t>(5) </a:t>
            </a:r>
            <a:r>
              <a:rPr lang="ja-JP" altLang="en-US" sz="2800" dirty="0"/>
              <a:t>分業タイプ間の特徴比較</a:t>
            </a:r>
            <a:r>
              <a:rPr lang="en-US" altLang="ja-JP" sz="2800" dirty="0"/>
              <a:t>-4</a:t>
            </a:r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分業全体としての関係</a:t>
            </a:r>
            <a:endParaRPr lang="en-US" altLang="ja-JP" sz="2400" dirty="0"/>
          </a:p>
          <a:p>
            <a:pPr lvl="2">
              <a:spcBef>
                <a:spcPts val="1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分業</a:t>
            </a:r>
            <a:r>
              <a:rPr lang="ja-JP" altLang="en-US" sz="2200" dirty="0"/>
              <a:t>すると仕事の切れ目を堺に</a:t>
            </a:r>
            <a:r>
              <a:rPr lang="ja-JP" altLang="en-US" sz="2200" dirty="0">
                <a:solidFill>
                  <a:srgbClr val="0000FF"/>
                </a:solidFill>
              </a:rPr>
              <a:t>異なる組織文化</a:t>
            </a:r>
            <a:r>
              <a:rPr lang="ja-JP" altLang="en-US" sz="2200" dirty="0"/>
              <a:t>が発達</a:t>
            </a:r>
            <a:endParaRPr lang="en-US" altLang="ja-JP" sz="2200" dirty="0"/>
          </a:p>
          <a:p>
            <a:pPr lvl="2">
              <a:spcBef>
                <a:spcPts val="1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本来は協働</a:t>
            </a:r>
            <a:r>
              <a:rPr lang="ja-JP" altLang="en-US" sz="2200" dirty="0"/>
              <a:t>しなければならないのに逆に</a:t>
            </a:r>
            <a:r>
              <a:rPr lang="ja-JP" altLang="en-US" sz="2200" dirty="0">
                <a:solidFill>
                  <a:srgbClr val="0000FF"/>
                </a:solidFill>
              </a:rPr>
              <a:t>協働を阻害</a:t>
            </a:r>
            <a:r>
              <a:rPr lang="ja-JP" altLang="en-US" sz="2200" dirty="0"/>
              <a:t>する</a:t>
            </a:r>
            <a:endParaRPr lang="en-US" altLang="ja-JP" sz="2200" dirty="0"/>
          </a:p>
          <a:p>
            <a:pPr lvl="2">
              <a:spcBef>
                <a:spcPts val="1800"/>
              </a:spcBef>
            </a:pPr>
            <a:r>
              <a:rPr lang="ja-JP" altLang="en-US" sz="2200" dirty="0"/>
              <a:t>機能的に</a:t>
            </a:r>
            <a:r>
              <a:rPr lang="ja-JP" altLang="en-US" sz="2200" dirty="0">
                <a:solidFill>
                  <a:srgbClr val="0000FF"/>
                </a:solidFill>
              </a:rPr>
              <a:t>統合</a:t>
            </a:r>
            <a:r>
              <a:rPr lang="ja-JP" altLang="en-US" sz="2200" dirty="0"/>
              <a:t>する必要性があるが、統合は難しく</a:t>
            </a:r>
            <a:r>
              <a:rPr lang="ja-JP" altLang="en-US" sz="2200" dirty="0">
                <a:solidFill>
                  <a:srgbClr val="0000FF"/>
                </a:solidFill>
              </a:rPr>
              <a:t>調整</a:t>
            </a:r>
            <a:r>
              <a:rPr lang="ja-JP" altLang="en-US" sz="2200" dirty="0"/>
              <a:t>の努力が必要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219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(1) </a:t>
            </a:r>
            <a:r>
              <a:rPr lang="ja-JP" altLang="en-US" sz="2800" dirty="0"/>
              <a:t>平行分業のメリット：共通費の配賦</a:t>
            </a:r>
            <a:endParaRPr lang="en-US" altLang="ja-JP" sz="28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共通資源・共有工程にかかるコストを並行作業に</a:t>
            </a:r>
            <a:r>
              <a:rPr lang="ja-JP" altLang="en-US" sz="2400" dirty="0">
                <a:solidFill>
                  <a:srgbClr val="0000FF"/>
                </a:solidFill>
              </a:rPr>
              <a:t>配賦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共通費の節約</a:t>
            </a:r>
            <a:r>
              <a:rPr lang="ja-JP" altLang="en-US" sz="2400" dirty="0"/>
              <a:t>や単位当たり</a:t>
            </a:r>
            <a:r>
              <a:rPr lang="ja-JP" altLang="en-US" sz="2400" dirty="0">
                <a:solidFill>
                  <a:srgbClr val="0000FF"/>
                </a:solidFill>
              </a:rPr>
              <a:t>コストの逓減 </a:t>
            </a:r>
            <a:r>
              <a:rPr lang="ja-JP" altLang="en-US" sz="2400" dirty="0"/>
              <a:t>⇒ なぜ</a:t>
            </a:r>
            <a:r>
              <a:rPr lang="ja-JP" altLang="en-US" sz="2400" dirty="0">
                <a:solidFill>
                  <a:srgbClr val="0000FF"/>
                </a:solidFill>
              </a:rPr>
              <a:t>増加</a:t>
            </a:r>
            <a:endParaRPr lang="en-US" altLang="ja-JP" sz="2400" dirty="0">
              <a:solidFill>
                <a:srgbClr val="0000F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grpSp>
        <p:nvGrpSpPr>
          <p:cNvPr id="11" name="グループ化 10"/>
          <p:cNvGrpSpPr/>
          <p:nvPr/>
        </p:nvGrpSpPr>
        <p:grpSpPr>
          <a:xfrm>
            <a:off x="2843808" y="3068960"/>
            <a:ext cx="4405346" cy="3235785"/>
            <a:chOff x="2843808" y="3068960"/>
            <a:chExt cx="4405346" cy="3235785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3808" y="3068960"/>
              <a:ext cx="4405346" cy="3235785"/>
            </a:xfrm>
            <a:prstGeom prst="rect">
              <a:avLst/>
            </a:prstGeom>
          </p:spPr>
        </p:pic>
        <p:sp>
          <p:nvSpPr>
            <p:cNvPr id="10" name="円/楕円 9"/>
            <p:cNvSpPr/>
            <p:nvPr/>
          </p:nvSpPr>
          <p:spPr>
            <a:xfrm rot="-2280000">
              <a:off x="5460665" y="4276330"/>
              <a:ext cx="1337267" cy="1008112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365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altLang="ja-JP" sz="2800" dirty="0"/>
              <a:t>(2) </a:t>
            </a:r>
            <a:r>
              <a:rPr lang="ja-JP" altLang="en-US" sz="2800" dirty="0"/>
              <a:t>機能別分業のメリット①：共通費の配賦</a:t>
            </a:r>
            <a:endParaRPr lang="en-US" altLang="ja-JP" sz="2800" dirty="0"/>
          </a:p>
          <a:p>
            <a:pPr lvl="1">
              <a:spcBef>
                <a:spcPts val="800"/>
              </a:spcBef>
            </a:pPr>
            <a:r>
              <a:rPr lang="ja-JP" altLang="en-US" sz="2400" spc="-80" dirty="0"/>
              <a:t>機能別分業の共通費の</a:t>
            </a:r>
            <a:r>
              <a:rPr lang="ja-JP" altLang="en-US" sz="2400" spc="-80" dirty="0">
                <a:solidFill>
                  <a:srgbClr val="0000FF"/>
                </a:solidFill>
              </a:rPr>
              <a:t>配賦</a:t>
            </a:r>
            <a:r>
              <a:rPr lang="ja-JP" altLang="en-US" sz="2400" spc="-80" dirty="0"/>
              <a:t>のメリットは並行分業より</a:t>
            </a:r>
            <a:r>
              <a:rPr lang="ja-JP" altLang="en-US" sz="2400" spc="-80" dirty="0">
                <a:solidFill>
                  <a:srgbClr val="0000FF"/>
                </a:solidFill>
              </a:rPr>
              <a:t>少ない</a:t>
            </a:r>
            <a:endParaRPr lang="en-US" altLang="ja-JP" sz="2400" spc="-80" dirty="0">
              <a:solidFill>
                <a:srgbClr val="0000FF"/>
              </a:solidFill>
            </a:endParaRPr>
          </a:p>
          <a:p>
            <a:pPr>
              <a:spcBef>
                <a:spcPts val="800"/>
              </a:spcBef>
            </a:pPr>
            <a:r>
              <a:rPr lang="en-US" altLang="ja-JP" sz="2800" dirty="0"/>
              <a:t>(3) </a:t>
            </a:r>
            <a:r>
              <a:rPr lang="ja-JP" altLang="en-US" sz="2800" dirty="0"/>
              <a:t>機能別分業のメリット②：経済スタッフィング</a:t>
            </a:r>
            <a:r>
              <a:rPr lang="en-US" altLang="ja-JP" sz="2800" dirty="0"/>
              <a:t>-1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320" y="3155776"/>
            <a:ext cx="5334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6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(3) </a:t>
            </a:r>
            <a:r>
              <a:rPr lang="ja-JP" altLang="en-US" sz="2800" dirty="0"/>
              <a:t>機能別分業のメリット②：経済的スタッフィング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分業しない場合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en-US" altLang="ja-JP" sz="2000" dirty="0"/>
              <a:t>a</a:t>
            </a:r>
            <a:r>
              <a:rPr lang="ja-JP" altLang="en-US" sz="2000" dirty="0"/>
              <a:t>：</a:t>
            </a:r>
            <a:r>
              <a:rPr lang="en-US" altLang="ja-JP" sz="2000" dirty="0">
                <a:solidFill>
                  <a:srgbClr val="0000FF"/>
                </a:solidFill>
              </a:rPr>
              <a:t>90</a:t>
            </a:r>
            <a:r>
              <a:rPr lang="ja-JP" altLang="en-US" sz="2000" dirty="0">
                <a:solidFill>
                  <a:srgbClr val="0000FF"/>
                </a:solidFill>
              </a:rPr>
              <a:t>点</a:t>
            </a:r>
            <a:r>
              <a:rPr lang="ja-JP" altLang="en-US" sz="2000" dirty="0"/>
              <a:t>の人材が必要</a:t>
            </a:r>
            <a:endParaRPr lang="en-US" altLang="ja-JP" sz="2000" dirty="0"/>
          </a:p>
          <a:p>
            <a:pPr lvl="2">
              <a:spcBef>
                <a:spcPts val="600"/>
              </a:spcBef>
            </a:pPr>
            <a:r>
              <a:rPr lang="en-US" altLang="ja-JP" sz="2000" dirty="0"/>
              <a:t>b:</a:t>
            </a:r>
            <a:r>
              <a:rPr lang="ja-JP" altLang="en-US" sz="2000" dirty="0">
                <a:solidFill>
                  <a:srgbClr val="0000FF"/>
                </a:solidFill>
              </a:rPr>
              <a:t>難しい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分業する場合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en-US" altLang="ja-JP" sz="2000" dirty="0"/>
              <a:t>a</a:t>
            </a:r>
            <a:r>
              <a:rPr lang="ja-JP" altLang="en-US" sz="2000" dirty="0"/>
              <a:t>・</a:t>
            </a:r>
            <a:r>
              <a:rPr lang="en-US" altLang="ja-JP" sz="2000" dirty="0"/>
              <a:t>b</a:t>
            </a:r>
            <a:r>
              <a:rPr lang="ja-JP" altLang="en-US" sz="2000" dirty="0"/>
              <a:t>は</a:t>
            </a:r>
            <a:r>
              <a:rPr lang="ja-JP" altLang="en-US" sz="2000" dirty="0">
                <a:solidFill>
                  <a:srgbClr val="0000FF"/>
                </a:solidFill>
              </a:rPr>
              <a:t>経済的メリット</a:t>
            </a:r>
            <a:endParaRPr lang="en-US" altLang="ja-JP" sz="2000" dirty="0">
              <a:solidFill>
                <a:srgbClr val="0000FF"/>
              </a:solidFill>
            </a:endParaRPr>
          </a:p>
          <a:p>
            <a:pPr marL="909637" lvl="2" indent="0">
              <a:spcBef>
                <a:spcPts val="600"/>
              </a:spcBef>
              <a:buNone/>
            </a:pPr>
            <a:r>
              <a:rPr lang="ja-JP" altLang="en-US" sz="2000" dirty="0"/>
              <a:t>　　⇒ </a:t>
            </a:r>
            <a:r>
              <a:rPr lang="ja-JP" altLang="en-US" sz="2000" dirty="0">
                <a:solidFill>
                  <a:srgbClr val="0000FF"/>
                </a:solidFill>
              </a:rPr>
              <a:t>バベッジ</a:t>
            </a:r>
            <a:r>
              <a:rPr lang="ja-JP" altLang="en-US" sz="2000" dirty="0"/>
              <a:t>の原理</a:t>
            </a:r>
            <a:endParaRPr lang="en-US" altLang="ja-JP" sz="2000" dirty="0"/>
          </a:p>
          <a:p>
            <a:pPr lvl="1">
              <a:spcBef>
                <a:spcPts val="600"/>
              </a:spcBef>
            </a:pPr>
            <a:r>
              <a:rPr lang="ja-JP" altLang="en-US" sz="2400" dirty="0"/>
              <a:t>バベッジの原理の詳細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希少資源</a:t>
            </a:r>
            <a:r>
              <a:rPr lang="ja-JP" altLang="en-US" sz="2200" dirty="0"/>
              <a:t>の有効活用と</a:t>
            </a:r>
            <a:r>
              <a:rPr lang="ja-JP" altLang="en-US" sz="2200" dirty="0">
                <a:solidFill>
                  <a:srgbClr val="0000FF"/>
                </a:solidFill>
              </a:rPr>
              <a:t>雇用機会</a:t>
            </a:r>
            <a:r>
              <a:rPr lang="ja-JP" altLang="en-US" sz="2200" dirty="0"/>
              <a:t>の拡大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支払い</a:t>
            </a:r>
            <a:r>
              <a:rPr lang="ja-JP" altLang="en-US" sz="2200" dirty="0">
                <a:solidFill>
                  <a:srgbClr val="0000FF"/>
                </a:solidFill>
              </a:rPr>
              <a:t>賃金の減少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ただし</a:t>
            </a:r>
            <a:r>
              <a:rPr lang="ja-JP" altLang="en-US" sz="2200" dirty="0">
                <a:solidFill>
                  <a:srgbClr val="0000FF"/>
                </a:solidFill>
              </a:rPr>
              <a:t>短期的なメリット</a:t>
            </a:r>
            <a:r>
              <a:rPr lang="ja-JP" altLang="en-US" sz="2200" dirty="0"/>
              <a:t>のみ追求は</a:t>
            </a:r>
            <a:r>
              <a:rPr lang="ja-JP" altLang="en-US" sz="2200" dirty="0">
                <a:solidFill>
                  <a:srgbClr val="0000FF"/>
                </a:solidFill>
              </a:rPr>
              <a:t>問題</a:t>
            </a:r>
            <a:r>
              <a:rPr lang="ja-JP" altLang="en-US" sz="2200" dirty="0"/>
              <a:t>も招く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2132856"/>
            <a:ext cx="4104456" cy="281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6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683568" y="765175"/>
            <a:ext cx="7918648" cy="1371600"/>
          </a:xfrm>
        </p:spPr>
        <p:txBody>
          <a:bodyPr/>
          <a:lstStyle/>
          <a:p>
            <a:r>
              <a:rPr kumimoji="1" lang="en-US" altLang="ja-JP" sz="6600" dirty="0"/>
              <a:t>Ⅱ</a:t>
            </a:r>
            <a:r>
              <a:rPr kumimoji="1" lang="ja-JP" altLang="en-US" sz="6600" dirty="0"/>
              <a:t>章の構成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8460432" cy="331236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ja-JP" altLang="en-US" sz="4000" dirty="0"/>
              <a:t>１　分業の種類</a:t>
            </a:r>
            <a:endParaRPr lang="en-US" altLang="ja-JP" sz="4000" dirty="0"/>
          </a:p>
          <a:p>
            <a:pPr>
              <a:spcBef>
                <a:spcPts val="1800"/>
              </a:spcBef>
            </a:pPr>
            <a:r>
              <a:rPr kumimoji="1" lang="ja-JP" altLang="en-US" sz="4000" dirty="0"/>
              <a:t>２　各タイプの分業のメリット</a:t>
            </a:r>
            <a:endParaRPr kumimoji="1"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6732240" y="142875"/>
            <a:ext cx="2088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00FF"/>
                </a:solidFill>
              </a:rPr>
              <a:t>組織デザイン</a:t>
            </a:r>
          </a:p>
        </p:txBody>
      </p:sp>
      <p:pic>
        <p:nvPicPr>
          <p:cNvPr id="10" name="Picture 4" descr="C:\Users\toshihiko\AppData\Local\Microsoft\Windows\Temporary Internet Files\Content.IE5\6MBPJ573\MP90040889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861048"/>
            <a:ext cx="1902886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35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(1) </a:t>
            </a:r>
            <a:r>
              <a:rPr lang="ja-JP" altLang="en-US" sz="2800" dirty="0"/>
              <a:t>垂直分業と水平分業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垂直分業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考える</a:t>
            </a:r>
            <a:r>
              <a:rPr lang="ja-JP" altLang="en-US" sz="2200" dirty="0"/>
              <a:t>作業と</a:t>
            </a:r>
            <a:r>
              <a:rPr lang="ja-JP" altLang="en-US" sz="2200" dirty="0">
                <a:solidFill>
                  <a:srgbClr val="0000FF"/>
                </a:solidFill>
              </a:rPr>
              <a:t>実行する</a:t>
            </a:r>
            <a:r>
              <a:rPr lang="ja-JP" altLang="en-US" sz="2200" dirty="0"/>
              <a:t>作業の</a:t>
            </a:r>
            <a:r>
              <a:rPr lang="ja-JP" altLang="en-US" sz="2200" dirty="0">
                <a:solidFill>
                  <a:srgbClr val="0000FF"/>
                </a:solidFill>
              </a:rPr>
              <a:t>分割</a:t>
            </a:r>
            <a:endParaRPr lang="en-US" altLang="ja-JP" sz="2200" dirty="0">
              <a:solidFill>
                <a:srgbClr val="0000FF"/>
              </a:solidFill>
            </a:endParaRPr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長期戦略</a:t>
            </a:r>
            <a:r>
              <a:rPr lang="ja-JP" altLang="en-US" sz="2200" dirty="0"/>
              <a:t>を策定するタスクと</a:t>
            </a:r>
            <a:r>
              <a:rPr lang="ja-JP" altLang="en-US" sz="2200" dirty="0">
                <a:solidFill>
                  <a:srgbClr val="0000FF"/>
                </a:solidFill>
              </a:rPr>
              <a:t>短期の現場適応</a:t>
            </a:r>
            <a:r>
              <a:rPr lang="ja-JP" altLang="en-US" sz="2200" dirty="0"/>
              <a:t>を考えるタスクを</a:t>
            </a:r>
            <a:r>
              <a:rPr lang="ja-JP" altLang="en-US" sz="2200" dirty="0">
                <a:solidFill>
                  <a:srgbClr val="0000FF"/>
                </a:solidFill>
              </a:rPr>
              <a:t>分離</a:t>
            </a:r>
            <a:r>
              <a:rPr lang="ja-JP" altLang="en-US" sz="2200" dirty="0"/>
              <a:t>すること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2134319" y="3760043"/>
            <a:ext cx="5534025" cy="2981325"/>
            <a:chOff x="2134319" y="3760043"/>
            <a:chExt cx="5534025" cy="2981325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34319" y="3760043"/>
              <a:ext cx="5534025" cy="2981325"/>
            </a:xfrm>
            <a:prstGeom prst="rect">
              <a:avLst/>
            </a:prstGeom>
          </p:spPr>
        </p:pic>
        <p:cxnSp>
          <p:nvCxnSpPr>
            <p:cNvPr id="11" name="直線コネクタ 10"/>
            <p:cNvCxnSpPr/>
            <p:nvPr/>
          </p:nvCxnSpPr>
          <p:spPr>
            <a:xfrm>
              <a:off x="2915816" y="4293096"/>
              <a:ext cx="72008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066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(1) </a:t>
            </a:r>
            <a:r>
              <a:rPr lang="ja-JP" altLang="en-US" sz="2800" dirty="0"/>
              <a:t>垂直分業と水平分業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水平分業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仕事の流れ</a:t>
            </a:r>
            <a:r>
              <a:rPr lang="ja-JP" altLang="en-US" sz="2200" dirty="0"/>
              <a:t>に沿って</a:t>
            </a:r>
            <a:br>
              <a:rPr lang="en-US" altLang="ja-JP" sz="2200" dirty="0"/>
            </a:br>
            <a:r>
              <a:rPr lang="ja-JP" altLang="en-US" sz="2200" dirty="0"/>
              <a:t>行われる分業</a:t>
            </a:r>
            <a:endParaRPr lang="en-US" altLang="ja-JP" sz="2200" dirty="0"/>
          </a:p>
          <a:p>
            <a:pPr>
              <a:spcBef>
                <a:spcPts val="600"/>
              </a:spcBef>
            </a:pPr>
            <a:r>
              <a:rPr lang="en-US" altLang="ja-JP" sz="3000" dirty="0"/>
              <a:t>(2)</a:t>
            </a:r>
            <a:r>
              <a:rPr lang="ja-JP" altLang="en-US" sz="3000" dirty="0"/>
              <a:t> 並行分業</a:t>
            </a:r>
            <a:endParaRPr lang="en-US" altLang="ja-JP" sz="3000" dirty="0"/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並行分業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水平分業</a:t>
            </a:r>
            <a:r>
              <a:rPr lang="ja-JP" altLang="en-US" sz="2200" dirty="0"/>
              <a:t>のひとつ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同一</a:t>
            </a:r>
            <a:r>
              <a:rPr lang="ja-JP" altLang="en-US" sz="2200" dirty="0"/>
              <a:t>あるいは</a:t>
            </a:r>
            <a:r>
              <a:rPr lang="ja-JP" altLang="en-US" sz="2200" dirty="0">
                <a:solidFill>
                  <a:srgbClr val="0000FF"/>
                </a:solidFill>
              </a:rPr>
              <a:t>類似</a:t>
            </a:r>
            <a:r>
              <a:rPr lang="ja-JP" altLang="en-US" sz="2200" dirty="0"/>
              <a:t>の作業プロセスを複製して</a:t>
            </a:r>
            <a:r>
              <a:rPr lang="ja-JP" altLang="en-US" sz="2200" dirty="0">
                <a:solidFill>
                  <a:srgbClr val="0000FF"/>
                </a:solidFill>
              </a:rPr>
              <a:t>数量の分担</a:t>
            </a:r>
            <a:r>
              <a:rPr lang="ja-JP" altLang="en-US" sz="2200" dirty="0"/>
              <a:t>を行うこと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場所や設備等を</a:t>
            </a:r>
            <a:r>
              <a:rPr lang="ja-JP" altLang="en-US" sz="2200" dirty="0">
                <a:solidFill>
                  <a:srgbClr val="0000FF"/>
                </a:solidFill>
              </a:rPr>
              <a:t>共有</a:t>
            </a:r>
            <a:r>
              <a:rPr lang="ja-JP" altLang="en-US" sz="2200" dirty="0"/>
              <a:t>し、生産量全体を</a:t>
            </a:r>
            <a:r>
              <a:rPr lang="ja-JP" altLang="en-US" sz="2200" dirty="0">
                <a:solidFill>
                  <a:srgbClr val="0000FF"/>
                </a:solidFill>
              </a:rPr>
              <a:t>分担しあう</a:t>
            </a:r>
            <a:r>
              <a:rPr lang="ja-JP" altLang="en-US" sz="2200" dirty="0"/>
              <a:t>分業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時間的</a:t>
            </a:r>
            <a:r>
              <a:rPr lang="ja-JP" altLang="en-US" sz="2200" dirty="0"/>
              <a:t>な分割を行う場合もある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4358278" y="2204864"/>
            <a:ext cx="4678218" cy="2520280"/>
            <a:chOff x="4358278" y="2204864"/>
            <a:chExt cx="4678218" cy="2520280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358278" y="2204864"/>
              <a:ext cx="4678218" cy="2520280"/>
              <a:chOff x="4358278" y="2204864"/>
              <a:chExt cx="4678218" cy="2520280"/>
            </a:xfrm>
          </p:grpSpPr>
          <p:pic>
            <p:nvPicPr>
              <p:cNvPr id="7" name="図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358278" y="2204864"/>
                <a:ext cx="4678218" cy="2520280"/>
              </a:xfrm>
              <a:prstGeom prst="rect">
                <a:avLst/>
              </a:prstGeom>
            </p:spPr>
          </p:pic>
          <p:cxnSp>
            <p:nvCxnSpPr>
              <p:cNvPr id="10" name="直線コネクタ 9"/>
              <p:cNvCxnSpPr/>
              <p:nvPr/>
            </p:nvCxnSpPr>
            <p:spPr>
              <a:xfrm>
                <a:off x="7308304" y="2708920"/>
                <a:ext cx="57600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直線コネクタ 10"/>
            <p:cNvCxnSpPr/>
            <p:nvPr/>
          </p:nvCxnSpPr>
          <p:spPr>
            <a:xfrm>
              <a:off x="7992080" y="4725144"/>
              <a:ext cx="576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588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(3) </a:t>
            </a:r>
            <a:r>
              <a:rPr lang="ja-JP" altLang="en-US" sz="2800" dirty="0"/>
              <a:t>機能別分業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機能別分業</a:t>
            </a:r>
            <a:r>
              <a:rPr lang="ja-JP" altLang="en-US" sz="2400" dirty="0"/>
              <a:t>とは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全体に対して果たす</a:t>
            </a:r>
            <a:r>
              <a:rPr lang="ja-JP" altLang="en-US" sz="2200" dirty="0">
                <a:solidFill>
                  <a:srgbClr val="0000FF"/>
                </a:solidFill>
              </a:rPr>
              <a:t>機能</a:t>
            </a:r>
            <a:r>
              <a:rPr lang="ja-JP" altLang="en-US" sz="2200" dirty="0"/>
              <a:t>に応じてタスクを</a:t>
            </a:r>
            <a:r>
              <a:rPr lang="ja-JP" altLang="en-US" sz="2200" dirty="0">
                <a:solidFill>
                  <a:srgbClr val="0000FF"/>
                </a:solidFill>
              </a:rPr>
              <a:t>分割</a:t>
            </a:r>
            <a:r>
              <a:rPr lang="ja-JP" altLang="en-US" sz="2200" dirty="0"/>
              <a:t>すること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各</a:t>
            </a:r>
            <a:r>
              <a:rPr lang="ja-JP" altLang="en-US" sz="2200" dirty="0">
                <a:solidFill>
                  <a:srgbClr val="0000FF"/>
                </a:solidFill>
              </a:rPr>
              <a:t>機能</a:t>
            </a:r>
            <a:r>
              <a:rPr lang="ja-JP" altLang="en-US" sz="2200" dirty="0"/>
              <a:t>を担う部分は、それだけでは</a:t>
            </a:r>
            <a:r>
              <a:rPr lang="ja-JP" altLang="en-US" sz="2200" dirty="0">
                <a:solidFill>
                  <a:srgbClr val="0000FF"/>
                </a:solidFill>
              </a:rPr>
              <a:t>不完全</a:t>
            </a:r>
            <a:r>
              <a:rPr lang="ja-JP" altLang="en-US" sz="2200" dirty="0"/>
              <a:t>で、機能的に</a:t>
            </a:r>
            <a:br>
              <a:rPr lang="en-US" altLang="ja-JP" sz="2200" dirty="0"/>
            </a:br>
            <a:r>
              <a:rPr lang="ja-JP" altLang="en-US" sz="2200" dirty="0">
                <a:solidFill>
                  <a:srgbClr val="0000FF"/>
                </a:solidFill>
              </a:rPr>
              <a:t>統合</a:t>
            </a:r>
            <a:r>
              <a:rPr lang="ja-JP" altLang="en-US" sz="2200" dirty="0"/>
              <a:t>されて全体として成立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2195736" y="3793130"/>
            <a:ext cx="5472608" cy="2948238"/>
            <a:chOff x="2195736" y="3793130"/>
            <a:chExt cx="5472608" cy="2948238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5736" y="3793130"/>
              <a:ext cx="5472608" cy="2948238"/>
            </a:xfrm>
            <a:prstGeom prst="rect">
              <a:avLst/>
            </a:prstGeom>
          </p:spPr>
        </p:pic>
        <p:cxnSp>
          <p:nvCxnSpPr>
            <p:cNvPr id="10" name="直線コネクタ 9"/>
            <p:cNvCxnSpPr/>
            <p:nvPr/>
          </p:nvCxnSpPr>
          <p:spPr>
            <a:xfrm>
              <a:off x="4572000" y="6741368"/>
              <a:ext cx="864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543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(3) </a:t>
            </a:r>
            <a:r>
              <a:rPr lang="ja-JP" altLang="en-US" sz="2800" dirty="0"/>
              <a:t>機能別分業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6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多様なタイプの分業</a:t>
            </a:r>
            <a:endParaRPr lang="en-US" altLang="ja-JP" sz="2400" dirty="0"/>
          </a:p>
          <a:p>
            <a:pPr lvl="2">
              <a:spcBef>
                <a:spcPts val="600"/>
              </a:spcBef>
            </a:pPr>
            <a:r>
              <a:rPr lang="ja-JP" altLang="en-US" sz="2200" dirty="0"/>
              <a:t>現実組織では</a:t>
            </a:r>
            <a:r>
              <a:rPr lang="ja-JP" altLang="en-US" sz="2200" dirty="0">
                <a:solidFill>
                  <a:srgbClr val="0000FF"/>
                </a:solidFill>
              </a:rPr>
              <a:t>多様</a:t>
            </a:r>
            <a:r>
              <a:rPr lang="ja-JP" altLang="en-US" sz="2200" dirty="0"/>
              <a:t>なタイプの分業が組み合わされている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035" y="3066550"/>
            <a:ext cx="6244357" cy="367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4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-5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(4) </a:t>
            </a:r>
            <a:r>
              <a:rPr lang="ja-JP" altLang="en-US" sz="2800" dirty="0"/>
              <a:t>分業タイプの整理</a:t>
            </a:r>
            <a:r>
              <a:rPr lang="en-US" altLang="ja-JP" sz="2800" dirty="0"/>
              <a:t>-1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15" name="グループ化 14"/>
          <p:cNvGrpSpPr/>
          <p:nvPr/>
        </p:nvGrpSpPr>
        <p:grpSpPr>
          <a:xfrm>
            <a:off x="2371725" y="2150318"/>
            <a:ext cx="5172075" cy="4591050"/>
            <a:chOff x="2371725" y="2150318"/>
            <a:chExt cx="5172075" cy="4591050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71725" y="2150318"/>
              <a:ext cx="5172075" cy="4591050"/>
            </a:xfrm>
            <a:prstGeom prst="rect">
              <a:avLst/>
            </a:prstGeom>
          </p:spPr>
        </p:pic>
        <p:cxnSp>
          <p:nvCxnSpPr>
            <p:cNvPr id="10" name="直線コネクタ 9"/>
            <p:cNvCxnSpPr/>
            <p:nvPr/>
          </p:nvCxnSpPr>
          <p:spPr>
            <a:xfrm>
              <a:off x="2371725" y="3645024"/>
              <a:ext cx="0" cy="129614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3492184" y="6669360"/>
              <a:ext cx="30240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970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-6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ja-JP" sz="2800" dirty="0"/>
              <a:t>(4) </a:t>
            </a:r>
            <a:r>
              <a:rPr lang="ja-JP" altLang="en-US" sz="2800" dirty="0"/>
              <a:t>分業タイプの整理</a:t>
            </a:r>
            <a:r>
              <a:rPr lang="en-US" altLang="ja-JP" sz="2800" dirty="0"/>
              <a:t>-2</a:t>
            </a:r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機能別組織</a:t>
            </a:r>
            <a:endParaRPr lang="en-US" altLang="ja-JP" sz="2400" dirty="0"/>
          </a:p>
          <a:p>
            <a:pPr lvl="2">
              <a:spcBef>
                <a:spcPts val="1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直列型・機能別分業</a:t>
            </a:r>
            <a:r>
              <a:rPr lang="ja-JP" altLang="en-US" sz="2200" dirty="0"/>
              <a:t>を基本原理とする組織形態</a:t>
            </a:r>
            <a:endParaRPr lang="en-US" altLang="ja-JP" sz="2200" dirty="0"/>
          </a:p>
          <a:p>
            <a:pPr lvl="1">
              <a:spcBef>
                <a:spcPts val="1800"/>
              </a:spcBef>
            </a:pPr>
            <a:r>
              <a:rPr lang="ja-JP" altLang="en-US" sz="2400" dirty="0"/>
              <a:t>事業部制組織</a:t>
            </a:r>
            <a:endParaRPr lang="en-US" altLang="ja-JP" sz="2400" dirty="0"/>
          </a:p>
          <a:p>
            <a:pPr lvl="2">
              <a:spcBef>
                <a:spcPts val="18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並行分業</a:t>
            </a:r>
            <a:r>
              <a:rPr lang="ja-JP" altLang="en-US" sz="2200" dirty="0"/>
              <a:t>を基本原理とする組織形態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287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１　分業の種類</a:t>
            </a:r>
            <a:r>
              <a:rPr lang="en-US" altLang="ja-JP" sz="4500" dirty="0"/>
              <a:t>-7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altLang="ja-JP" sz="2800" dirty="0"/>
              <a:t>(5) </a:t>
            </a:r>
            <a:r>
              <a:rPr lang="ja-JP" altLang="en-US" sz="2800" dirty="0"/>
              <a:t>分業タイプ間の特徴比較</a:t>
            </a:r>
            <a:r>
              <a:rPr lang="en-US" altLang="ja-JP" sz="2800" dirty="0"/>
              <a:t>-1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1756910" y="2233350"/>
            <a:ext cx="6448425" cy="4533900"/>
            <a:chOff x="1756910" y="2233350"/>
            <a:chExt cx="6448425" cy="4533900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6910" y="2233350"/>
              <a:ext cx="6448425" cy="4533900"/>
            </a:xfrm>
            <a:prstGeom prst="rect">
              <a:avLst/>
            </a:prstGeom>
          </p:spPr>
        </p:pic>
        <p:cxnSp>
          <p:nvCxnSpPr>
            <p:cNvPr id="10" name="直線コネクタ 9"/>
            <p:cNvCxnSpPr/>
            <p:nvPr/>
          </p:nvCxnSpPr>
          <p:spPr>
            <a:xfrm>
              <a:off x="4067944" y="2996952"/>
              <a:ext cx="864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996952"/>
              <a:ext cx="10080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45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373&quot;&gt;&lt;/object&gt;&lt;object type=&quot;2&quot; unique_id=&quot;10374&quot;&gt;&lt;object type=&quot;3&quot; unique_id=&quot;10375&quot;&gt;&lt;property id=&quot;20148&quot; value=&quot;5&quot;/&gt;&lt;property id=&quot;20300&quot; value=&quot;スライド 1 - &amp;quot;「組織論」（説明5）&amp;#x0D;&amp;#x0A;Ⅱ章：分業のタイプ&amp;quot;&quot;/&gt;&lt;property id=&quot;20307&quot; value=&quot;256&quot;/&gt;&lt;/object&gt;&lt;object type=&quot;3&quot; unique_id=&quot;10376&quot;&gt;&lt;property id=&quot;20148&quot; value=&quot;5&quot;/&gt;&lt;property id=&quot;20300&quot; value=&quot;スライド 2 - &amp;quot;Ⅱ章の構成&amp;quot;&quot;/&gt;&lt;property id=&quot;20307&quot; value=&quot;311&quot;/&gt;&lt;/object&gt;&lt;object type=&quot;3&quot; unique_id=&quot;10377&quot;&gt;&lt;property id=&quot;20148&quot; value=&quot;5&quot;/&gt;&lt;property id=&quot;20300&quot; value=&quot;スライド 3 - &amp;quot;１　分業の種類-1&amp;quot;&quot;/&gt;&lt;property id=&quot;20307&quot; value=&quot;333&quot;/&gt;&lt;/object&gt;&lt;object type=&quot;3&quot; unique_id=&quot;10378&quot;&gt;&lt;property id=&quot;20148&quot; value=&quot;5&quot;/&gt;&lt;property id=&quot;20300&quot; value=&quot;スライド 4 - &amp;quot;１　分業の種類-2&amp;quot;&quot;/&gt;&lt;property id=&quot;20307&quot; value=&quot;334&quot;/&gt;&lt;/object&gt;&lt;object type=&quot;3&quot; unique_id=&quot;10379&quot;&gt;&lt;property id=&quot;20148&quot; value=&quot;5&quot;/&gt;&lt;property id=&quot;20300&quot; value=&quot;スライド 5 - &amp;quot;１　分業の種類-3&amp;quot;&quot;/&gt;&lt;property id=&quot;20307&quot; value=&quot;335&quot;/&gt;&lt;/object&gt;&lt;object type=&quot;3&quot; unique_id=&quot;10380&quot;&gt;&lt;property id=&quot;20148&quot; value=&quot;5&quot;/&gt;&lt;property id=&quot;20300&quot; value=&quot;スライド 6 - &amp;quot;１　分業の種類-4&amp;quot;&quot;/&gt;&lt;property id=&quot;20307&quot; value=&quot;336&quot;/&gt;&lt;/object&gt;&lt;object type=&quot;3&quot; unique_id=&quot;10381&quot;&gt;&lt;property id=&quot;20148&quot; value=&quot;5&quot;/&gt;&lt;property id=&quot;20300&quot; value=&quot;スライド 7 - &amp;quot;１　分業の種類-5&amp;quot;&quot;/&gt;&lt;property id=&quot;20307&quot; value=&quot;337&quot;/&gt;&lt;/object&gt;&lt;object type=&quot;3&quot; unique_id=&quot;10382&quot;&gt;&lt;property id=&quot;20148&quot; value=&quot;5&quot;/&gt;&lt;property id=&quot;20300&quot; value=&quot;スライド 8 - &amp;quot;１　分業の種類-6&amp;quot;&quot;/&gt;&lt;property id=&quot;20307&quot; value=&quot;338&quot;/&gt;&lt;/object&gt;&lt;object type=&quot;3&quot; unique_id=&quot;10383&quot;&gt;&lt;property id=&quot;20148&quot; value=&quot;5&quot;/&gt;&lt;property id=&quot;20300&quot; value=&quot;スライド 9 - &amp;quot;１　分業の種類-7&amp;quot;&quot;/&gt;&lt;property id=&quot;20307&quot; value=&quot;339&quot;/&gt;&lt;/object&gt;&lt;object type=&quot;3&quot; unique_id=&quot;10384&quot;&gt;&lt;property id=&quot;20148&quot; value=&quot;5&quot;/&gt;&lt;property id=&quot;20300&quot; value=&quot;スライド 10 - &amp;quot;１　分業の種類-8&amp;quot;&quot;/&gt;&lt;property id=&quot;20307&quot; value=&quot;340&quot;/&gt;&lt;/object&gt;&lt;object type=&quot;3&quot; unique_id=&quot;10385&quot;&gt;&lt;property id=&quot;20148&quot; value=&quot;5&quot;/&gt;&lt;property id=&quot;20300&quot; value=&quot;スライド 11 - &amp;quot;１　分業の種類-9&amp;quot;&quot;/&gt;&lt;property id=&quot;20307&quot; value=&quot;341&quot;/&gt;&lt;/object&gt;&lt;object type=&quot;3&quot; unique_id=&quot;10386&quot;&gt;&lt;property id=&quot;20148&quot; value=&quot;5&quot;/&gt;&lt;property id=&quot;20300&quot; value=&quot;スライド 12 - &amp;quot;１　分業の種類-10&amp;quot;&quot;/&gt;&lt;property id=&quot;20307&quot; value=&quot;345&quot;/&gt;&lt;/object&gt;&lt;object type=&quot;3&quot; unique_id=&quot;10387&quot;&gt;&lt;property id=&quot;20148&quot; value=&quot;5&quot;/&gt;&lt;property id=&quot;20300&quot; value=&quot;スライド 13 - &amp;quot;2　各タイプの分業のメリット-1&amp;quot;&quot;/&gt;&lt;property id=&quot;20307&quot; value=&quot;342&quot;/&gt;&lt;/object&gt;&lt;object type=&quot;3&quot; unique_id=&quot;10388&quot;&gt;&lt;property id=&quot;20148&quot; value=&quot;5&quot;/&gt;&lt;property id=&quot;20300&quot; value=&quot;スライド 14 - &amp;quot;2　各タイプの分業のメリット-2&amp;quot;&quot;/&gt;&lt;property id=&quot;20307&quot; value=&quot;343&quot;/&gt;&lt;/object&gt;&lt;object type=&quot;3&quot; unique_id=&quot;10389&quot;&gt;&lt;property id=&quot;20148&quot; value=&quot;5&quot;/&gt;&lt;property id=&quot;20300&quot; value=&quot;スライド 15 - &amp;quot;2　各タイプの分業のメリット-2&amp;quot;&quot;/&gt;&lt;property id=&quot;20307&quot; value=&quot;34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2786</TotalTime>
  <Words>723</Words>
  <Application>Microsoft Office PowerPoint</Application>
  <PresentationFormat>画面に合わせる (4:3)</PresentationFormat>
  <Paragraphs>140</Paragraphs>
  <Slides>15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Verdana</vt:lpstr>
      <vt:lpstr>Wingdings</vt:lpstr>
      <vt:lpstr>Profile</vt:lpstr>
      <vt:lpstr>「組織論」（説明5） Ⅱ章：分業のタイプ</vt:lpstr>
      <vt:lpstr>Ⅱ章の構成</vt:lpstr>
      <vt:lpstr>１　分業の種類-1</vt:lpstr>
      <vt:lpstr>１　分業の種類-2</vt:lpstr>
      <vt:lpstr>１　分業の種類-3</vt:lpstr>
      <vt:lpstr>１　分業の種類-4</vt:lpstr>
      <vt:lpstr>１　分業の種類-5</vt:lpstr>
      <vt:lpstr>１　分業の種類-6</vt:lpstr>
      <vt:lpstr>１　分業の種類-7</vt:lpstr>
      <vt:lpstr>１　分業の種類-8</vt:lpstr>
      <vt:lpstr>１　分業の種類-9</vt:lpstr>
      <vt:lpstr>１　分業の種類-10</vt:lpstr>
      <vt:lpstr>2　各タイプの分業のメリット-1</vt:lpstr>
      <vt:lpstr>2　各タイプの分業のメリット-2</vt:lpstr>
      <vt:lpstr>2　各タイプの分業のメリット-2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201</cp:revision>
  <cp:lastPrinted>2019-10-10T16:23:15Z</cp:lastPrinted>
  <dcterms:created xsi:type="dcterms:W3CDTF">2004-04-17T03:41:15Z</dcterms:created>
  <dcterms:modified xsi:type="dcterms:W3CDTF">2019-10-10T16:26:17Z</dcterms:modified>
</cp:coreProperties>
</file>