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256" r:id="rId2"/>
    <p:sldId id="344" r:id="rId3"/>
    <p:sldId id="345" r:id="rId4"/>
    <p:sldId id="346" r:id="rId5"/>
    <p:sldId id="347" r:id="rId6"/>
    <p:sldId id="348" r:id="rId7"/>
  </p:sldIdLst>
  <p:sldSz cx="9144000" cy="6858000" type="screen4x3"/>
  <p:notesSz cx="6832600" cy="9963150"/>
  <p:custDataLst>
    <p:tags r:id="rId1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9" userDrawn="1">
          <p15:clr>
            <a:srgbClr val="A4A3A4"/>
          </p15:clr>
        </p15:guide>
        <p15:guide id="2" pos="215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55" autoAdjust="0"/>
    <p:restoredTop sz="94103" autoAdjust="0"/>
  </p:normalViewPr>
  <p:slideViewPr>
    <p:cSldViewPr>
      <p:cViewPr varScale="1">
        <p:scale>
          <a:sx n="82" d="100"/>
          <a:sy n="82" d="100"/>
        </p:scale>
        <p:origin x="109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2166" y="78"/>
      </p:cViewPr>
      <p:guideLst>
        <p:guide orient="horz" pos="3139"/>
        <p:guide pos="21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8401" y="510133"/>
            <a:ext cx="2557454" cy="359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344559" y="509243"/>
            <a:ext cx="2960975" cy="360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2156" y="9029363"/>
            <a:ext cx="3392851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25060" y="9021104"/>
            <a:ext cx="903016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B2320C6-E701-4A1E-820A-748AE9B860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5324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537" y="0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747713"/>
            <a:ext cx="4978400" cy="3735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3805" y="4732496"/>
            <a:ext cx="5466080" cy="4483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62688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537" y="9462688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72" tIns="45687" rIns="91372" bIns="4568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9B8FEE6-4F1C-4158-9503-8F2479ED6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0225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E2A0F5-1A8A-4EE1-BA44-34E85B527C47}" type="slidenum">
              <a:rPr lang="en-US" altLang="ja-JP" smtClean="0"/>
              <a:pPr/>
              <a:t>1</a:t>
            </a:fld>
            <a:endParaRPr lang="en-US" altLang="ja-JP" dirty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2891443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5175"/>
            <a:ext cx="7772400" cy="1371600"/>
          </a:xfrm>
        </p:spPr>
        <p:txBody>
          <a:bodyPr/>
          <a:lstStyle>
            <a:lvl1pPr>
              <a:defRPr sz="45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168"/>
            <a:ext cx="1905000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6284168"/>
            <a:ext cx="4104456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675BE-5ED3-4696-8314-B1AA2C4A06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38" y="115888"/>
            <a:ext cx="2001837" cy="619283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6738" y="115888"/>
            <a:ext cx="5854700" cy="619283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3AF7E-BF8D-48DF-ACA2-3DC7EDA850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7566C-4E79-4590-91A7-EC8251760E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9D3FA-402B-4A57-8697-F377EBFBA5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667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34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E958-E077-4131-BD16-C21022789F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EE25B-9397-47B8-B2C0-7C62F36C96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B04C8-9C2C-48C5-A441-3B51EAB4FE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CC87A-1A7C-43E9-A704-C48F14FE2D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59A6E-38B8-4F1E-92A8-E577D79DB6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5830E-D179-47FE-A7AE-877308DA4DE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15888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609725"/>
            <a:ext cx="8001000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609600" y="1450975"/>
            <a:ext cx="7958138" cy="109538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>
              <a:latin typeface="Times New Roman" pitchFamily="18" charset="0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609600" y="638175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2938" y="6429375"/>
            <a:ext cx="48260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7784" y="6453188"/>
            <a:ext cx="4392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800"/>
            </a:lvl1pPr>
          </a:lstStyle>
          <a:p>
            <a:pPr>
              <a:defRPr/>
            </a:pPr>
            <a:r>
              <a:rPr lang="en-US" altLang="ja-JP" dirty="0"/>
              <a:t>Ⅱ</a:t>
            </a:r>
            <a:r>
              <a:rPr lang="ja-JP" altLang="en-US" dirty="0"/>
              <a:t>章　分業のタイプ</a:t>
            </a:r>
            <a:endParaRPr lang="en-US" altLang="ja-JP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19812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2200"/>
            </a:lvl1pPr>
          </a:lstStyle>
          <a:p>
            <a:pPr>
              <a:defRPr/>
            </a:pPr>
            <a:fld id="{21B9279D-81CB-4D3B-A235-D4F16B8E971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4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2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205" y="260648"/>
            <a:ext cx="8136259" cy="1944216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ja-JP" altLang="en-US" sz="4800" dirty="0"/>
              <a:t>「組織論」</a:t>
            </a:r>
            <a:r>
              <a:rPr lang="ja-JP" altLang="en-US" sz="4400" dirty="0"/>
              <a:t>（</a:t>
            </a:r>
            <a:r>
              <a:rPr lang="ja-JP" altLang="en-US" sz="4400" dirty="0">
                <a:solidFill>
                  <a:schemeClr val="tx1"/>
                </a:solidFill>
              </a:rPr>
              <a:t>説明</a:t>
            </a:r>
            <a:r>
              <a:rPr lang="en-US" altLang="ja-JP" sz="4400" dirty="0">
                <a:solidFill>
                  <a:schemeClr val="tx1"/>
                </a:solidFill>
              </a:rPr>
              <a:t>6</a:t>
            </a:r>
            <a:r>
              <a:rPr lang="ja-JP" altLang="en-US" sz="4400" dirty="0"/>
              <a:t>）</a:t>
            </a:r>
            <a:br>
              <a:rPr lang="en-US" altLang="ja-JP" sz="4400" dirty="0"/>
            </a:br>
            <a:r>
              <a:rPr lang="en-US" altLang="ja-JP" sz="4400" dirty="0"/>
              <a:t>Ⅱ</a:t>
            </a:r>
            <a:r>
              <a:rPr lang="ja-JP" altLang="en-US" sz="4800" dirty="0"/>
              <a:t>章：分業のタイプ</a:t>
            </a:r>
            <a:r>
              <a:rPr lang="en-US" altLang="ja-JP" sz="4800" dirty="0"/>
              <a:t>-2</a:t>
            </a:r>
            <a:endParaRPr lang="ja-JP" altLang="en-US" sz="4800" dirty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2708920"/>
            <a:ext cx="8316416" cy="3456384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城西国際大学大学院 ビジネスデザイン研究科</a:t>
            </a:r>
          </a:p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担当：経営学博士 伊東俊彦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ja-JP" sz="3200" dirty="0"/>
              <a:t>Mail</a:t>
            </a:r>
            <a:r>
              <a:rPr lang="ja-JP" altLang="en-US" sz="3200" dirty="0"/>
              <a:t>： </a:t>
            </a:r>
            <a:r>
              <a:rPr lang="en-US" altLang="ja-JP" sz="3200" dirty="0"/>
              <a:t>toko-ito-yama@k5.dion.ne.jp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9552" y="6237312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800" dirty="0"/>
              <a:t>6_o</a:t>
            </a:r>
            <a:r>
              <a:rPr kumimoji="1" lang="en-US" altLang="ja-JP" sz="1800" dirty="0"/>
              <a:t>rganization.pptx</a:t>
            </a:r>
            <a:endParaRPr kumimoji="1" lang="ja-JP" altLang="en-US" sz="18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09531" y="5165443"/>
            <a:ext cx="637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本レジュメは、「</a:t>
            </a:r>
            <a:r>
              <a:rPr kumimoji="1" lang="en-US" altLang="ja-JP" sz="2000" dirty="0"/>
              <a:t>『</a:t>
            </a:r>
            <a:r>
              <a:rPr kumimoji="1" lang="ja-JP" altLang="en-US" sz="2000" dirty="0"/>
              <a:t>組織デザイン</a:t>
            </a:r>
            <a:r>
              <a:rPr lang="en-US" altLang="ja-JP" sz="2000" dirty="0"/>
              <a:t>』</a:t>
            </a:r>
            <a:r>
              <a:rPr lang="ja-JP" altLang="en-US" sz="2000" dirty="0"/>
              <a:t>沼上幹</a:t>
            </a:r>
            <a:r>
              <a:rPr kumimoji="1" lang="ja-JP" altLang="en-US" sz="2000" dirty="0"/>
              <a:t>、日本経済新聞、</a:t>
            </a:r>
            <a:r>
              <a:rPr kumimoji="1" lang="en-US" altLang="ja-JP" sz="2000" dirty="0"/>
              <a:t>2004</a:t>
            </a:r>
            <a:r>
              <a:rPr kumimoji="1" lang="ja-JP" altLang="en-US" sz="2000" dirty="0"/>
              <a:t>」を参考にして作成した</a:t>
            </a:r>
          </a:p>
        </p:txBody>
      </p:sp>
      <p:pic>
        <p:nvPicPr>
          <p:cNvPr id="1026" name="Picture 2" descr="C:\Documents and Settings\toshihiko\My Documents\My Pictures\デジタルカメラデータ\_本人・趣味・その他家族・親戚\本人顔写真など・その他\顔写真-1\伊東俊彦カット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307" y="4755080"/>
            <a:ext cx="1096157" cy="1410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en-US" altLang="ja-JP" sz="4500" dirty="0"/>
              <a:t>2</a:t>
            </a:r>
            <a:r>
              <a:rPr lang="ja-JP" altLang="en-US" sz="4500" dirty="0"/>
              <a:t>　各タイプの分業のメリット</a:t>
            </a:r>
            <a:r>
              <a:rPr lang="en-US" altLang="ja-JP" sz="4500" dirty="0"/>
              <a:t>-3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6738" y="1628799"/>
            <a:ext cx="8577262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(4) </a:t>
            </a:r>
            <a:r>
              <a:rPr lang="ja-JP" altLang="en-US" sz="2800" dirty="0"/>
              <a:t>機能別分業のメリット③</a:t>
            </a:r>
            <a:endParaRPr lang="en-US" altLang="ja-JP" sz="2800" dirty="0"/>
          </a:p>
          <a:p>
            <a:pPr marL="0" indent="0">
              <a:spcBef>
                <a:spcPts val="600"/>
              </a:spcBef>
              <a:buNone/>
            </a:pPr>
            <a:r>
              <a:rPr lang="ja-JP" altLang="en-US" sz="2800" dirty="0"/>
              <a:t>　</a:t>
            </a:r>
            <a:r>
              <a:rPr lang="ja-JP" altLang="en-US" sz="2400" dirty="0"/>
              <a:t>熟練形成の効率化・知識の専門化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200" dirty="0"/>
              <a:t>① 分業は</a:t>
            </a:r>
            <a:r>
              <a:rPr lang="ja-JP" altLang="en-US" sz="2200" dirty="0">
                <a:solidFill>
                  <a:srgbClr val="0000FF"/>
                </a:solidFill>
              </a:rPr>
              <a:t>習熟</a:t>
            </a:r>
            <a:r>
              <a:rPr lang="ja-JP" altLang="en-US" sz="2200" dirty="0"/>
              <a:t>を早めさせる効果</a:t>
            </a:r>
            <a:br>
              <a:rPr lang="en-US" altLang="ja-JP" sz="2200" dirty="0"/>
            </a:br>
            <a:r>
              <a:rPr lang="ja-JP" altLang="en-US" sz="2200" dirty="0"/>
              <a:t>　　をもつ</a:t>
            </a:r>
            <a:endParaRPr lang="en-US" altLang="ja-JP" sz="2200" dirty="0"/>
          </a:p>
          <a:p>
            <a:pPr lvl="2">
              <a:spcBef>
                <a:spcPts val="600"/>
              </a:spcBef>
            </a:pPr>
            <a:r>
              <a:rPr lang="en-US" altLang="ja-JP" sz="1800" dirty="0"/>
              <a:t>C,D</a:t>
            </a:r>
            <a:r>
              <a:rPr lang="ja-JP" altLang="en-US" sz="1800" dirty="0"/>
              <a:t>のタス、クを分解し</a:t>
            </a:r>
            <a:r>
              <a:rPr lang="en-US" altLang="ja-JP" sz="1800" dirty="0"/>
              <a:t>B</a:t>
            </a:r>
            <a:r>
              <a:rPr lang="ja-JP" altLang="en-US" sz="1800" dirty="0"/>
              <a:t>のタスクに</a:t>
            </a:r>
            <a:br>
              <a:rPr lang="en-US" altLang="ja-JP" sz="1800" dirty="0"/>
            </a:br>
            <a:r>
              <a:rPr lang="ja-JP" altLang="en-US" sz="1800" dirty="0"/>
              <a:t>できれば、</a:t>
            </a:r>
            <a:r>
              <a:rPr lang="ja-JP" altLang="en-US" sz="1800" dirty="0">
                <a:solidFill>
                  <a:srgbClr val="0000FF"/>
                </a:solidFill>
              </a:rPr>
              <a:t>熟練形成が不必要</a:t>
            </a:r>
            <a:r>
              <a:rPr lang="ja-JP" altLang="en-US" sz="1800" dirty="0"/>
              <a:t>に</a:t>
            </a:r>
            <a:endParaRPr lang="en-US" altLang="ja-JP" sz="1800" dirty="0"/>
          </a:p>
          <a:p>
            <a:pPr lvl="1">
              <a:spcBef>
                <a:spcPts val="600"/>
              </a:spcBef>
            </a:pPr>
            <a:r>
              <a:rPr lang="ja-JP" altLang="en-US" sz="2200" dirty="0"/>
              <a:t>② 分業は</a:t>
            </a:r>
            <a:r>
              <a:rPr lang="ja-JP" altLang="en-US" sz="2200" dirty="0">
                <a:solidFill>
                  <a:srgbClr val="0000FF"/>
                </a:solidFill>
              </a:rPr>
              <a:t>達成レベル</a:t>
            </a:r>
            <a:r>
              <a:rPr lang="ja-JP" altLang="en-US" sz="2200" dirty="0"/>
              <a:t>を高める効</a:t>
            </a:r>
            <a:br>
              <a:rPr lang="en-US" altLang="ja-JP" sz="2200" dirty="0"/>
            </a:br>
            <a:r>
              <a:rPr lang="ja-JP" altLang="en-US" sz="2200" dirty="0"/>
              <a:t>　　果をもつ</a:t>
            </a:r>
            <a:endParaRPr lang="en-US" altLang="ja-JP" sz="1800" dirty="0"/>
          </a:p>
          <a:p>
            <a:pPr lvl="1">
              <a:spcBef>
                <a:spcPts val="600"/>
              </a:spcBef>
            </a:pPr>
            <a:r>
              <a:rPr lang="ja-JP" altLang="en-US" sz="2200" dirty="0"/>
              <a:t>近代科学は研究分野の細分化で</a:t>
            </a:r>
            <a:br>
              <a:rPr lang="en-US" altLang="ja-JP" sz="2200" dirty="0"/>
            </a:br>
            <a:r>
              <a:rPr lang="ja-JP" altLang="en-US" sz="2200" dirty="0"/>
              <a:t>理論と実験を分割するなど分業に</a:t>
            </a:r>
            <a:br>
              <a:rPr lang="en-US" altLang="ja-JP" sz="2200" dirty="0"/>
            </a:br>
            <a:r>
              <a:rPr lang="ja-JP" altLang="en-US" sz="2200" dirty="0"/>
              <a:t>より極めて</a:t>
            </a:r>
            <a:r>
              <a:rPr lang="ja-JP" altLang="en-US" sz="2200" dirty="0">
                <a:solidFill>
                  <a:srgbClr val="0000FF"/>
                </a:solidFill>
              </a:rPr>
              <a:t>高レベルの成果</a:t>
            </a:r>
            <a:r>
              <a:rPr lang="ja-JP" altLang="en-US" sz="2200" dirty="0"/>
              <a:t>を達成</a:t>
            </a:r>
            <a:br>
              <a:rPr lang="en-US" altLang="ja-JP" sz="2200" dirty="0"/>
            </a:br>
            <a:endParaRPr lang="en-US" altLang="ja-JP" sz="2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71E3C50-5DA5-4219-A02A-D7DCE59E33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1484784"/>
            <a:ext cx="3324225" cy="482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16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en-US" altLang="ja-JP" sz="4500" dirty="0"/>
              <a:t>2</a:t>
            </a:r>
            <a:r>
              <a:rPr lang="ja-JP" altLang="en-US" sz="4500" dirty="0"/>
              <a:t>　各タイプの分業のメリット</a:t>
            </a:r>
            <a:r>
              <a:rPr lang="en-US" altLang="ja-JP" sz="4500" dirty="0"/>
              <a:t>-4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1032" y="1628799"/>
            <a:ext cx="8712968" cy="4824537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ja-JP" sz="2800" dirty="0"/>
              <a:t>(5) </a:t>
            </a:r>
            <a:r>
              <a:rPr lang="ja-JP" altLang="en-US" sz="2800" dirty="0"/>
              <a:t>機能別分業のメリット④</a:t>
            </a:r>
            <a:endParaRPr lang="en-US" altLang="ja-JP" sz="2800" dirty="0"/>
          </a:p>
          <a:p>
            <a:pPr marL="0" indent="0">
              <a:spcBef>
                <a:spcPts val="600"/>
              </a:spcBef>
              <a:buNone/>
            </a:pPr>
            <a:r>
              <a:rPr lang="ja-JP" altLang="en-US" sz="2400" dirty="0"/>
              <a:t>　　</a:t>
            </a:r>
            <a:r>
              <a:rPr lang="ja-JP" altLang="en-US" sz="2400" dirty="0">
                <a:solidFill>
                  <a:srgbClr val="0000FF"/>
                </a:solidFill>
              </a:rPr>
              <a:t>機械</a:t>
            </a:r>
            <a:r>
              <a:rPr lang="ja-JP" altLang="en-US" sz="2400" dirty="0"/>
              <a:t>の発明と</a:t>
            </a:r>
            <a:r>
              <a:rPr lang="ja-JP" altLang="en-US" sz="2400" dirty="0">
                <a:solidFill>
                  <a:srgbClr val="0000FF"/>
                </a:solidFill>
              </a:rPr>
              <a:t>機能的分業</a:t>
            </a:r>
            <a:r>
              <a:rPr lang="ja-JP" altLang="en-US" sz="2400" dirty="0"/>
              <a:t>の強化</a:t>
            </a:r>
            <a:endParaRPr lang="en-US" altLang="ja-JP" sz="2400" dirty="0"/>
          </a:p>
          <a:p>
            <a:pPr lvl="1">
              <a:spcBef>
                <a:spcPts val="600"/>
              </a:spcBef>
            </a:pPr>
            <a:r>
              <a:rPr lang="ja-JP" altLang="en-US" sz="2200" dirty="0"/>
              <a:t>タスクの分割で簡単な部分が明確になると、</a:t>
            </a:r>
            <a:r>
              <a:rPr lang="ja-JP" altLang="en-US" sz="2200" dirty="0">
                <a:solidFill>
                  <a:srgbClr val="0000FF"/>
                </a:solidFill>
              </a:rPr>
              <a:t>自動化・機械化</a:t>
            </a:r>
            <a:br>
              <a:rPr lang="en-US" altLang="ja-JP" sz="2200" dirty="0"/>
            </a:br>
            <a:r>
              <a:rPr lang="ja-JP" altLang="en-US" sz="2200" dirty="0"/>
              <a:t>が進む ⇒ さらなる</a:t>
            </a:r>
            <a:r>
              <a:rPr lang="ja-JP" altLang="en-US" sz="2200" dirty="0">
                <a:solidFill>
                  <a:srgbClr val="0000FF"/>
                </a:solidFill>
              </a:rPr>
              <a:t>分業と機械化</a:t>
            </a:r>
            <a:r>
              <a:rPr lang="ja-JP" altLang="en-US" sz="2200" dirty="0"/>
              <a:t>が進む　⇒　</a:t>
            </a:r>
            <a:r>
              <a:rPr lang="ja-JP" altLang="en-US" sz="2200" dirty="0">
                <a:solidFill>
                  <a:srgbClr val="0000FF"/>
                </a:solidFill>
              </a:rPr>
              <a:t>分業のデメリット</a:t>
            </a:r>
            <a:r>
              <a:rPr lang="ja-JP" altLang="en-US" sz="2200" dirty="0"/>
              <a:t>も</a:t>
            </a:r>
            <a:endParaRPr lang="en-US" altLang="ja-JP" sz="2200" dirty="0"/>
          </a:p>
          <a:p>
            <a:pPr>
              <a:spcBef>
                <a:spcPts val="600"/>
              </a:spcBef>
            </a:pPr>
            <a:r>
              <a:rPr lang="en-US" altLang="ja-JP" sz="2600" dirty="0"/>
              <a:t>(6) </a:t>
            </a:r>
            <a:r>
              <a:rPr lang="ja-JP" altLang="en-US" sz="2600" dirty="0"/>
              <a:t>機能別分業の経済的効果</a:t>
            </a:r>
            <a:r>
              <a:rPr lang="ja-JP" altLang="en-US" sz="2600" dirty="0" err="1"/>
              <a:t>ー</a:t>
            </a:r>
            <a:r>
              <a:rPr lang="ja-JP" altLang="en-US" sz="2600" dirty="0">
                <a:solidFill>
                  <a:srgbClr val="0000FF"/>
                </a:solidFill>
              </a:rPr>
              <a:t>規模の経済</a:t>
            </a:r>
            <a:endParaRPr lang="en-US" altLang="ja-JP" sz="2600" dirty="0">
              <a:solidFill>
                <a:srgbClr val="0000FF"/>
              </a:solidFill>
            </a:endParaRPr>
          </a:p>
          <a:p>
            <a:pPr lvl="1">
              <a:spcBef>
                <a:spcPts val="600"/>
              </a:spcBef>
            </a:pPr>
            <a:r>
              <a:rPr lang="ja-JP" altLang="en-US" sz="2200" dirty="0"/>
              <a:t>長期平均費用曲線が</a:t>
            </a:r>
            <a:r>
              <a:rPr lang="ja-JP" altLang="en-US" sz="2200" dirty="0">
                <a:solidFill>
                  <a:srgbClr val="0000FF"/>
                </a:solidFill>
              </a:rPr>
              <a:t>規模の</a:t>
            </a:r>
            <a:br>
              <a:rPr lang="en-US" altLang="ja-JP" sz="2200" dirty="0">
                <a:solidFill>
                  <a:srgbClr val="0000FF"/>
                </a:solidFill>
              </a:rPr>
            </a:br>
            <a:r>
              <a:rPr lang="ja-JP" altLang="en-US" sz="2200" dirty="0">
                <a:solidFill>
                  <a:srgbClr val="0000FF"/>
                </a:solidFill>
              </a:rPr>
              <a:t>増大</a:t>
            </a:r>
            <a:r>
              <a:rPr lang="ja-JP" altLang="en-US" sz="2200" dirty="0"/>
              <a:t>と共に</a:t>
            </a:r>
            <a:r>
              <a:rPr lang="ja-JP" altLang="en-US" sz="2200" dirty="0">
                <a:solidFill>
                  <a:srgbClr val="0000FF"/>
                </a:solidFill>
              </a:rPr>
              <a:t>右下がり傾向</a:t>
            </a:r>
            <a:r>
              <a:rPr lang="ja-JP" altLang="en-US" sz="2200" dirty="0"/>
              <a:t>となる</a:t>
            </a:r>
            <a:endParaRPr lang="en-US" altLang="ja-JP" sz="2200" dirty="0"/>
          </a:p>
          <a:p>
            <a:pPr lvl="1">
              <a:spcBef>
                <a:spcPts val="6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機能別分業の高度化</a:t>
            </a:r>
            <a:r>
              <a:rPr lang="ja-JP" altLang="en-US" sz="2200" dirty="0"/>
              <a:t>は</a:t>
            </a:r>
            <a:br>
              <a:rPr lang="en-US" altLang="ja-JP" sz="2200" dirty="0"/>
            </a:br>
            <a:r>
              <a:rPr lang="ja-JP" altLang="en-US" sz="2200" dirty="0">
                <a:solidFill>
                  <a:srgbClr val="0000FF"/>
                </a:solidFill>
              </a:rPr>
              <a:t>規模の経済</a:t>
            </a:r>
            <a:r>
              <a:rPr lang="ja-JP" altLang="en-US" sz="2200" dirty="0"/>
              <a:t>を生み出す</a:t>
            </a:r>
            <a:endParaRPr lang="en-US" altLang="ja-JP" sz="2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3</a:t>
            </a:fld>
            <a:endParaRPr lang="en-US" altLang="ja-JP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EB3770ED-E24A-4311-A1D2-35193F81B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3789040"/>
            <a:ext cx="3765115" cy="2515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69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en-US" altLang="ja-JP" sz="4500" dirty="0"/>
              <a:t>2</a:t>
            </a:r>
            <a:r>
              <a:rPr lang="ja-JP" altLang="en-US" sz="4500" dirty="0"/>
              <a:t>　各タイプの分業のメリット</a:t>
            </a:r>
            <a:r>
              <a:rPr lang="en-US" altLang="ja-JP" sz="4500" dirty="0"/>
              <a:t>-5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036" y="1628651"/>
            <a:ext cx="8712968" cy="4824537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altLang="ja-JP" sz="2800" dirty="0"/>
              <a:t>(7) </a:t>
            </a:r>
            <a:r>
              <a:rPr lang="ja-JP" altLang="en-US" sz="2800" dirty="0"/>
              <a:t>分業のメリットに関する補足</a:t>
            </a:r>
            <a:br>
              <a:rPr lang="en-US" altLang="ja-JP" sz="2800" dirty="0"/>
            </a:br>
            <a:r>
              <a:rPr lang="ja-JP" altLang="en-US" sz="2400" dirty="0"/>
              <a:t>　「</a:t>
            </a:r>
            <a:r>
              <a:rPr lang="ja-JP" altLang="en-US" sz="2400" dirty="0">
                <a:solidFill>
                  <a:srgbClr val="0000FF"/>
                </a:solidFill>
              </a:rPr>
              <a:t>計画のグレシャムの法則</a:t>
            </a:r>
            <a:r>
              <a:rPr lang="ja-JP" altLang="en-US" sz="2400" dirty="0"/>
              <a:t>」の回避</a:t>
            </a:r>
            <a:endParaRPr lang="en-US" altLang="ja-JP" sz="2400" dirty="0"/>
          </a:p>
          <a:p>
            <a:pPr lvl="1">
              <a:spcBef>
                <a:spcPts val="1200"/>
              </a:spcBef>
            </a:pPr>
            <a:r>
              <a:rPr lang="ja-JP" altLang="en-US" sz="2400" dirty="0"/>
              <a:t>計画のグレシャムの法則とは</a:t>
            </a:r>
            <a:endParaRPr lang="en-US" altLang="ja-JP" sz="2400" dirty="0"/>
          </a:p>
          <a:p>
            <a:pPr lvl="2">
              <a:spcBef>
                <a:spcPts val="1200"/>
              </a:spcBef>
            </a:pPr>
            <a:r>
              <a:rPr lang="ja-JP" altLang="en-US" sz="2000" dirty="0"/>
              <a:t>サイモン：</a:t>
            </a:r>
            <a:r>
              <a:rPr lang="ja-JP" altLang="en-US" sz="2000" dirty="0">
                <a:solidFill>
                  <a:srgbClr val="0000FF"/>
                </a:solidFill>
              </a:rPr>
              <a:t>ルーチンワークはノン</a:t>
            </a:r>
            <a:br>
              <a:rPr lang="en-US" altLang="ja-JP" sz="2000" dirty="0">
                <a:solidFill>
                  <a:srgbClr val="0000FF"/>
                </a:solidFill>
              </a:rPr>
            </a:br>
            <a:r>
              <a:rPr lang="ja-JP" altLang="en-US" sz="2000" dirty="0">
                <a:solidFill>
                  <a:srgbClr val="0000FF"/>
                </a:solidFill>
              </a:rPr>
              <a:t>ルーチンワークを駆逐</a:t>
            </a:r>
            <a:r>
              <a:rPr lang="ja-JP" altLang="en-US" sz="2000" dirty="0"/>
              <a:t>する</a:t>
            </a:r>
            <a:br>
              <a:rPr lang="en-US" altLang="ja-JP" sz="2000" dirty="0"/>
            </a:br>
            <a:r>
              <a:rPr lang="ja-JP" altLang="en-US" sz="2000" dirty="0"/>
              <a:t>⇒ </a:t>
            </a:r>
            <a:r>
              <a:rPr lang="ja-JP" altLang="en-US" sz="2000" dirty="0">
                <a:solidFill>
                  <a:srgbClr val="0000FF"/>
                </a:solidFill>
              </a:rPr>
              <a:t>重要な仕事が後回し</a:t>
            </a:r>
            <a:r>
              <a:rPr lang="ja-JP" altLang="en-US" sz="2000" dirty="0"/>
              <a:t>にされる</a:t>
            </a:r>
            <a:endParaRPr lang="en-US" altLang="ja-JP" sz="2000" dirty="0"/>
          </a:p>
          <a:p>
            <a:pPr lvl="1">
              <a:spcBef>
                <a:spcPts val="1200"/>
              </a:spcBef>
            </a:pPr>
            <a:r>
              <a:rPr lang="ja-JP" altLang="en-US" sz="2400" dirty="0"/>
              <a:t>回避策：ルーチン業務部門</a:t>
            </a:r>
            <a:br>
              <a:rPr lang="en-US" altLang="ja-JP" sz="2400" dirty="0"/>
            </a:br>
            <a:r>
              <a:rPr lang="ja-JP" altLang="en-US" sz="2400" dirty="0"/>
              <a:t>と企画･戦略部門を</a:t>
            </a:r>
            <a:r>
              <a:rPr lang="ja-JP" altLang="en-US" sz="2400" dirty="0">
                <a:solidFill>
                  <a:srgbClr val="0000FF"/>
                </a:solidFill>
              </a:rPr>
              <a:t>分ける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>
              <a:spcBef>
                <a:spcPts val="1200"/>
              </a:spcBef>
            </a:pPr>
            <a:r>
              <a:rPr lang="en-US" altLang="ja-JP" sz="2800" dirty="0"/>
              <a:t>(8) </a:t>
            </a:r>
            <a:r>
              <a:rPr lang="ja-JP" altLang="en-US" sz="2800" dirty="0"/>
              <a:t>分業タイプ間の</a:t>
            </a:r>
            <a:r>
              <a:rPr lang="ja-JP" altLang="en-US" sz="2800" dirty="0">
                <a:solidFill>
                  <a:srgbClr val="0000FF"/>
                </a:solidFill>
              </a:rPr>
              <a:t>比較</a:t>
            </a:r>
            <a:endParaRPr lang="en-US" altLang="ja-JP" sz="2800" dirty="0">
              <a:solidFill>
                <a:srgbClr val="0000FF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4</a:t>
            </a:fld>
            <a:endParaRPr lang="en-US" altLang="ja-JP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6E06C45-2893-472D-B55B-9EB7A66203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088" y="2780928"/>
            <a:ext cx="3732346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48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３ 分業がもたらすデメリット</a:t>
            </a:r>
            <a:r>
              <a:rPr lang="en-US" altLang="ja-JP" sz="4500" dirty="0"/>
              <a:t>-1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28651"/>
            <a:ext cx="8570404" cy="4824537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ja-JP" altLang="en-US" sz="2800" dirty="0"/>
              <a:t>分業の</a:t>
            </a:r>
            <a:r>
              <a:rPr lang="ja-JP" altLang="en-US" sz="2800" dirty="0">
                <a:solidFill>
                  <a:srgbClr val="0000FF"/>
                </a:solidFill>
              </a:rPr>
              <a:t>デメリット</a:t>
            </a:r>
            <a:r>
              <a:rPr lang="ja-JP" altLang="en-US" sz="2800" dirty="0"/>
              <a:t>を２つに大別</a:t>
            </a:r>
            <a:endParaRPr lang="en-US" altLang="ja-JP" sz="2800" dirty="0"/>
          </a:p>
          <a:p>
            <a:pPr>
              <a:spcBef>
                <a:spcPts val="1200"/>
              </a:spcBef>
            </a:pPr>
            <a:r>
              <a:rPr lang="en-US" altLang="ja-JP" sz="2800" dirty="0"/>
              <a:t>(1) </a:t>
            </a:r>
            <a:r>
              <a:rPr lang="ja-JP" altLang="en-US" sz="2800" dirty="0"/>
              <a:t>働く人の</a:t>
            </a:r>
            <a:r>
              <a:rPr lang="ja-JP" altLang="en-US" sz="2800" dirty="0">
                <a:solidFill>
                  <a:srgbClr val="0000FF"/>
                </a:solidFill>
              </a:rPr>
              <a:t>意欲低下</a:t>
            </a:r>
            <a:r>
              <a:rPr lang="en-US" altLang="ja-JP" sz="2800" dirty="0"/>
              <a:t>-1</a:t>
            </a:r>
          </a:p>
          <a:p>
            <a:pPr lvl="1">
              <a:spcBef>
                <a:spcPts val="1200"/>
              </a:spcBef>
            </a:pPr>
            <a:r>
              <a:rPr lang="ja-JP" altLang="en-US" sz="2400" dirty="0"/>
              <a:t>① </a:t>
            </a:r>
            <a:r>
              <a:rPr lang="ja-JP" altLang="en-US" sz="2400" dirty="0">
                <a:solidFill>
                  <a:srgbClr val="0000FF"/>
                </a:solidFill>
              </a:rPr>
              <a:t>タスクの意味</a:t>
            </a:r>
            <a:br>
              <a:rPr lang="en-US" altLang="ja-JP" sz="2400" dirty="0"/>
            </a:br>
            <a:r>
              <a:rPr lang="ja-JP" altLang="en-US" sz="2400" dirty="0"/>
              <a:t>：</a:t>
            </a:r>
            <a:r>
              <a:rPr lang="ja-JP" altLang="en-US" sz="2400" dirty="0">
                <a:solidFill>
                  <a:srgbClr val="0000FF"/>
                </a:solidFill>
              </a:rPr>
              <a:t>全体に対し</a:t>
            </a:r>
            <a:r>
              <a:rPr lang="ja-JP" altLang="en-US" sz="2400" dirty="0"/>
              <a:t>どのような意味をもつのか</a:t>
            </a:r>
            <a:endParaRPr lang="en-US" altLang="ja-JP" sz="2400" dirty="0"/>
          </a:p>
          <a:p>
            <a:pPr lvl="1">
              <a:spcBef>
                <a:spcPts val="1200"/>
              </a:spcBef>
            </a:pPr>
            <a:r>
              <a:rPr lang="ja-JP" altLang="en-US" sz="2400" dirty="0"/>
              <a:t>② </a:t>
            </a:r>
            <a:r>
              <a:rPr lang="ja-JP" altLang="en-US" sz="2400" dirty="0">
                <a:solidFill>
                  <a:srgbClr val="0000FF"/>
                </a:solidFill>
              </a:rPr>
              <a:t>思考余地</a:t>
            </a:r>
            <a:r>
              <a:rPr lang="ja-JP" altLang="en-US" sz="2400" dirty="0"/>
              <a:t>：</a:t>
            </a:r>
            <a:r>
              <a:rPr lang="ja-JP" altLang="en-US" sz="2400" dirty="0">
                <a:solidFill>
                  <a:srgbClr val="0000FF"/>
                </a:solidFill>
              </a:rPr>
              <a:t>判断</a:t>
            </a:r>
            <a:r>
              <a:rPr lang="ja-JP" altLang="en-US" sz="2400" dirty="0"/>
              <a:t>の余地の減少</a:t>
            </a:r>
            <a:endParaRPr lang="en-US" altLang="ja-JP" sz="2400" dirty="0"/>
          </a:p>
          <a:p>
            <a:pPr lvl="1">
              <a:spcBef>
                <a:spcPts val="1200"/>
              </a:spcBef>
            </a:pPr>
            <a:r>
              <a:rPr lang="ja-JP" altLang="en-US" sz="2400" dirty="0"/>
              <a:t>③ </a:t>
            </a:r>
            <a:r>
              <a:rPr lang="ja-JP" altLang="en-US" sz="2400" dirty="0">
                <a:solidFill>
                  <a:srgbClr val="0000FF"/>
                </a:solidFill>
              </a:rPr>
              <a:t>学習余地</a:t>
            </a:r>
            <a:r>
              <a:rPr lang="ja-JP" altLang="en-US" sz="2400" dirty="0"/>
              <a:t>：気力を失う ⇒ </a:t>
            </a:r>
            <a:r>
              <a:rPr lang="ja-JP" altLang="en-US" sz="2400" dirty="0">
                <a:solidFill>
                  <a:srgbClr val="0000FF"/>
                </a:solidFill>
              </a:rPr>
              <a:t>無駄</a:t>
            </a:r>
            <a:r>
              <a:rPr lang="ja-JP" altLang="en-US" sz="2400" dirty="0"/>
              <a:t>を生む</a:t>
            </a:r>
            <a:endParaRPr lang="en-US" altLang="ja-JP" sz="2400" dirty="0"/>
          </a:p>
          <a:p>
            <a:pPr lvl="1">
              <a:spcBef>
                <a:spcPts val="1200"/>
              </a:spcBef>
            </a:pPr>
            <a:r>
              <a:rPr lang="ja-JP" altLang="en-US" sz="2600" dirty="0">
                <a:solidFill>
                  <a:srgbClr val="0000FF"/>
                </a:solidFill>
              </a:rPr>
              <a:t>意欲低下</a:t>
            </a:r>
            <a:r>
              <a:rPr lang="ja-JP" altLang="en-US" sz="2600" dirty="0"/>
              <a:t>の対処法</a:t>
            </a:r>
            <a:r>
              <a:rPr lang="en-US" altLang="ja-JP" sz="2600" dirty="0"/>
              <a:t>-1</a:t>
            </a:r>
          </a:p>
          <a:p>
            <a:pPr lvl="2">
              <a:spcBef>
                <a:spcPts val="1200"/>
              </a:spcBef>
            </a:pPr>
            <a:r>
              <a:rPr lang="ja-JP" altLang="en-US" sz="2200" dirty="0"/>
              <a:t>① 分業の</a:t>
            </a:r>
            <a:r>
              <a:rPr lang="ja-JP" altLang="en-US" sz="2200" dirty="0">
                <a:solidFill>
                  <a:srgbClr val="0000FF"/>
                </a:solidFill>
              </a:rPr>
              <a:t>程度の緩和</a:t>
            </a:r>
            <a:br>
              <a:rPr lang="en-US" altLang="ja-JP" sz="2200" dirty="0"/>
            </a:br>
            <a:r>
              <a:rPr lang="ja-JP" altLang="en-US" sz="2200" dirty="0"/>
              <a:t> ⇒ </a:t>
            </a:r>
            <a:r>
              <a:rPr lang="ja-JP" altLang="en-US" sz="2200" dirty="0">
                <a:solidFill>
                  <a:srgbClr val="0000FF"/>
                </a:solidFill>
              </a:rPr>
              <a:t>職務拡大</a:t>
            </a:r>
            <a:r>
              <a:rPr lang="ja-JP" altLang="en-US" sz="2200" dirty="0"/>
              <a:t>、</a:t>
            </a:r>
            <a:r>
              <a:rPr lang="ja-JP" altLang="en-US" sz="2200" dirty="0">
                <a:solidFill>
                  <a:srgbClr val="0000FF"/>
                </a:solidFill>
              </a:rPr>
              <a:t>職務充実</a:t>
            </a:r>
            <a:endParaRPr lang="en-US" altLang="ja-JP" sz="2200" dirty="0">
              <a:solidFill>
                <a:srgbClr val="0000FF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5</a:t>
            </a:fld>
            <a:endParaRPr lang="en-US" altLang="ja-JP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0DD23D37-B3C3-41B6-9644-2B8055377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96" y="1772251"/>
            <a:ext cx="1691888" cy="4537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15888"/>
            <a:ext cx="8712968" cy="1216025"/>
          </a:xfrm>
        </p:spPr>
        <p:txBody>
          <a:bodyPr/>
          <a:lstStyle/>
          <a:p>
            <a:r>
              <a:rPr lang="ja-JP" altLang="en-US" sz="4500" dirty="0"/>
              <a:t>３ 分業がもたらすデメリット</a:t>
            </a:r>
            <a:r>
              <a:rPr lang="en-US" altLang="ja-JP" sz="4500" dirty="0"/>
              <a:t>-2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28651"/>
            <a:ext cx="8570404" cy="4824537"/>
          </a:xfrm>
        </p:spPr>
        <p:txBody>
          <a:bodyPr/>
          <a:lstStyle/>
          <a:p>
            <a:pPr>
              <a:spcBef>
                <a:spcPts val="500"/>
              </a:spcBef>
            </a:pPr>
            <a:r>
              <a:rPr lang="en-US" altLang="ja-JP" sz="2800" dirty="0"/>
              <a:t>(1) </a:t>
            </a:r>
            <a:r>
              <a:rPr lang="ja-JP" altLang="en-US" sz="2800" dirty="0"/>
              <a:t>働く人の意欲低下</a:t>
            </a:r>
            <a:r>
              <a:rPr lang="en-US" altLang="ja-JP" sz="2800" dirty="0"/>
              <a:t>-1</a:t>
            </a:r>
            <a:endParaRPr lang="en-US" altLang="ja-JP" sz="3000" dirty="0"/>
          </a:p>
          <a:p>
            <a:pPr lvl="1">
              <a:spcBef>
                <a:spcPts val="500"/>
              </a:spcBef>
            </a:pPr>
            <a:r>
              <a:rPr lang="ja-JP" altLang="en-US" sz="2600" dirty="0"/>
              <a:t>意欲低下の</a:t>
            </a:r>
            <a:r>
              <a:rPr lang="ja-JP" altLang="en-US" sz="2600" dirty="0">
                <a:solidFill>
                  <a:srgbClr val="0000FF"/>
                </a:solidFill>
              </a:rPr>
              <a:t>対処法</a:t>
            </a:r>
            <a:r>
              <a:rPr lang="en-US" altLang="ja-JP" sz="2600" dirty="0"/>
              <a:t>-2</a:t>
            </a:r>
          </a:p>
          <a:p>
            <a:pPr lvl="2">
              <a:spcBef>
                <a:spcPts val="500"/>
              </a:spcBef>
            </a:pPr>
            <a:r>
              <a:rPr lang="ja-JP" altLang="en-US" dirty="0"/>
              <a:t>② </a:t>
            </a:r>
            <a:r>
              <a:rPr lang="ja-JP" altLang="en-US" dirty="0">
                <a:solidFill>
                  <a:srgbClr val="0000FF"/>
                </a:solidFill>
              </a:rPr>
              <a:t>ローテーション</a:t>
            </a:r>
            <a:r>
              <a:rPr lang="ja-JP" altLang="en-US" dirty="0"/>
              <a:t>・</a:t>
            </a:r>
            <a:r>
              <a:rPr lang="ja-JP" altLang="en-US" dirty="0">
                <a:solidFill>
                  <a:srgbClr val="0000FF"/>
                </a:solidFill>
              </a:rPr>
              <a:t>人事異動</a:t>
            </a:r>
            <a:br>
              <a:rPr lang="en-US" altLang="ja-JP" dirty="0"/>
            </a:br>
            <a:r>
              <a:rPr lang="ja-JP" altLang="en-US" dirty="0"/>
              <a:t>⇒ </a:t>
            </a:r>
            <a:r>
              <a:rPr lang="ja-JP" altLang="en-US" dirty="0">
                <a:solidFill>
                  <a:srgbClr val="0000FF"/>
                </a:solidFill>
              </a:rPr>
              <a:t>キャリヤパス</a:t>
            </a:r>
            <a:r>
              <a:rPr lang="ja-JP" altLang="en-US" dirty="0"/>
              <a:t>による対応</a:t>
            </a:r>
            <a:endParaRPr lang="en-US" altLang="ja-JP" dirty="0"/>
          </a:p>
          <a:p>
            <a:pPr lvl="2">
              <a:spcBef>
                <a:spcPts val="500"/>
              </a:spcBef>
            </a:pPr>
            <a:r>
              <a:rPr lang="ja-JP" altLang="en-US" dirty="0"/>
              <a:t>③</a:t>
            </a:r>
            <a:r>
              <a:rPr lang="ja-JP" altLang="en-US" dirty="0">
                <a:solidFill>
                  <a:srgbClr val="0000FF"/>
                </a:solidFill>
              </a:rPr>
              <a:t> アルバイト</a:t>
            </a:r>
            <a:r>
              <a:rPr lang="ja-JP" altLang="en-US" dirty="0"/>
              <a:t>の短期雇用の活用</a:t>
            </a:r>
            <a:br>
              <a:rPr lang="en-US" altLang="ja-JP" dirty="0"/>
            </a:br>
            <a:r>
              <a:rPr lang="ja-JP" altLang="en-US" dirty="0"/>
              <a:t>⇒ </a:t>
            </a:r>
            <a:r>
              <a:rPr lang="ja-JP" altLang="en-US" dirty="0">
                <a:solidFill>
                  <a:srgbClr val="0000FF"/>
                </a:solidFill>
              </a:rPr>
              <a:t>つまらない仕事</a:t>
            </a:r>
            <a:r>
              <a:rPr lang="ja-JP" altLang="en-US" dirty="0"/>
              <a:t>を短期のアルバイトで</a:t>
            </a:r>
            <a:endParaRPr lang="en-US" altLang="ja-JP" dirty="0"/>
          </a:p>
          <a:p>
            <a:pPr>
              <a:spcBef>
                <a:spcPts val="500"/>
              </a:spcBef>
            </a:pPr>
            <a:r>
              <a:rPr lang="en-US" altLang="ja-JP" sz="2800" dirty="0"/>
              <a:t>(2) </a:t>
            </a:r>
            <a:r>
              <a:rPr lang="ja-JP" altLang="en-US" sz="2800" dirty="0"/>
              <a:t>調整・統合の</a:t>
            </a:r>
            <a:r>
              <a:rPr lang="ja-JP" altLang="en-US" sz="2800" dirty="0">
                <a:solidFill>
                  <a:srgbClr val="0000FF"/>
                </a:solidFill>
              </a:rPr>
              <a:t>難易度</a:t>
            </a:r>
            <a:r>
              <a:rPr lang="ja-JP" altLang="en-US" sz="2800" dirty="0"/>
              <a:t>アップ</a:t>
            </a:r>
            <a:endParaRPr lang="en-US" altLang="ja-JP" sz="2800" dirty="0"/>
          </a:p>
          <a:p>
            <a:pPr lvl="1">
              <a:spcBef>
                <a:spcPts val="500"/>
              </a:spcBef>
            </a:pPr>
            <a:r>
              <a:rPr lang="ja-JP" altLang="en-US" sz="2200" dirty="0"/>
              <a:t>分業したら</a:t>
            </a:r>
            <a:r>
              <a:rPr lang="ja-JP" altLang="en-US" sz="2200" dirty="0">
                <a:solidFill>
                  <a:srgbClr val="0000FF"/>
                </a:solidFill>
              </a:rPr>
              <a:t>統合して</a:t>
            </a:r>
            <a:r>
              <a:rPr lang="ja-JP" altLang="en-US" sz="2200" dirty="0"/>
              <a:t>まとめなければならない</a:t>
            </a:r>
            <a:br>
              <a:rPr lang="en-US" altLang="ja-JP" sz="2200" dirty="0"/>
            </a:br>
            <a:r>
              <a:rPr lang="ja-JP" altLang="en-US" sz="2200" dirty="0"/>
              <a:t>⇒ 統合がうまくいかないと</a:t>
            </a:r>
            <a:r>
              <a:rPr lang="ja-JP" altLang="en-US" sz="2200" dirty="0">
                <a:solidFill>
                  <a:srgbClr val="0000FF"/>
                </a:solidFill>
              </a:rPr>
              <a:t>分業のデメリット</a:t>
            </a:r>
            <a:r>
              <a:rPr lang="ja-JP" altLang="en-US" sz="2200" dirty="0"/>
              <a:t>となる</a:t>
            </a:r>
            <a:endParaRPr lang="en-US" altLang="ja-JP" sz="2200" dirty="0"/>
          </a:p>
          <a:p>
            <a:pPr lvl="1">
              <a:spcBef>
                <a:spcPts val="500"/>
              </a:spcBef>
            </a:pPr>
            <a:r>
              <a:rPr lang="ja-JP" altLang="en-US" sz="2200" dirty="0"/>
              <a:t>機能別分業では、</a:t>
            </a:r>
            <a:r>
              <a:rPr lang="ja-JP" altLang="en-US" sz="2200" dirty="0">
                <a:solidFill>
                  <a:srgbClr val="0000FF"/>
                </a:solidFill>
              </a:rPr>
              <a:t>機能別に目標が異なる</a:t>
            </a:r>
            <a:br>
              <a:rPr lang="en-US" altLang="ja-JP" sz="2200" dirty="0"/>
            </a:br>
            <a:r>
              <a:rPr lang="ja-JP" altLang="en-US" sz="2200" dirty="0"/>
              <a:t>⇒ </a:t>
            </a:r>
            <a:r>
              <a:rPr lang="ja-JP" altLang="en-US" sz="2200" dirty="0">
                <a:solidFill>
                  <a:srgbClr val="0000FF"/>
                </a:solidFill>
              </a:rPr>
              <a:t>利害対立</a:t>
            </a:r>
            <a:r>
              <a:rPr lang="ja-JP" altLang="en-US" sz="2200" dirty="0"/>
              <a:t>を生み</a:t>
            </a:r>
            <a:r>
              <a:rPr lang="ja-JP" altLang="en-US" sz="2200" dirty="0">
                <a:solidFill>
                  <a:srgbClr val="0000FF"/>
                </a:solidFill>
              </a:rPr>
              <a:t>統合が困難</a:t>
            </a:r>
            <a:r>
              <a:rPr lang="ja-JP" altLang="en-US" sz="2200" dirty="0"/>
              <a:t>に</a:t>
            </a:r>
            <a:endParaRPr lang="en-US" altLang="ja-JP" sz="22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7566C-4E79-4590-91A7-EC8251760E0A}" type="slidenum">
              <a:rPr lang="en-US" altLang="ja-JP" smtClean="0"/>
              <a:pPr>
                <a:defRPr/>
              </a:pPr>
              <a:t>6</a:t>
            </a:fld>
            <a:endParaRPr lang="en-US" altLang="ja-JP" dirty="0"/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6012160" y="142875"/>
            <a:ext cx="2700000" cy="5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FF"/>
                </a:solidFill>
              </a:rPr>
              <a:t>Ⅱ</a:t>
            </a:r>
            <a:r>
              <a:rPr lang="ja-JP" altLang="en-US" dirty="0">
                <a:solidFill>
                  <a:srgbClr val="0000FF"/>
                </a:solidFill>
              </a:rPr>
              <a:t>章：分業のタイプ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/>
              <a:t>Ⅱ</a:t>
            </a:r>
            <a:r>
              <a:rPr lang="ja-JP" altLang="en-US"/>
              <a:t>章　分業のタイプ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7665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8&quot; unique_id=&quot;10373&quot;&gt;&lt;/object&gt;&lt;object type=&quot;2&quot; unique_id=&quot;10374&quot;&gt;&lt;object type=&quot;3&quot; unique_id=&quot;10375&quot;&gt;&lt;property id=&quot;20148&quot; value=&quot;5&quot;/&gt;&lt;property id=&quot;20300&quot; value=&quot;スライド 1 - &amp;quot;「組織論」（説明6）&amp;#x0D;&amp;#x0A;Ⅱ章：分業のタイプ-2&amp;quot;&quot;/&gt;&lt;property id=&quot;20307&quot; value=&quot;256&quot;/&gt;&lt;/object&gt;&lt;object type=&quot;3&quot; unique_id=&quot;10389&quot;&gt;&lt;property id=&quot;20148&quot; value=&quot;5&quot;/&gt;&lt;property id=&quot;20300&quot; value=&quot;スライド 2 - &amp;quot;2　各タイプの分業のメリット-3&amp;quot;&quot;/&gt;&lt;property id=&quot;20307&quot; value=&quot;344&quot;/&gt;&lt;/object&gt;&lt;object type=&quot;3&quot; unique_id=&quot;10525&quot;&gt;&lt;property id=&quot;20148&quot; value=&quot;5&quot;/&gt;&lt;property id=&quot;20300&quot; value=&quot;スライド 3 - &amp;quot;2　各タイプの分業のメリット-4&amp;quot;&quot;/&gt;&lt;property id=&quot;20307&quot; value=&quot;345&quot;/&gt;&lt;/object&gt;&lt;object type=&quot;3&quot; unique_id=&quot;10551&quot;&gt;&lt;property id=&quot;20148&quot; value=&quot;5&quot;/&gt;&lt;property id=&quot;20300&quot; value=&quot;スライド 4 - &amp;quot;2　各タイプの分業のメリット-5&amp;quot;&quot;/&gt;&lt;property id=&quot;20307&quot; value=&quot;346&quot;/&gt;&lt;/object&gt;&lt;object type=&quot;3&quot; unique_id=&quot;10570&quot;&gt;&lt;property id=&quot;20148&quot; value=&quot;5&quot;/&gt;&lt;property id=&quot;20300&quot; value=&quot;スライド 5 - &amp;quot;３ 分業がもたらすデメリット-1&amp;quot;&quot;/&gt;&lt;property id=&quot;20307&quot; value=&quot;347&quot;/&gt;&lt;/object&gt;&lt;object type=&quot;3&quot; unique_id=&quot;10592&quot;&gt;&lt;property id=&quot;20148&quot; value=&quot;5&quot;/&gt;&lt;property id=&quot;20300&quot; value=&quot;スライド 6 - &amp;quot;３ 分業がもたらすデメリット-2&amp;quot;&quot;/&gt;&lt;property id=&quot;20307&quot; value=&quot;34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2873</TotalTime>
  <Words>204</Words>
  <Application>Microsoft Office PowerPoint</Application>
  <PresentationFormat>画面に合わせる (4:3)</PresentationFormat>
  <Paragraphs>63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Verdana</vt:lpstr>
      <vt:lpstr>Wingdings</vt:lpstr>
      <vt:lpstr>Profile</vt:lpstr>
      <vt:lpstr>「組織論」（説明6） Ⅱ章：分業のタイプ-2</vt:lpstr>
      <vt:lpstr>2　各タイプの分業のメリット-3</vt:lpstr>
      <vt:lpstr>2　各タイプの分業のメリット-4</vt:lpstr>
      <vt:lpstr>2　各タイプの分業のメリット-5</vt:lpstr>
      <vt:lpstr>３ 分業がもたらすデメリット-1</vt:lpstr>
      <vt:lpstr>３ 分業がもたらすデメリット-2</vt:lpstr>
    </vt:vector>
  </TitlesOfParts>
  <Company>伊東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開放科目「ｅビジネス」</dc:title>
  <dc:creator>伊東</dc:creator>
  <cp:lastModifiedBy>俊彦 伊東</cp:lastModifiedBy>
  <cp:revision>215</cp:revision>
  <cp:lastPrinted>2019-12-12T14:30:29Z</cp:lastPrinted>
  <dcterms:created xsi:type="dcterms:W3CDTF">2004-04-17T03:41:15Z</dcterms:created>
  <dcterms:modified xsi:type="dcterms:W3CDTF">2019-12-12T14:42:56Z</dcterms:modified>
</cp:coreProperties>
</file>