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95" r:id="rId2"/>
  </p:sldMasterIdLst>
  <p:notesMasterIdLst>
    <p:notesMasterId r:id="rId25"/>
  </p:notesMasterIdLst>
  <p:handoutMasterIdLst>
    <p:handoutMasterId r:id="rId26"/>
  </p:handoutMasterIdLst>
  <p:sldIdLst>
    <p:sldId id="256" r:id="rId3"/>
    <p:sldId id="362" r:id="rId4"/>
    <p:sldId id="344" r:id="rId5"/>
    <p:sldId id="364" r:id="rId6"/>
    <p:sldId id="465" r:id="rId7"/>
    <p:sldId id="363" r:id="rId8"/>
    <p:sldId id="345" r:id="rId9"/>
    <p:sldId id="346" r:id="rId10"/>
    <p:sldId id="350" r:id="rId11"/>
    <p:sldId id="347" r:id="rId12"/>
    <p:sldId id="351" r:id="rId13"/>
    <p:sldId id="352" r:id="rId14"/>
    <p:sldId id="353" r:id="rId15"/>
    <p:sldId id="354" r:id="rId16"/>
    <p:sldId id="355" r:id="rId17"/>
    <p:sldId id="348" r:id="rId18"/>
    <p:sldId id="356" r:id="rId19"/>
    <p:sldId id="357" r:id="rId20"/>
    <p:sldId id="358" r:id="rId21"/>
    <p:sldId id="359" r:id="rId22"/>
    <p:sldId id="360" r:id="rId23"/>
    <p:sldId id="361" r:id="rId24"/>
  </p:sldIdLst>
  <p:sldSz cx="9144000" cy="6858000" type="screen4x3"/>
  <p:notesSz cx="6832600" cy="9963150"/>
  <p:custDataLst>
    <p:tags r:id="rId2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5" autoAdjust="0"/>
    <p:restoredTop sz="94103" autoAdjust="0"/>
  </p:normalViewPr>
  <p:slideViewPr>
    <p:cSldViewPr>
      <p:cViewPr varScale="1">
        <p:scale>
          <a:sx n="79" d="100"/>
          <a:sy n="79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166" y="78"/>
      </p:cViewPr>
      <p:guideLst>
        <p:guide orient="horz" pos="3139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401" y="510133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3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6" y="9029363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60" y="9021104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7" y="0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8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7" y="9462688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2A0F5-1A8A-4EE1-BA44-34E85B527C4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91443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38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006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479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598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875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08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368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03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962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61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973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2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2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147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8892481" cy="1944216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4800" dirty="0"/>
              <a:t>「組織論」</a:t>
            </a:r>
            <a:r>
              <a:rPr lang="ja-JP" altLang="en-US" sz="4400" dirty="0"/>
              <a:t>（</a:t>
            </a:r>
            <a:r>
              <a:rPr lang="ja-JP" altLang="en-US" sz="4400" dirty="0">
                <a:solidFill>
                  <a:schemeClr val="tx1"/>
                </a:solidFill>
              </a:rPr>
              <a:t>説明</a:t>
            </a:r>
            <a:r>
              <a:rPr lang="en-US" altLang="ja-JP" sz="4400" dirty="0">
                <a:solidFill>
                  <a:schemeClr val="tx1"/>
                </a:solidFill>
              </a:rPr>
              <a:t>7</a:t>
            </a:r>
            <a:r>
              <a:rPr lang="ja-JP" altLang="en-US" sz="4400" dirty="0"/>
              <a:t>）</a:t>
            </a:r>
            <a:br>
              <a:rPr lang="en-US" altLang="ja-JP" sz="4400" dirty="0"/>
            </a:br>
            <a:r>
              <a:rPr lang="en-US" altLang="ja-JP" sz="4800" spc="-140" dirty="0"/>
              <a:t>Ⅲ</a:t>
            </a:r>
            <a:r>
              <a:rPr lang="ja-JP" altLang="en-US" sz="4800" spc="-140" dirty="0"/>
              <a:t>章：標準化を進める</a:t>
            </a:r>
            <a:r>
              <a:rPr lang="en-US" altLang="ja-JP" sz="4800" spc="-140" dirty="0"/>
              <a:t>-</a:t>
            </a:r>
            <a:r>
              <a:rPr lang="ja-JP" altLang="en-US" sz="4800" spc="-140" dirty="0"/>
              <a:t>事前の調整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3200" dirty="0"/>
              <a:t>Mail</a:t>
            </a:r>
            <a:r>
              <a:rPr lang="ja-JP" altLang="en-US" sz="3200" dirty="0"/>
              <a:t>： </a:t>
            </a:r>
            <a:r>
              <a:rPr lang="en-US" altLang="ja-JP" sz="3200" dirty="0"/>
              <a:t>toko-ito-yama@k5.dion.ne.jp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623731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/>
              <a:t>7_o</a:t>
            </a:r>
            <a:r>
              <a:rPr kumimoji="1" lang="en-US" altLang="ja-JP" sz="1800" dirty="0"/>
              <a:t>rganization-a.pptx</a:t>
            </a:r>
            <a:endParaRPr kumimoji="1" lang="ja-JP" altLang="en-US" sz="1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9531" y="5165443"/>
            <a:ext cx="63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本レジュメは、「</a:t>
            </a:r>
            <a:r>
              <a:rPr kumimoji="1" lang="en-US" altLang="ja-JP" sz="2000" dirty="0"/>
              <a:t>『</a:t>
            </a:r>
            <a:r>
              <a:rPr kumimoji="1" lang="ja-JP" altLang="en-US" sz="2000" dirty="0"/>
              <a:t>組織デザイン</a:t>
            </a:r>
            <a:r>
              <a:rPr lang="en-US" altLang="ja-JP" sz="2000" dirty="0"/>
              <a:t>』</a:t>
            </a:r>
            <a:r>
              <a:rPr lang="ja-JP" altLang="en-US" sz="2000" dirty="0"/>
              <a:t>沼上幹</a:t>
            </a:r>
            <a:r>
              <a:rPr kumimoji="1" lang="ja-JP" altLang="en-US" sz="2000" dirty="0"/>
              <a:t>、日本経済新聞、</a:t>
            </a:r>
            <a:r>
              <a:rPr kumimoji="1" lang="en-US" altLang="ja-JP" sz="2000" dirty="0"/>
              <a:t>2004</a:t>
            </a:r>
            <a:r>
              <a:rPr kumimoji="1" lang="ja-JP" altLang="en-US" sz="2000" dirty="0"/>
              <a:t>」を参考にして作成した</a:t>
            </a:r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07" y="4755080"/>
            <a:ext cx="1096157" cy="141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ja-JP" altLang="en-US" sz="2800" dirty="0"/>
              <a:t>アウトプット・コントロール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プロセス</a:t>
            </a:r>
            <a:r>
              <a:rPr lang="ja-JP" altLang="en-US" sz="2400" dirty="0"/>
              <a:t>・コントロールとは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作業者の</a:t>
            </a:r>
            <a:r>
              <a:rPr lang="ja-JP" altLang="en-US" sz="2000" dirty="0">
                <a:solidFill>
                  <a:srgbClr val="0000FF"/>
                </a:solidFill>
              </a:rPr>
              <a:t>行動の仕方まで規定</a:t>
            </a:r>
            <a:r>
              <a:rPr lang="ja-JP" altLang="en-US" sz="2000" dirty="0"/>
              <a:t>するコントロール方法のこと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プロセス・コントロールとして細かく規定すると</a:t>
            </a:r>
            <a:r>
              <a:rPr lang="ja-JP" altLang="en-US" sz="2000" dirty="0">
                <a:solidFill>
                  <a:srgbClr val="0000FF"/>
                </a:solidFill>
              </a:rPr>
              <a:t>不確実な事態</a:t>
            </a:r>
            <a:r>
              <a:rPr lang="ja-JP" altLang="en-US" sz="2000" dirty="0"/>
              <a:t>が</a:t>
            </a:r>
            <a:br>
              <a:rPr lang="en-US" altLang="ja-JP" sz="2000" dirty="0"/>
            </a:br>
            <a:r>
              <a:rPr lang="ja-JP" altLang="en-US" sz="2000" dirty="0"/>
              <a:t>発生したときに、かえって目標から遠ざかってしまう</a:t>
            </a:r>
            <a:endParaRPr lang="en-US" altLang="ja-JP" sz="20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アウトプット</a:t>
            </a:r>
            <a:r>
              <a:rPr lang="ja-JP" altLang="en-US" sz="2400" dirty="0"/>
              <a:t>・コントロールとは</a:t>
            </a:r>
            <a:r>
              <a:rPr lang="en-US" altLang="ja-JP" sz="2400" dirty="0"/>
              <a:t>-1</a:t>
            </a:r>
          </a:p>
          <a:p>
            <a:pPr lvl="2">
              <a:spcBef>
                <a:spcPts val="12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到達目標を規定</a:t>
            </a:r>
            <a:r>
              <a:rPr lang="ja-JP" altLang="en-US" sz="2000" dirty="0"/>
              <a:t>し、個々の作業者にその</a:t>
            </a:r>
            <a:r>
              <a:rPr lang="ja-JP" altLang="en-US" sz="2000" dirty="0">
                <a:solidFill>
                  <a:srgbClr val="0000FF"/>
                </a:solidFill>
              </a:rPr>
              <a:t>目標を達成</a:t>
            </a:r>
            <a:r>
              <a:rPr lang="ja-JP" altLang="en-US" sz="2000" dirty="0"/>
              <a:t>させるよう</a:t>
            </a:r>
            <a:br>
              <a:rPr lang="en-US" altLang="ja-JP" sz="2000" dirty="0"/>
            </a:br>
            <a:r>
              <a:rPr lang="ja-JP" altLang="en-US" sz="2000" dirty="0"/>
              <a:t>にするコントロールのこと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プロセス・コントロールの</a:t>
            </a:r>
            <a:r>
              <a:rPr lang="ja-JP" altLang="en-US" sz="2000" dirty="0">
                <a:solidFill>
                  <a:srgbClr val="0000FF"/>
                </a:solidFill>
              </a:rPr>
              <a:t>限界の解決策</a:t>
            </a:r>
            <a:r>
              <a:rPr lang="ja-JP" altLang="en-US" sz="2000" dirty="0"/>
              <a:t>として登場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図</a:t>
            </a:r>
            <a:r>
              <a:rPr lang="en-US" altLang="ja-JP" sz="2000" dirty="0"/>
              <a:t>3-2</a:t>
            </a:r>
            <a:r>
              <a:rPr lang="ja-JP" altLang="en-US" sz="2000" dirty="0"/>
              <a:t>参照</a:t>
            </a:r>
            <a:r>
              <a:rPr lang="ja-JP" altLang="en-US" sz="2000" dirty="0">
                <a:solidFill>
                  <a:srgbClr val="FF0000"/>
                </a:solidFill>
              </a:rPr>
              <a:t>（次シート）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 lvl="2">
              <a:spcBef>
                <a:spcPts val="600"/>
              </a:spcBef>
            </a:pP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60F36B3-873B-4904-8842-19D394B6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44EFE06-6C43-470E-BCE3-4D73EA83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087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556792"/>
            <a:ext cx="882047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sz="2800" dirty="0"/>
              <a:t>アウトプット・コントロール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アウトプット</a:t>
            </a:r>
            <a:r>
              <a:rPr lang="ja-JP" altLang="en-US" sz="2400" dirty="0"/>
              <a:t>・</a:t>
            </a:r>
            <a:br>
              <a:rPr lang="en-US" altLang="ja-JP" sz="2400" dirty="0"/>
            </a:br>
            <a:r>
              <a:rPr lang="ja-JP" altLang="en-US" sz="2400" dirty="0"/>
              <a:t>コントロールとは</a:t>
            </a:r>
            <a:r>
              <a:rPr lang="en-US" altLang="ja-JP" sz="2400" dirty="0"/>
              <a:t>-2</a:t>
            </a: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3CE4535-11B6-4C74-92FD-B10A72E57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936" y="1988840"/>
            <a:ext cx="4359229" cy="43204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日付プレースホルダー 10">
            <a:extLst>
              <a:ext uri="{FF2B5EF4-FFF2-40B4-BE49-F238E27FC236}">
                <a16:creationId xmlns:a16="http://schemas.microsoft.com/office/drawing/2014/main" id="{9340F1DC-FF53-487F-B0BB-2A58372F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4A10FFBF-B40B-4220-881A-65DAAFEDF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41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ja-JP" altLang="en-US" sz="2800" dirty="0"/>
              <a:t>アウトプット側の標準化（</a:t>
            </a:r>
            <a:r>
              <a:rPr lang="en-US" altLang="ja-JP" sz="2800" dirty="0"/>
              <a:t>2</a:t>
            </a:r>
            <a:r>
              <a:rPr lang="ja-JP" altLang="en-US" sz="2800" dirty="0"/>
              <a:t>種類）</a:t>
            </a:r>
            <a:endParaRPr lang="en-US" altLang="ja-JP" sz="28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・</a:t>
            </a:r>
            <a:r>
              <a:rPr lang="ja-JP" altLang="en-US" sz="2400" dirty="0">
                <a:solidFill>
                  <a:srgbClr val="0000FF"/>
                </a:solidFill>
              </a:rPr>
              <a:t>目標・評価基準</a:t>
            </a:r>
            <a:r>
              <a:rPr lang="ja-JP" altLang="en-US" sz="2400" dirty="0"/>
              <a:t>の標準化と ・</a:t>
            </a:r>
            <a:r>
              <a:rPr lang="ja-JP" altLang="en-US" sz="2400" dirty="0">
                <a:solidFill>
                  <a:srgbClr val="0000FF"/>
                </a:solidFill>
              </a:rPr>
              <a:t>インタフェース</a:t>
            </a:r>
            <a:r>
              <a:rPr lang="ja-JP" altLang="en-US" sz="2400" dirty="0"/>
              <a:t>の標準化</a:t>
            </a:r>
            <a:endParaRPr lang="en-US" altLang="ja-JP" sz="2000" dirty="0"/>
          </a:p>
          <a:p>
            <a:pPr>
              <a:spcBef>
                <a:spcPts val="1800"/>
              </a:spcBef>
            </a:pPr>
            <a:r>
              <a:rPr lang="en-US" altLang="ja-JP" sz="2800" dirty="0"/>
              <a:t>(1)</a:t>
            </a:r>
            <a:r>
              <a:rPr lang="ja-JP" altLang="en-US" sz="2800" dirty="0">
                <a:solidFill>
                  <a:srgbClr val="0000FF"/>
                </a:solidFill>
              </a:rPr>
              <a:t>目標・評価基準</a:t>
            </a:r>
            <a:r>
              <a:rPr lang="ja-JP" altLang="en-US" sz="2800" dirty="0"/>
              <a:t>の標準化</a:t>
            </a:r>
            <a:endParaRPr lang="en-US" altLang="ja-JP" sz="28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この標準化が可能な組織は</a:t>
            </a:r>
            <a:r>
              <a:rPr lang="ja-JP" altLang="en-US" sz="2400" dirty="0">
                <a:solidFill>
                  <a:srgbClr val="0000FF"/>
                </a:solidFill>
              </a:rPr>
              <a:t>管理の容易な組織</a:t>
            </a:r>
            <a:r>
              <a:rPr lang="ja-JP" altLang="en-US" sz="2400" dirty="0"/>
              <a:t>である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並行型分業</a:t>
            </a:r>
            <a:r>
              <a:rPr lang="ja-JP" altLang="en-US" sz="2400" dirty="0"/>
              <a:t>に有効な標準化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長期の維持には</a:t>
            </a:r>
            <a:r>
              <a:rPr lang="ja-JP" altLang="en-US" sz="2400" dirty="0">
                <a:solidFill>
                  <a:srgbClr val="0000FF"/>
                </a:solidFill>
              </a:rPr>
              <a:t>標準化を変えて</a:t>
            </a:r>
            <a:r>
              <a:rPr lang="ja-JP" altLang="en-US" sz="2400" dirty="0"/>
              <a:t>行かなければならない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常に</a:t>
            </a:r>
            <a:r>
              <a:rPr lang="ja-JP" altLang="en-US" sz="2400" dirty="0">
                <a:solidFill>
                  <a:srgbClr val="0000FF"/>
                </a:solidFill>
              </a:rPr>
              <a:t>適切な目標・評価基準の標準化</a:t>
            </a:r>
            <a:r>
              <a:rPr lang="ja-JP" altLang="en-US" sz="2400" dirty="0"/>
              <a:t>が可能なわけでない</a:t>
            </a:r>
            <a:endParaRPr lang="en-US" altLang="ja-JP" sz="24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ED3C23-1F86-42D8-8FBD-5282C84A0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24113ED-A546-4F07-8570-36DB32DC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77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ja-JP" altLang="en-US" sz="2800" dirty="0"/>
              <a:t> </a:t>
            </a:r>
            <a:r>
              <a:rPr lang="en-US" altLang="ja-JP" sz="2800" dirty="0"/>
              <a:t>(2)</a:t>
            </a:r>
            <a:r>
              <a:rPr lang="ja-JP" altLang="en-US" sz="2800" dirty="0"/>
              <a:t> スペックとインタフェースの標準化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スペックの標準化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12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スペック</a:t>
            </a:r>
            <a:r>
              <a:rPr lang="ja-JP" altLang="en-US" sz="2000" dirty="0"/>
              <a:t>とは⇒アウトプットの</a:t>
            </a:r>
            <a:r>
              <a:rPr lang="ja-JP" altLang="en-US" sz="2000" dirty="0">
                <a:solidFill>
                  <a:srgbClr val="0000FF"/>
                </a:solidFill>
              </a:rPr>
              <a:t>製品仕様</a:t>
            </a:r>
            <a:r>
              <a:rPr lang="ja-JP" altLang="en-US" sz="2000" dirty="0"/>
              <a:t>のこと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直列型機能別分業</a:t>
            </a:r>
            <a:r>
              <a:rPr lang="ja-JP" altLang="en-US" sz="2000" dirty="0"/>
              <a:t>に有効な標準化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スペックが</a:t>
            </a:r>
            <a:r>
              <a:rPr lang="ja-JP" altLang="en-US" sz="2000" dirty="0">
                <a:solidFill>
                  <a:srgbClr val="0000FF"/>
                </a:solidFill>
              </a:rPr>
              <a:t>一定期間</a:t>
            </a:r>
            <a:r>
              <a:rPr lang="ja-JP" altLang="en-US" sz="2000" dirty="0"/>
              <a:t>にわたって標準化される</a:t>
            </a:r>
            <a:endParaRPr lang="en-US" altLang="ja-JP" sz="2000" dirty="0"/>
          </a:p>
          <a:p>
            <a:pPr lvl="2">
              <a:spcBef>
                <a:spcPts val="12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スペックの標準化</a:t>
            </a:r>
            <a:r>
              <a:rPr lang="ja-JP" altLang="en-US" sz="2000" dirty="0"/>
              <a:t>により作業間の</a:t>
            </a:r>
            <a:r>
              <a:rPr lang="ja-JP" altLang="en-US" sz="2000" dirty="0">
                <a:solidFill>
                  <a:srgbClr val="0000FF"/>
                </a:solidFill>
              </a:rPr>
              <a:t>調整・統合</a:t>
            </a:r>
            <a:r>
              <a:rPr lang="ja-JP" altLang="en-US" sz="2000" dirty="0"/>
              <a:t>が容易になる</a:t>
            </a: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EBA78EF-1AA1-4761-BBC2-E551CAE33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FD3A9BF-1EB2-4CD5-B19A-30FF6CFBB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024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-5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032" y="1628799"/>
            <a:ext cx="8712968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(2)</a:t>
            </a:r>
            <a:r>
              <a:rPr lang="ja-JP" altLang="en-US" sz="2800" dirty="0"/>
              <a:t> </a:t>
            </a:r>
            <a:r>
              <a:rPr lang="ja-JP" altLang="en-US" sz="2800" dirty="0">
                <a:solidFill>
                  <a:srgbClr val="0000FF"/>
                </a:solidFill>
              </a:rPr>
              <a:t>スペック</a:t>
            </a:r>
            <a:r>
              <a:rPr lang="ja-JP" altLang="en-US" sz="2800" dirty="0"/>
              <a:t>と</a:t>
            </a:r>
            <a:r>
              <a:rPr lang="ja-JP" altLang="en-US" sz="2800" dirty="0">
                <a:solidFill>
                  <a:srgbClr val="0000FF"/>
                </a:solidFill>
              </a:rPr>
              <a:t>インタフェース</a:t>
            </a:r>
            <a:r>
              <a:rPr lang="ja-JP" altLang="en-US" sz="2800" dirty="0"/>
              <a:t>の標準化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インタフェースの標準化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インタフェース</a:t>
            </a:r>
            <a:r>
              <a:rPr lang="ja-JP" altLang="en-US" sz="2000" dirty="0"/>
              <a:t>とは⇒他の機器・部品・コンポーネントとの</a:t>
            </a:r>
            <a:r>
              <a:rPr lang="ja-JP" altLang="en-US" sz="2000" dirty="0">
                <a:solidFill>
                  <a:srgbClr val="0000FF"/>
                </a:solidFill>
              </a:rPr>
              <a:t>接合部分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インタフェースの標準化</a:t>
            </a:r>
            <a:r>
              <a:rPr lang="ja-JP" altLang="en-US" sz="2000" dirty="0"/>
              <a:t> ＝ </a:t>
            </a:r>
            <a:r>
              <a:rPr lang="ja-JP" altLang="en-US" sz="2000" dirty="0">
                <a:solidFill>
                  <a:srgbClr val="0000FF"/>
                </a:solidFill>
              </a:rPr>
              <a:t>モジュラー化</a:t>
            </a:r>
            <a:r>
              <a:rPr lang="ja-JP" altLang="en-US" sz="2000" dirty="0"/>
              <a:t>とも呼ぶ</a:t>
            </a:r>
            <a:endParaRPr lang="en-US" altLang="ja-JP" sz="2000" dirty="0"/>
          </a:p>
          <a:p>
            <a:pPr lvl="2">
              <a:spcBef>
                <a:spcPts val="600"/>
              </a:spcBef>
            </a:pPr>
            <a:r>
              <a:rPr lang="ja-JP" altLang="en-US" sz="2000" dirty="0"/>
              <a:t>インタフェースの標準化⇒モジュールの</a:t>
            </a:r>
            <a:r>
              <a:rPr lang="ja-JP" altLang="en-US" sz="2000" dirty="0">
                <a:solidFill>
                  <a:srgbClr val="0000FF"/>
                </a:solidFill>
              </a:rPr>
              <a:t>組み合わせてシステム</a:t>
            </a:r>
            <a:r>
              <a:rPr lang="ja-JP" altLang="en-US" sz="2000" dirty="0"/>
              <a:t>構築</a:t>
            </a:r>
            <a:endParaRPr lang="en-US" altLang="ja-JP" sz="20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例：</a:t>
            </a:r>
            <a:r>
              <a:rPr lang="ja-JP" altLang="en-US" sz="1800" dirty="0">
                <a:solidFill>
                  <a:srgbClr val="0000FF"/>
                </a:solidFill>
              </a:rPr>
              <a:t>パソコンと周辺機器</a:t>
            </a:r>
            <a:endParaRPr lang="en-US" altLang="ja-JP" sz="18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000" dirty="0"/>
              <a:t>スペックの</a:t>
            </a:r>
            <a:r>
              <a:rPr lang="ja-JP" altLang="en-US" sz="2000" dirty="0">
                <a:solidFill>
                  <a:srgbClr val="0000FF"/>
                </a:solidFill>
              </a:rPr>
              <a:t>標準化</a:t>
            </a:r>
            <a:r>
              <a:rPr lang="ja-JP" altLang="en-US" sz="2000" dirty="0"/>
              <a:t>より</a:t>
            </a:r>
            <a:r>
              <a:rPr lang="ja-JP" altLang="en-US" sz="2000" dirty="0">
                <a:solidFill>
                  <a:srgbClr val="0000FF"/>
                </a:solidFill>
              </a:rPr>
              <a:t>多様な目標を</a:t>
            </a:r>
            <a:r>
              <a:rPr lang="ja-JP" altLang="en-US" sz="2000" dirty="0"/>
              <a:t>選択可能</a:t>
            </a:r>
            <a:endParaRPr lang="en-US" altLang="ja-JP" sz="2000" dirty="0"/>
          </a:p>
          <a:p>
            <a:pPr lvl="2">
              <a:spcBef>
                <a:spcPts val="600"/>
              </a:spcBef>
            </a:pPr>
            <a:r>
              <a:rPr lang="ja-JP" altLang="en-US" sz="2000" dirty="0"/>
              <a:t>効果① </a:t>
            </a:r>
            <a:r>
              <a:rPr lang="ja-JP" altLang="en-US" sz="2000" dirty="0">
                <a:solidFill>
                  <a:srgbClr val="0000FF"/>
                </a:solidFill>
              </a:rPr>
              <a:t>並列型機能別分業</a:t>
            </a:r>
            <a:r>
              <a:rPr lang="ja-JP" altLang="en-US" sz="2000" dirty="0"/>
              <a:t>を有効に管理できる</a:t>
            </a:r>
            <a:endParaRPr lang="en-US" altLang="ja-JP" sz="2000" dirty="0"/>
          </a:p>
          <a:p>
            <a:pPr lvl="2">
              <a:spcBef>
                <a:spcPts val="600"/>
              </a:spcBef>
            </a:pPr>
            <a:r>
              <a:rPr lang="ja-JP" altLang="en-US" sz="2000" spc="-40" dirty="0"/>
              <a:t>効果② 社外に</a:t>
            </a:r>
            <a:r>
              <a:rPr lang="ja-JP" altLang="en-US" sz="2000" spc="-40" dirty="0">
                <a:solidFill>
                  <a:srgbClr val="0000FF"/>
                </a:solidFill>
              </a:rPr>
              <a:t>オープン</a:t>
            </a:r>
            <a:r>
              <a:rPr lang="ja-JP" altLang="en-US" sz="2000" spc="-40" dirty="0"/>
              <a:t>すれば</a:t>
            </a:r>
            <a:r>
              <a:rPr lang="ja-JP" altLang="en-US" sz="2000" spc="-40" dirty="0">
                <a:solidFill>
                  <a:srgbClr val="0000FF"/>
                </a:solidFill>
              </a:rPr>
              <a:t>競争促進効果</a:t>
            </a:r>
            <a:r>
              <a:rPr lang="ja-JP" altLang="en-US" sz="2000" spc="-40" dirty="0"/>
              <a:t>（競争業者の</a:t>
            </a:r>
            <a:r>
              <a:rPr lang="ja-JP" altLang="en-US" sz="2000" spc="-40" dirty="0">
                <a:solidFill>
                  <a:srgbClr val="0000FF"/>
                </a:solidFill>
              </a:rPr>
              <a:t>並行分業</a:t>
            </a:r>
            <a:r>
              <a:rPr lang="ja-JP" altLang="en-US" sz="2000" spc="-40" dirty="0"/>
              <a:t>）</a:t>
            </a:r>
            <a:endParaRPr lang="en-US" altLang="ja-JP" sz="2000" spc="-40" dirty="0"/>
          </a:p>
          <a:p>
            <a:pPr lvl="2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市場</a:t>
            </a:r>
            <a:r>
              <a:rPr lang="ja-JP" altLang="en-US" sz="2000" dirty="0"/>
              <a:t>とは⇒製品の</a:t>
            </a:r>
            <a:r>
              <a:rPr lang="ja-JP" altLang="en-US" sz="2000" dirty="0">
                <a:solidFill>
                  <a:srgbClr val="0000FF"/>
                </a:solidFill>
              </a:rPr>
              <a:t>アーキテクチャ部分を標準化</a:t>
            </a:r>
            <a:r>
              <a:rPr lang="ja-JP" altLang="en-US" sz="2000" dirty="0"/>
              <a:t>し外部組織間の</a:t>
            </a:r>
            <a:r>
              <a:rPr lang="ja-JP" altLang="en-US" sz="2000" dirty="0">
                <a:solidFill>
                  <a:srgbClr val="0000FF"/>
                </a:solidFill>
              </a:rPr>
              <a:t>並行分業</a:t>
            </a:r>
            <a:r>
              <a:rPr lang="ja-JP" altLang="en-US" sz="2000" dirty="0"/>
              <a:t>の実施の場</a:t>
            </a:r>
            <a:endParaRPr lang="en-US" altLang="ja-JP" sz="2000" dirty="0"/>
          </a:p>
          <a:p>
            <a:pPr lvl="3">
              <a:spcBef>
                <a:spcPts val="600"/>
              </a:spcBef>
            </a:pPr>
            <a:r>
              <a:rPr lang="ja-JP" altLang="en-US" sz="1800" spc="-20" dirty="0">
                <a:solidFill>
                  <a:srgbClr val="0000FF"/>
                </a:solidFill>
              </a:rPr>
              <a:t>アーキテクチャ</a:t>
            </a:r>
            <a:r>
              <a:rPr lang="ja-JP" altLang="en-US" sz="1800" spc="-20" dirty="0"/>
              <a:t>とは⇒システム機器の</a:t>
            </a:r>
            <a:r>
              <a:rPr lang="ja-JP" altLang="en-US" sz="1800" spc="-20" dirty="0">
                <a:solidFill>
                  <a:srgbClr val="0000FF"/>
                </a:solidFill>
              </a:rPr>
              <a:t>構成部品の接続部分</a:t>
            </a:r>
            <a:r>
              <a:rPr lang="ja-JP" altLang="en-US" sz="1800" spc="-20" dirty="0"/>
              <a:t>の</a:t>
            </a:r>
            <a:r>
              <a:rPr lang="ja-JP" altLang="en-US" sz="1800" spc="-20" dirty="0">
                <a:solidFill>
                  <a:srgbClr val="0000FF"/>
                </a:solidFill>
              </a:rPr>
              <a:t>設計全体</a:t>
            </a:r>
            <a:endParaRPr lang="en-US" altLang="ja-JP" sz="1800" spc="-20" dirty="0">
              <a:solidFill>
                <a:srgbClr val="0000FF"/>
              </a:solidFill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16AD7F-A215-4067-B734-944B56A04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089608A-CE65-4CA0-8DA0-2EC0BE7E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030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４　アウトプット側面の標準化</a:t>
            </a:r>
            <a:r>
              <a:rPr lang="en-US" altLang="ja-JP" sz="4500" dirty="0"/>
              <a:t>-6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032" y="1628799"/>
            <a:ext cx="8712968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(2)</a:t>
            </a:r>
            <a:r>
              <a:rPr lang="ja-JP" altLang="en-US" sz="2800" dirty="0"/>
              <a:t> スペックとインタフェースの標準化</a:t>
            </a:r>
            <a:r>
              <a:rPr lang="en-US" altLang="ja-JP" sz="2800" dirty="0"/>
              <a:t>-2</a:t>
            </a: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6257A8F9-FA01-4FB9-BC67-C2C900C52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7" y="2255059"/>
            <a:ext cx="4267200" cy="277177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457B5F0D-D03C-463E-864D-FF1C17482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8827" y="3360714"/>
            <a:ext cx="4362450" cy="2771775"/>
          </a:xfrm>
          <a:prstGeom prst="rect">
            <a:avLst/>
          </a:prstGeom>
        </p:spPr>
      </p:pic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9A36D2A3-A082-44EF-8B98-1E10E5CF1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7DA9F0E9-AAB4-43D1-B852-B25BCCCBD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383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4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インプット</a:t>
            </a:r>
            <a:r>
              <a:rPr lang="ja-JP" altLang="en-US" sz="2800" dirty="0"/>
              <a:t>の標準化とは</a:t>
            </a:r>
            <a:endParaRPr lang="en-US" altLang="ja-JP" sz="2800" dirty="0"/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働く人々や用いられる機器を</a:t>
            </a:r>
            <a:r>
              <a:rPr lang="ja-JP" altLang="en-US" sz="2400" dirty="0">
                <a:solidFill>
                  <a:srgbClr val="0000FF"/>
                </a:solidFill>
              </a:rPr>
              <a:t>共通化</a:t>
            </a:r>
            <a:r>
              <a:rPr lang="ja-JP" altLang="en-US" sz="2400" dirty="0"/>
              <a:t>すること</a:t>
            </a:r>
            <a:endParaRPr lang="en-US" altLang="ja-JP" sz="2400" dirty="0"/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インプットの共通化で</a:t>
            </a:r>
            <a:r>
              <a:rPr lang="ja-JP" altLang="en-US" sz="2400" dirty="0">
                <a:solidFill>
                  <a:srgbClr val="0000FF"/>
                </a:solidFill>
              </a:rPr>
              <a:t>分業が調整・統合</a:t>
            </a:r>
            <a:r>
              <a:rPr lang="ja-JP" altLang="en-US" sz="2400" dirty="0"/>
              <a:t>しやすい</a:t>
            </a:r>
            <a:endParaRPr lang="en-US" altLang="ja-JP" sz="2400" dirty="0"/>
          </a:p>
          <a:p>
            <a:pPr>
              <a:spcBef>
                <a:spcPts val="14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労働力・機械</a:t>
            </a:r>
            <a:r>
              <a:rPr lang="ja-JP" altLang="en-US" sz="2800" dirty="0"/>
              <a:t>の標準化の２つの方法</a:t>
            </a:r>
            <a:endParaRPr lang="en-US" altLang="ja-JP" sz="2800" dirty="0"/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① </a:t>
            </a:r>
            <a:r>
              <a:rPr lang="ja-JP" altLang="en-US" sz="2400" dirty="0">
                <a:solidFill>
                  <a:srgbClr val="0000FF"/>
                </a:solidFill>
              </a:rPr>
              <a:t>社外</a:t>
            </a:r>
            <a:r>
              <a:rPr lang="ja-JP" altLang="en-US" sz="2400" dirty="0"/>
              <a:t>に存在する標準化の</a:t>
            </a:r>
            <a:r>
              <a:rPr lang="ja-JP" altLang="en-US" sz="2400" dirty="0">
                <a:solidFill>
                  <a:srgbClr val="0000FF"/>
                </a:solidFill>
              </a:rPr>
              <a:t>利用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1400"/>
              </a:spcBef>
            </a:pPr>
            <a:r>
              <a:rPr lang="ja-JP" altLang="en-US" sz="2000" dirty="0"/>
              <a:t>例：</a:t>
            </a:r>
            <a:r>
              <a:rPr lang="ja-JP" altLang="en-US" sz="2000" dirty="0">
                <a:solidFill>
                  <a:srgbClr val="0000FF"/>
                </a:solidFill>
              </a:rPr>
              <a:t>専門家の利用</a:t>
            </a:r>
            <a:r>
              <a:rPr lang="ja-JP" altLang="en-US" sz="2000" dirty="0"/>
              <a:t>（医者・弁護士・会計士の利用、熟練工の利用）</a:t>
            </a:r>
            <a:endParaRPr lang="en-US" altLang="ja-JP" sz="2000" dirty="0"/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② </a:t>
            </a:r>
            <a:r>
              <a:rPr lang="ja-JP" altLang="en-US" sz="2400" dirty="0">
                <a:solidFill>
                  <a:srgbClr val="0000FF"/>
                </a:solidFill>
              </a:rPr>
              <a:t>社内</a:t>
            </a:r>
            <a:r>
              <a:rPr lang="ja-JP" altLang="en-US" sz="2400" dirty="0"/>
              <a:t>で</a:t>
            </a:r>
            <a:r>
              <a:rPr lang="ja-JP" altLang="en-US" sz="2400" dirty="0">
                <a:solidFill>
                  <a:srgbClr val="0000FF"/>
                </a:solidFill>
              </a:rPr>
              <a:t>自社固有</a:t>
            </a:r>
            <a:r>
              <a:rPr lang="ja-JP" altLang="en-US" sz="2400" dirty="0"/>
              <a:t>の標準化で進める</a:t>
            </a:r>
            <a:endParaRPr lang="en-US" altLang="ja-JP" sz="2400" dirty="0"/>
          </a:p>
          <a:p>
            <a:pPr lvl="2">
              <a:spcBef>
                <a:spcPts val="1400"/>
              </a:spcBef>
            </a:pPr>
            <a:r>
              <a:rPr lang="ja-JP" altLang="en-US" sz="2000" dirty="0"/>
              <a:t>例：</a:t>
            </a:r>
            <a:r>
              <a:rPr lang="ja-JP" altLang="en-US" sz="2000" dirty="0">
                <a:solidFill>
                  <a:srgbClr val="0000FF"/>
                </a:solidFill>
              </a:rPr>
              <a:t>教育訓練</a:t>
            </a:r>
            <a:r>
              <a:rPr lang="ja-JP" altLang="en-US" sz="2000" dirty="0"/>
              <a:t>、</a:t>
            </a:r>
            <a:r>
              <a:rPr lang="ja-JP" altLang="en-US" sz="2000" dirty="0">
                <a:solidFill>
                  <a:srgbClr val="0000FF"/>
                </a:solidFill>
              </a:rPr>
              <a:t>強い組織文化</a:t>
            </a:r>
            <a:r>
              <a:rPr lang="ja-JP" altLang="en-US" sz="2000" dirty="0"/>
              <a:t>への同化</a:t>
            </a: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E02E1F-AD56-40F4-9100-D786D41B4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D015E86-588C-4B57-998F-579DFEF62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44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400"/>
              </a:spcBef>
            </a:pPr>
            <a:r>
              <a:rPr lang="en-US" altLang="ja-JP" sz="2800" dirty="0"/>
              <a:t>(1) </a:t>
            </a:r>
            <a:r>
              <a:rPr lang="ja-JP" altLang="en-US" sz="2800" dirty="0">
                <a:solidFill>
                  <a:srgbClr val="0000FF"/>
                </a:solidFill>
              </a:rPr>
              <a:t>外部標準</a:t>
            </a:r>
            <a:r>
              <a:rPr lang="ja-JP" altLang="en-US" sz="2800" dirty="0"/>
              <a:t>の標準化（</a:t>
            </a:r>
            <a:r>
              <a:rPr lang="ja-JP" altLang="en-US" sz="2800" dirty="0">
                <a:solidFill>
                  <a:srgbClr val="0000FF"/>
                </a:solidFill>
              </a:rPr>
              <a:t>専門家</a:t>
            </a:r>
            <a:r>
              <a:rPr lang="ja-JP" altLang="en-US" sz="2800" dirty="0"/>
              <a:t>や</a:t>
            </a:r>
            <a:r>
              <a:rPr lang="ja-JP" altLang="en-US" sz="2800" dirty="0">
                <a:solidFill>
                  <a:srgbClr val="0000FF"/>
                </a:solidFill>
              </a:rPr>
              <a:t>熟練工</a:t>
            </a:r>
            <a:r>
              <a:rPr lang="ja-JP" altLang="en-US" sz="2800" dirty="0"/>
              <a:t>の活用）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①</a:t>
            </a:r>
            <a:r>
              <a:rPr lang="ja-JP" altLang="en-US" sz="2400" dirty="0">
                <a:solidFill>
                  <a:srgbClr val="0000FF"/>
                </a:solidFill>
              </a:rPr>
              <a:t> プロフェッショナル</a:t>
            </a:r>
            <a:r>
              <a:rPr lang="ja-JP" altLang="en-US" sz="2400" dirty="0"/>
              <a:t>（専門家）の特徴</a:t>
            </a:r>
            <a:r>
              <a:rPr lang="en-US" altLang="ja-JP" sz="2400" dirty="0"/>
              <a:t>-1</a:t>
            </a: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BE9D61B-1109-474D-AE51-84A9A415A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790020"/>
            <a:ext cx="5181600" cy="3514725"/>
          </a:xfrm>
          <a:prstGeom prst="rect">
            <a:avLst/>
          </a:prstGeom>
        </p:spPr>
      </p:pic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9249790F-C773-4D12-B494-34BDA7503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E3F86FB0-C846-4762-80A2-9ADDAD98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890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400"/>
              </a:spcBef>
            </a:pPr>
            <a:r>
              <a:rPr lang="en-US" altLang="ja-JP" sz="2800" dirty="0"/>
              <a:t>(1) </a:t>
            </a:r>
            <a:r>
              <a:rPr lang="ja-JP" altLang="en-US" sz="2800" dirty="0">
                <a:solidFill>
                  <a:srgbClr val="0000FF"/>
                </a:solidFill>
              </a:rPr>
              <a:t>外部標準</a:t>
            </a:r>
            <a:r>
              <a:rPr lang="ja-JP" altLang="en-US" sz="2800" dirty="0"/>
              <a:t>の標準化（</a:t>
            </a:r>
            <a:r>
              <a:rPr lang="ja-JP" altLang="en-US" sz="2800" dirty="0">
                <a:solidFill>
                  <a:srgbClr val="0000FF"/>
                </a:solidFill>
              </a:rPr>
              <a:t>専門家</a:t>
            </a:r>
            <a:r>
              <a:rPr lang="ja-JP" altLang="en-US" sz="2800" dirty="0"/>
              <a:t>や</a:t>
            </a:r>
            <a:r>
              <a:rPr lang="ja-JP" altLang="en-US" sz="2800" dirty="0">
                <a:solidFill>
                  <a:srgbClr val="0000FF"/>
                </a:solidFill>
              </a:rPr>
              <a:t>熟練工</a:t>
            </a:r>
            <a:r>
              <a:rPr lang="ja-JP" altLang="en-US" sz="2800" dirty="0"/>
              <a:t>の活用）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1400"/>
              </a:spcBef>
            </a:pPr>
            <a:r>
              <a:rPr lang="ja-JP" altLang="en-US" sz="2400" dirty="0"/>
              <a:t>①</a:t>
            </a:r>
            <a:r>
              <a:rPr lang="ja-JP" altLang="en-US" sz="2400" dirty="0">
                <a:solidFill>
                  <a:srgbClr val="0000FF"/>
                </a:solidFill>
              </a:rPr>
              <a:t> プロフェッショナル</a:t>
            </a:r>
            <a:r>
              <a:rPr lang="ja-JP" altLang="en-US" sz="2400" dirty="0"/>
              <a:t>（専門家）の特徴</a:t>
            </a:r>
            <a:r>
              <a:rPr lang="en-US" altLang="ja-JP" sz="2400" dirty="0"/>
              <a:t>-2</a:t>
            </a:r>
          </a:p>
          <a:p>
            <a:pPr lvl="2">
              <a:spcBef>
                <a:spcPts val="1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水平分業</a:t>
            </a:r>
            <a:r>
              <a:rPr lang="ja-JP" altLang="en-US" sz="2000" dirty="0"/>
              <a:t>の程度が</a:t>
            </a:r>
            <a:r>
              <a:rPr lang="ja-JP" altLang="en-US" sz="2000" dirty="0">
                <a:solidFill>
                  <a:srgbClr val="0000FF"/>
                </a:solidFill>
              </a:rPr>
              <a:t>高い</a:t>
            </a:r>
            <a:r>
              <a:rPr lang="ja-JP" altLang="en-US" sz="2000" dirty="0"/>
              <a:t> ⇒ 個人の仕事の</a:t>
            </a:r>
            <a:r>
              <a:rPr lang="ja-JP" altLang="en-US" sz="2000" dirty="0">
                <a:solidFill>
                  <a:srgbClr val="0000FF"/>
                </a:solidFill>
              </a:rPr>
              <a:t>専門性</a:t>
            </a:r>
            <a:r>
              <a:rPr lang="ja-JP" altLang="en-US" sz="2000" dirty="0"/>
              <a:t>が高い</a:t>
            </a:r>
            <a:endParaRPr lang="en-US" altLang="ja-JP" sz="2000" dirty="0"/>
          </a:p>
          <a:p>
            <a:pPr lvl="2">
              <a:spcBef>
                <a:spcPts val="1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水平分業</a:t>
            </a:r>
            <a:r>
              <a:rPr lang="ja-JP" altLang="en-US" sz="2000" dirty="0"/>
              <a:t>の程度が</a:t>
            </a:r>
            <a:r>
              <a:rPr lang="ja-JP" altLang="en-US" sz="2000" dirty="0">
                <a:solidFill>
                  <a:srgbClr val="0000FF"/>
                </a:solidFill>
              </a:rPr>
              <a:t>低い</a:t>
            </a:r>
            <a:r>
              <a:rPr lang="ja-JP" altLang="en-US" sz="2000" dirty="0"/>
              <a:t> ⇒ 個人の仕事の</a:t>
            </a:r>
            <a:r>
              <a:rPr lang="ja-JP" altLang="en-US" sz="2000" dirty="0">
                <a:solidFill>
                  <a:srgbClr val="0000FF"/>
                </a:solidFill>
              </a:rPr>
              <a:t>ゼネラリスト</a:t>
            </a:r>
            <a:r>
              <a:rPr lang="ja-JP" altLang="en-US" sz="2000" dirty="0"/>
              <a:t>へ</a:t>
            </a:r>
            <a:endParaRPr lang="en-US" altLang="ja-JP" sz="2000" dirty="0"/>
          </a:p>
          <a:p>
            <a:pPr lvl="2">
              <a:spcBef>
                <a:spcPts val="1400"/>
              </a:spcBef>
            </a:pPr>
            <a:r>
              <a:rPr lang="ja-JP" altLang="en-US" sz="2000" dirty="0"/>
              <a:t>現場の</a:t>
            </a:r>
            <a:r>
              <a:rPr lang="ja-JP" altLang="en-US" sz="2000" dirty="0">
                <a:solidFill>
                  <a:srgbClr val="0000FF"/>
                </a:solidFill>
              </a:rPr>
              <a:t>職長</a:t>
            </a:r>
            <a:r>
              <a:rPr lang="ja-JP" altLang="en-US" sz="2000" dirty="0"/>
              <a:t>の対極が</a:t>
            </a:r>
            <a:r>
              <a:rPr lang="ja-JP" altLang="en-US" sz="2000" dirty="0">
                <a:solidFill>
                  <a:srgbClr val="0000FF"/>
                </a:solidFill>
              </a:rPr>
              <a:t>プロフェッショナル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>
              <a:spcBef>
                <a:spcPts val="1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ゼネラリスト</a:t>
            </a:r>
            <a:r>
              <a:rPr lang="ja-JP" altLang="en-US" sz="2000" dirty="0"/>
              <a:t> ⇒ </a:t>
            </a:r>
            <a:r>
              <a:rPr lang="ja-JP" altLang="en-US" sz="2000" dirty="0">
                <a:solidFill>
                  <a:srgbClr val="0000FF"/>
                </a:solidFill>
              </a:rPr>
              <a:t>何でもできる</a:t>
            </a:r>
            <a:r>
              <a:rPr lang="ja-JP" altLang="en-US" sz="2000" dirty="0"/>
              <a:t>人のこと</a:t>
            </a:r>
            <a:endParaRPr lang="en-US" altLang="ja-JP" sz="2000" dirty="0"/>
          </a:p>
          <a:p>
            <a:pPr lvl="2">
              <a:spcBef>
                <a:spcPts val="1400"/>
              </a:spcBef>
            </a:pPr>
            <a:r>
              <a:rPr lang="en-US" altLang="ja-JP" sz="2000" dirty="0">
                <a:solidFill>
                  <a:srgbClr val="0000FF"/>
                </a:solidFill>
              </a:rPr>
              <a:t>MBA</a:t>
            </a:r>
            <a:r>
              <a:rPr lang="en-US" altLang="ja-JP" sz="2000" dirty="0"/>
              <a:t> </a:t>
            </a:r>
            <a:r>
              <a:rPr lang="ja-JP" altLang="en-US" sz="2000" dirty="0"/>
              <a:t>⇒</a:t>
            </a:r>
            <a:r>
              <a:rPr lang="en-US" altLang="ja-JP" sz="2000" dirty="0"/>
              <a:t> </a:t>
            </a:r>
            <a:r>
              <a:rPr lang="ja-JP" altLang="en-US" sz="2000" dirty="0"/>
              <a:t>プロフェッショナルではなく</a:t>
            </a:r>
            <a:r>
              <a:rPr lang="ja-JP" altLang="en-US" sz="2000" dirty="0">
                <a:solidFill>
                  <a:srgbClr val="0000FF"/>
                </a:solidFill>
              </a:rPr>
              <a:t>高度なゼネラリスト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>
              <a:spcBef>
                <a:spcPts val="1400"/>
              </a:spcBef>
            </a:pP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0C2A9-E0D0-4F75-B6C7-A3F8A2B8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CA9337-D896-45D5-9C7F-789C9585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082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(1) </a:t>
            </a:r>
            <a:r>
              <a:rPr lang="ja-JP" altLang="en-US" sz="2800" dirty="0">
                <a:solidFill>
                  <a:srgbClr val="0000FF"/>
                </a:solidFill>
              </a:rPr>
              <a:t>外部標準</a:t>
            </a:r>
            <a:r>
              <a:rPr lang="ja-JP" altLang="en-US" sz="2800" dirty="0"/>
              <a:t>の標準化（</a:t>
            </a:r>
            <a:r>
              <a:rPr lang="ja-JP" altLang="en-US" sz="2800" dirty="0">
                <a:solidFill>
                  <a:srgbClr val="0000FF"/>
                </a:solidFill>
              </a:rPr>
              <a:t>専門家</a:t>
            </a:r>
            <a:r>
              <a:rPr lang="ja-JP" altLang="en-US" sz="2800" dirty="0"/>
              <a:t>や</a:t>
            </a:r>
            <a:r>
              <a:rPr lang="ja-JP" altLang="en-US" sz="2800" dirty="0">
                <a:solidFill>
                  <a:srgbClr val="0000FF"/>
                </a:solidFill>
              </a:rPr>
              <a:t>熟練工</a:t>
            </a:r>
            <a:r>
              <a:rPr lang="ja-JP" altLang="en-US" sz="2800" dirty="0"/>
              <a:t>の活用）</a:t>
            </a:r>
            <a:r>
              <a:rPr lang="en-US" altLang="ja-JP" sz="2800" dirty="0"/>
              <a:t>-3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② プロフェッショナルの</a:t>
            </a:r>
            <a:r>
              <a:rPr lang="ja-JP" altLang="en-US" sz="2400" dirty="0">
                <a:solidFill>
                  <a:srgbClr val="0000FF"/>
                </a:solidFill>
              </a:rPr>
              <a:t>メリットとデメリット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メリット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プロフェッショナルの専門領域を</a:t>
            </a:r>
            <a:r>
              <a:rPr lang="ja-JP" altLang="en-US" sz="1800" dirty="0">
                <a:solidFill>
                  <a:srgbClr val="0000FF"/>
                </a:solidFill>
              </a:rPr>
              <a:t>任せられる</a:t>
            </a:r>
            <a:endParaRPr lang="en-US" altLang="ja-JP" sz="1800" dirty="0">
              <a:solidFill>
                <a:srgbClr val="0000FF"/>
              </a:solidFill>
            </a:endParaRPr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専門領域の仕事のやり方の</a:t>
            </a:r>
            <a:r>
              <a:rPr lang="ja-JP" altLang="en-US" sz="1800" dirty="0">
                <a:solidFill>
                  <a:srgbClr val="0000FF"/>
                </a:solidFill>
              </a:rPr>
              <a:t>プログラム化</a:t>
            </a:r>
            <a:r>
              <a:rPr lang="ja-JP" altLang="en-US" sz="1800" dirty="0"/>
              <a:t>の必要もなくなる</a:t>
            </a:r>
            <a:endParaRPr lang="en-US" altLang="ja-JP" sz="18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組織間の</a:t>
            </a:r>
            <a:r>
              <a:rPr lang="ja-JP" altLang="en-US" sz="1800" dirty="0">
                <a:solidFill>
                  <a:srgbClr val="0000FF"/>
                </a:solidFill>
              </a:rPr>
              <a:t>標準化努力が</a:t>
            </a:r>
            <a:r>
              <a:rPr lang="ja-JP" altLang="en-US" sz="1800" dirty="0"/>
              <a:t>少なくてすむ</a:t>
            </a:r>
            <a:endParaRPr lang="en-US" altLang="ja-JP" sz="1800" dirty="0"/>
          </a:p>
          <a:p>
            <a:pPr lvl="2">
              <a:spcBef>
                <a:spcPts val="600"/>
              </a:spcBef>
            </a:pPr>
            <a:r>
              <a:rPr lang="ja-JP" altLang="en-US" sz="2000" dirty="0"/>
              <a:t>デメリット</a:t>
            </a:r>
            <a:endParaRPr lang="en-US" altLang="ja-JP" sz="2000" dirty="0"/>
          </a:p>
          <a:p>
            <a:pPr lvl="3">
              <a:spcBef>
                <a:spcPts val="600"/>
              </a:spcBef>
            </a:pPr>
            <a:r>
              <a:rPr lang="ja-JP" altLang="en-US" sz="1800" dirty="0">
                <a:solidFill>
                  <a:srgbClr val="0000FF"/>
                </a:solidFill>
              </a:rPr>
              <a:t>高価な賃金</a:t>
            </a:r>
            <a:r>
              <a:rPr lang="ja-JP" altLang="en-US" sz="1800" dirty="0"/>
              <a:t>が必要</a:t>
            </a:r>
            <a:endParaRPr lang="en-US" altLang="ja-JP" sz="18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依存しすぎると自社固有の</a:t>
            </a:r>
            <a:r>
              <a:rPr lang="ja-JP" altLang="en-US" sz="1800" dirty="0">
                <a:solidFill>
                  <a:srgbClr val="0000FF"/>
                </a:solidFill>
              </a:rPr>
              <a:t>持続的優位性</a:t>
            </a:r>
            <a:r>
              <a:rPr lang="ja-JP" altLang="en-US" sz="1800" dirty="0"/>
              <a:t>が得られなくなる</a:t>
            </a:r>
            <a:endParaRPr lang="en-US" altLang="ja-JP" sz="18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専門を</a:t>
            </a:r>
            <a:r>
              <a:rPr lang="ja-JP" altLang="en-US" sz="1800" dirty="0">
                <a:solidFill>
                  <a:srgbClr val="0000FF"/>
                </a:solidFill>
              </a:rPr>
              <a:t>超えた調整・統合</a:t>
            </a:r>
            <a:r>
              <a:rPr lang="ja-JP" altLang="en-US" sz="1800" dirty="0"/>
              <a:t>がかえって困難に</a:t>
            </a:r>
            <a:endParaRPr lang="en-US" altLang="ja-JP" sz="18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プロフェッショナルの</a:t>
            </a:r>
            <a:r>
              <a:rPr lang="ja-JP" altLang="en-US" sz="1800" dirty="0">
                <a:solidFill>
                  <a:srgbClr val="0000FF"/>
                </a:solidFill>
              </a:rPr>
              <a:t>専門領域に忠誠心</a:t>
            </a:r>
            <a:r>
              <a:rPr lang="ja-JP" altLang="en-US" sz="1800" dirty="0"/>
              <a:t>をもち、</a:t>
            </a:r>
            <a:r>
              <a:rPr lang="ja-JP" altLang="en-US" sz="1800" dirty="0">
                <a:solidFill>
                  <a:srgbClr val="0000FF"/>
                </a:solidFill>
              </a:rPr>
              <a:t>組織の忠誠心</a:t>
            </a:r>
            <a:r>
              <a:rPr lang="ja-JP" altLang="en-US" sz="1800" dirty="0"/>
              <a:t>はない</a:t>
            </a:r>
            <a:endParaRPr lang="en-US" altLang="ja-JP" sz="1800" dirty="0"/>
          </a:p>
          <a:p>
            <a:pPr lvl="3">
              <a:spcBef>
                <a:spcPts val="600"/>
              </a:spcBef>
            </a:pPr>
            <a:r>
              <a:rPr lang="ja-JP" altLang="en-US" sz="1800" dirty="0"/>
              <a:t>プロフェッショナルたちとの</a:t>
            </a:r>
            <a:r>
              <a:rPr lang="ja-JP" altLang="en-US" sz="1800" dirty="0">
                <a:solidFill>
                  <a:srgbClr val="0000FF"/>
                </a:solidFill>
              </a:rPr>
              <a:t>人間関係</a:t>
            </a:r>
            <a:r>
              <a:rPr lang="ja-JP" altLang="en-US" sz="1800" dirty="0"/>
              <a:t>が悪化</a:t>
            </a:r>
            <a:endParaRPr lang="en-US" altLang="ja-JP" sz="18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0C2A9-E0D0-4F75-B6C7-A3F8A2B8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CA9337-D896-45D5-9C7F-789C9585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769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683568" y="765175"/>
            <a:ext cx="7918648" cy="1371600"/>
          </a:xfrm>
        </p:spPr>
        <p:txBody>
          <a:bodyPr/>
          <a:lstStyle/>
          <a:p>
            <a:r>
              <a:rPr kumimoji="1" lang="en-US" altLang="ja-JP" sz="6600" dirty="0"/>
              <a:t>Ⅲ</a:t>
            </a:r>
            <a:r>
              <a:rPr kumimoji="1" lang="ja-JP" altLang="en-US" sz="6600" dirty="0"/>
              <a:t>章の構成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8460432" cy="388843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sz="3600" dirty="0">
                <a:solidFill>
                  <a:srgbClr val="FF0000"/>
                </a:solidFill>
              </a:rPr>
              <a:t>０</a:t>
            </a:r>
            <a:r>
              <a:rPr lang="ja-JP" altLang="en-US" sz="3600" dirty="0"/>
              <a:t>　</a:t>
            </a:r>
            <a:r>
              <a:rPr lang="ja-JP" altLang="en-US" sz="3600" dirty="0">
                <a:solidFill>
                  <a:srgbClr val="FF0000"/>
                </a:solidFill>
              </a:rPr>
              <a:t>規模の経済の補足</a:t>
            </a:r>
            <a:endParaRPr lang="en-US" altLang="ja-JP" sz="3600" dirty="0"/>
          </a:p>
          <a:p>
            <a:pPr>
              <a:spcBef>
                <a:spcPts val="600"/>
              </a:spcBef>
            </a:pPr>
            <a:r>
              <a:rPr lang="ja-JP" altLang="en-US" sz="3600" dirty="0"/>
              <a:t>１　調整の基本枠組み</a:t>
            </a:r>
            <a:endParaRPr lang="en-US" altLang="ja-JP" sz="3600" dirty="0"/>
          </a:p>
          <a:p>
            <a:pPr>
              <a:spcBef>
                <a:spcPts val="600"/>
              </a:spcBef>
            </a:pPr>
            <a:r>
              <a:rPr kumimoji="1" lang="ja-JP" altLang="en-US" sz="3600" dirty="0"/>
              <a:t>２　標準化とは？</a:t>
            </a:r>
            <a:endParaRPr kumimoji="1" lang="en-US" altLang="ja-JP" sz="3600" dirty="0"/>
          </a:p>
          <a:p>
            <a:pPr>
              <a:spcBef>
                <a:spcPts val="600"/>
              </a:spcBef>
            </a:pPr>
            <a:r>
              <a:rPr kumimoji="1" lang="ja-JP" altLang="en-US" sz="3600" dirty="0"/>
              <a:t>３　処理プロセスの標準化</a:t>
            </a:r>
            <a:endParaRPr kumimoji="1" lang="en-US" altLang="ja-JP" sz="3600" dirty="0"/>
          </a:p>
          <a:p>
            <a:pPr>
              <a:spcBef>
                <a:spcPts val="600"/>
              </a:spcBef>
            </a:pPr>
            <a:r>
              <a:rPr kumimoji="1" lang="ja-JP" altLang="en-US" sz="3600" dirty="0"/>
              <a:t>４　アウトプット側面の標準化</a:t>
            </a:r>
            <a:endParaRPr kumimoji="1" lang="en-US" altLang="ja-JP" sz="3600" dirty="0"/>
          </a:p>
          <a:p>
            <a:pPr>
              <a:spcBef>
                <a:spcPts val="600"/>
              </a:spcBef>
            </a:pPr>
            <a:r>
              <a:rPr kumimoji="1" lang="ja-JP" altLang="en-US" sz="3600" dirty="0"/>
              <a:t>５　インプットの標準化</a:t>
            </a:r>
            <a:endParaRPr kumimoji="1" lang="en-US" altLang="ja-JP" sz="36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6732240" y="142875"/>
            <a:ext cx="2088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FF"/>
                </a:solidFill>
              </a:rPr>
              <a:t>組織デザイン</a:t>
            </a:r>
          </a:p>
        </p:txBody>
      </p:sp>
      <p:pic>
        <p:nvPicPr>
          <p:cNvPr id="10" name="Picture 4" descr="C:\Users\toshihiko\AppData\Local\Microsoft\Windows\Temporary Internet Files\Content.IE5\6MBPJ573\MP90040889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239889"/>
            <a:ext cx="1902886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15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-5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ja-JP" sz="2800" dirty="0"/>
              <a:t>(1) </a:t>
            </a:r>
            <a:r>
              <a:rPr lang="ja-JP" altLang="en-US" sz="2800" dirty="0">
                <a:solidFill>
                  <a:srgbClr val="0000FF"/>
                </a:solidFill>
              </a:rPr>
              <a:t>外部標準</a:t>
            </a:r>
            <a:r>
              <a:rPr lang="ja-JP" altLang="en-US" sz="2800" dirty="0"/>
              <a:t>の標準化（</a:t>
            </a:r>
            <a:r>
              <a:rPr lang="ja-JP" altLang="en-US" sz="2800" dirty="0">
                <a:solidFill>
                  <a:srgbClr val="0000FF"/>
                </a:solidFill>
              </a:rPr>
              <a:t>専門家</a:t>
            </a:r>
            <a:r>
              <a:rPr lang="ja-JP" altLang="en-US" sz="2800" dirty="0"/>
              <a:t>や</a:t>
            </a:r>
            <a:r>
              <a:rPr lang="ja-JP" altLang="en-US" sz="2800" dirty="0">
                <a:solidFill>
                  <a:srgbClr val="0000FF"/>
                </a:solidFill>
              </a:rPr>
              <a:t>熟練工</a:t>
            </a:r>
            <a:r>
              <a:rPr lang="ja-JP" altLang="en-US" sz="2800" dirty="0"/>
              <a:t>の活用）</a:t>
            </a:r>
            <a:r>
              <a:rPr lang="en-US" altLang="ja-JP" sz="2800" dirty="0"/>
              <a:t>-4</a:t>
            </a:r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③ </a:t>
            </a:r>
            <a:r>
              <a:rPr lang="ja-JP" altLang="en-US" sz="2400" dirty="0">
                <a:solidFill>
                  <a:srgbClr val="0000FF"/>
                </a:solidFill>
              </a:rPr>
              <a:t>標準機械</a:t>
            </a:r>
            <a:r>
              <a:rPr lang="ja-JP" altLang="en-US" sz="2400" dirty="0"/>
              <a:t>の活用</a:t>
            </a:r>
            <a:endParaRPr lang="en-US" altLang="ja-JP" sz="2400" dirty="0"/>
          </a:p>
          <a:p>
            <a:pPr lvl="2">
              <a:spcBef>
                <a:spcPts val="18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社外標準機器</a:t>
            </a:r>
            <a:r>
              <a:rPr lang="ja-JP" altLang="en-US" sz="2000" dirty="0"/>
              <a:t>や</a:t>
            </a:r>
            <a:r>
              <a:rPr lang="ja-JP" altLang="en-US" sz="2000" dirty="0">
                <a:solidFill>
                  <a:srgbClr val="0000FF"/>
                </a:solidFill>
              </a:rPr>
              <a:t>社外標準職種</a:t>
            </a:r>
            <a:r>
              <a:rPr lang="ja-JP" altLang="en-US" sz="2000" dirty="0"/>
              <a:t>の採用</a:t>
            </a:r>
            <a:endParaRPr lang="en-US" altLang="ja-JP" sz="2000" dirty="0"/>
          </a:p>
          <a:p>
            <a:pPr lvl="3">
              <a:spcBef>
                <a:spcPts val="1800"/>
              </a:spcBef>
            </a:pPr>
            <a:r>
              <a:rPr lang="ja-JP" altLang="en-US" sz="1800" dirty="0"/>
              <a:t>自社固有の強み発揮の</a:t>
            </a:r>
            <a:r>
              <a:rPr lang="ja-JP" altLang="en-US" sz="1800" dirty="0">
                <a:solidFill>
                  <a:srgbClr val="0000FF"/>
                </a:solidFill>
              </a:rPr>
              <a:t>差別化戦略</a:t>
            </a:r>
            <a:r>
              <a:rPr lang="ja-JP" altLang="en-US" sz="1800" dirty="0"/>
              <a:t>には向かない</a:t>
            </a:r>
            <a:endParaRPr lang="en-US" altLang="ja-JP" sz="1800" dirty="0"/>
          </a:p>
          <a:p>
            <a:pPr lvl="3">
              <a:spcBef>
                <a:spcPts val="1800"/>
              </a:spcBef>
            </a:pPr>
            <a:r>
              <a:rPr lang="ja-JP" altLang="en-US" sz="1800" dirty="0"/>
              <a:t>他社との</a:t>
            </a:r>
            <a:r>
              <a:rPr lang="ja-JP" altLang="en-US" sz="1800" dirty="0">
                <a:solidFill>
                  <a:srgbClr val="0000FF"/>
                </a:solidFill>
              </a:rPr>
              <a:t>標準の共有</a:t>
            </a:r>
            <a:r>
              <a:rPr lang="ja-JP" altLang="en-US" sz="1800" dirty="0"/>
              <a:t>で</a:t>
            </a:r>
            <a:r>
              <a:rPr lang="ja-JP" altLang="en-US" sz="1800" dirty="0">
                <a:solidFill>
                  <a:srgbClr val="0000FF"/>
                </a:solidFill>
              </a:rPr>
              <a:t>社会全体のコスト削減</a:t>
            </a:r>
            <a:r>
              <a:rPr lang="ja-JP" altLang="en-US" sz="1800" dirty="0"/>
              <a:t>に役立つ</a:t>
            </a:r>
            <a:endParaRPr lang="en-US" altLang="ja-JP" sz="18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0C2A9-E0D0-4F75-B6C7-A3F8A2B8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CA9337-D896-45D5-9C7F-789C9585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036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５　インプットの標準化</a:t>
            </a:r>
            <a:r>
              <a:rPr lang="en-US" altLang="ja-JP" sz="4500" dirty="0"/>
              <a:t>-6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altLang="ja-JP" sz="2800" dirty="0"/>
              <a:t>(2) </a:t>
            </a:r>
            <a:r>
              <a:rPr lang="ja-JP" altLang="en-US" sz="2800" dirty="0"/>
              <a:t>労働力の社内標準化</a:t>
            </a:r>
            <a:endParaRPr lang="en-US" altLang="ja-JP" sz="2800" dirty="0"/>
          </a:p>
          <a:p>
            <a:pPr lvl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持続的競争優位</a:t>
            </a:r>
            <a:r>
              <a:rPr lang="ja-JP" altLang="en-US" sz="2400" dirty="0"/>
              <a:t>の獲得には</a:t>
            </a:r>
            <a:r>
              <a:rPr lang="ja-JP" altLang="en-US" sz="2400" dirty="0">
                <a:solidFill>
                  <a:srgbClr val="0000FF"/>
                </a:solidFill>
              </a:rPr>
              <a:t>人材開発</a:t>
            </a:r>
            <a:r>
              <a:rPr lang="ja-JP" altLang="en-US" sz="2400" dirty="0"/>
              <a:t>や自社で</a:t>
            </a:r>
            <a:r>
              <a:rPr lang="ja-JP" altLang="en-US" sz="2400" dirty="0">
                <a:solidFill>
                  <a:srgbClr val="0000FF"/>
                </a:solidFill>
              </a:rPr>
              <a:t>機械開発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社内で育成</a:t>
            </a:r>
            <a:r>
              <a:rPr lang="ja-JP" altLang="en-US" sz="2000" dirty="0"/>
              <a:t>できれば組織内の</a:t>
            </a:r>
            <a:r>
              <a:rPr lang="ja-JP" altLang="en-US" sz="2000" dirty="0">
                <a:solidFill>
                  <a:srgbClr val="0000FF"/>
                </a:solidFill>
              </a:rPr>
              <a:t>調整・統合</a:t>
            </a:r>
            <a:r>
              <a:rPr lang="ja-JP" altLang="en-US" sz="2000" dirty="0"/>
              <a:t>に有利</a:t>
            </a:r>
            <a:endParaRPr lang="en-US" altLang="ja-JP" sz="2000" dirty="0"/>
          </a:p>
          <a:p>
            <a:pPr lvl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社会化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新入社員</a:t>
            </a:r>
            <a:r>
              <a:rPr lang="ja-JP" altLang="en-US" sz="2000" dirty="0"/>
              <a:t>が社会集団の</a:t>
            </a:r>
            <a:r>
              <a:rPr lang="ja-JP" altLang="en-US" sz="2000" dirty="0">
                <a:solidFill>
                  <a:srgbClr val="0000FF"/>
                </a:solidFill>
              </a:rPr>
              <a:t>メンバーへ取り込まれていく</a:t>
            </a:r>
            <a:r>
              <a:rPr lang="ja-JP" altLang="en-US" sz="2000" dirty="0"/>
              <a:t>プロセス</a:t>
            </a:r>
            <a:endParaRPr lang="en-US" altLang="ja-JP" sz="2000" dirty="0"/>
          </a:p>
          <a:p>
            <a:pPr lvl="2">
              <a:spcBef>
                <a:spcPts val="400"/>
              </a:spcBef>
            </a:pPr>
            <a:r>
              <a:rPr lang="ja-JP" altLang="en-US" sz="2000" dirty="0"/>
              <a:t>知識や価値観、</a:t>
            </a:r>
            <a:r>
              <a:rPr lang="ja-JP" altLang="en-US" sz="2000" dirty="0">
                <a:solidFill>
                  <a:srgbClr val="0000FF"/>
                </a:solidFill>
              </a:rPr>
              <a:t>行動様式</a:t>
            </a:r>
            <a:r>
              <a:rPr lang="ja-JP" altLang="en-US" sz="2000" dirty="0"/>
              <a:t>がある程度</a:t>
            </a:r>
            <a:r>
              <a:rPr lang="ja-JP" altLang="en-US" sz="2000" dirty="0">
                <a:solidFill>
                  <a:srgbClr val="0000FF"/>
                </a:solidFill>
              </a:rPr>
              <a:t>標準化</a:t>
            </a:r>
            <a:r>
              <a:rPr lang="ja-JP" altLang="en-US" sz="2000" dirty="0"/>
              <a:t>される</a:t>
            </a:r>
            <a:br>
              <a:rPr lang="en-US" altLang="ja-JP" sz="2000" dirty="0"/>
            </a:br>
            <a:r>
              <a:rPr lang="ja-JP" altLang="en-US" sz="2000" dirty="0"/>
              <a:t>⇒</a:t>
            </a:r>
            <a:r>
              <a:rPr lang="ja-JP" altLang="en-US" sz="2000" dirty="0">
                <a:solidFill>
                  <a:srgbClr val="0000FF"/>
                </a:solidFill>
              </a:rPr>
              <a:t>強い組織（企業）文化</a:t>
            </a:r>
            <a:r>
              <a:rPr lang="ja-JP" altLang="en-US" sz="2000" dirty="0"/>
              <a:t>をもつ状態</a:t>
            </a:r>
            <a:endParaRPr lang="en-US" altLang="ja-JP" sz="2000" dirty="0"/>
          </a:p>
          <a:p>
            <a:pPr lvl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強い企業文化</a:t>
            </a:r>
            <a:r>
              <a:rPr lang="ja-JP" altLang="en-US" sz="2400" dirty="0"/>
              <a:t>を持つ組織</a:t>
            </a:r>
            <a:endParaRPr lang="en-US" altLang="ja-JP" sz="2400" dirty="0"/>
          </a:p>
          <a:p>
            <a:pPr lvl="2">
              <a:spcBef>
                <a:spcPts val="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社内標準化</a:t>
            </a:r>
            <a:r>
              <a:rPr lang="ja-JP" altLang="en-US" sz="2000" dirty="0"/>
              <a:t>は</a:t>
            </a:r>
            <a:r>
              <a:rPr lang="ja-JP" altLang="en-US" sz="2000" dirty="0">
                <a:solidFill>
                  <a:srgbClr val="0000FF"/>
                </a:solidFill>
              </a:rPr>
              <a:t>強い企業文化</a:t>
            </a:r>
            <a:r>
              <a:rPr lang="ja-JP" altLang="en-US" sz="2000" dirty="0"/>
              <a:t>をもつ組織になること</a:t>
            </a:r>
            <a:endParaRPr lang="en-US" altLang="ja-JP" sz="2000" dirty="0"/>
          </a:p>
          <a:p>
            <a:pPr lvl="2">
              <a:spcBef>
                <a:spcPts val="400"/>
              </a:spcBef>
            </a:pPr>
            <a:r>
              <a:rPr lang="ja-JP" altLang="en-US" sz="2000" dirty="0"/>
              <a:t>従業員たちは徐々に</a:t>
            </a:r>
            <a:r>
              <a:rPr lang="ja-JP" altLang="en-US" sz="2000" dirty="0">
                <a:solidFill>
                  <a:srgbClr val="0000FF"/>
                </a:solidFill>
              </a:rPr>
              <a:t>同質化</a:t>
            </a:r>
            <a:r>
              <a:rPr lang="ja-JP" altLang="en-US" sz="2000" dirty="0"/>
              <a:t>する ⇒ 金太郎飴現象</a:t>
            </a:r>
            <a:endParaRPr lang="en-US" altLang="ja-JP" sz="2000" dirty="0"/>
          </a:p>
          <a:p>
            <a:pPr lvl="2">
              <a:spcBef>
                <a:spcPts val="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誰も気付かない環境変化</a:t>
            </a:r>
            <a:r>
              <a:rPr lang="ja-JP" altLang="en-US" sz="2000" dirty="0"/>
              <a:t>があるようになる</a:t>
            </a:r>
            <a:endParaRPr lang="en-US" altLang="ja-JP" sz="2000" dirty="0"/>
          </a:p>
          <a:p>
            <a:pPr lvl="2">
              <a:spcBef>
                <a:spcPts val="400"/>
              </a:spcBef>
            </a:pPr>
            <a:r>
              <a:rPr lang="ja-JP" altLang="en-US" sz="2000" dirty="0"/>
              <a:t>強い組織文化の</a:t>
            </a:r>
            <a:r>
              <a:rPr lang="ja-JP" altLang="en-US" sz="2000" dirty="0">
                <a:solidFill>
                  <a:srgbClr val="0000FF"/>
                </a:solidFill>
              </a:rPr>
              <a:t>行きすぎは問題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1">
              <a:spcBef>
                <a:spcPts val="400"/>
              </a:spcBef>
            </a:pPr>
            <a:endParaRPr lang="en-US" altLang="ja-JP" sz="24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0C2A9-E0D0-4F75-B6C7-A3F8A2B8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CA9337-D896-45D5-9C7F-789C9585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30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６　戦略シナリオの共有</a:t>
            </a:r>
            <a:endParaRPr lang="en-US" altLang="ja-JP" sz="45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戦略シナリオ</a:t>
            </a:r>
            <a:r>
              <a:rPr lang="ja-JP" altLang="en-US" sz="2800" dirty="0"/>
              <a:t>の共有は</a:t>
            </a:r>
            <a:endParaRPr lang="en-US" altLang="ja-JP" sz="2800" dirty="0"/>
          </a:p>
          <a:p>
            <a:pPr lvl="1">
              <a:spcBef>
                <a:spcPts val="400"/>
              </a:spcBef>
            </a:pPr>
            <a:r>
              <a:rPr lang="ja-JP" altLang="en-US" sz="2400" dirty="0"/>
              <a:t>目標の標準化や組織文化と</a:t>
            </a:r>
            <a:r>
              <a:rPr lang="ja-JP" altLang="en-US" sz="2400" dirty="0">
                <a:solidFill>
                  <a:srgbClr val="0000FF"/>
                </a:solidFill>
              </a:rPr>
              <a:t>異なるもの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ストーリー性</a:t>
            </a:r>
            <a:r>
              <a:rPr lang="ja-JP" altLang="en-US" sz="2400" dirty="0"/>
              <a:t>あるシナリオの共有</a:t>
            </a:r>
            <a:endParaRPr lang="en-US" altLang="ja-JP" sz="2400" dirty="0"/>
          </a:p>
          <a:p>
            <a:pPr>
              <a:spcBef>
                <a:spcPts val="400"/>
              </a:spcBef>
            </a:pPr>
            <a:r>
              <a:rPr lang="ja-JP" altLang="en-US" sz="2800" dirty="0"/>
              <a:t>戦略シナリオの共有の</a:t>
            </a:r>
            <a:r>
              <a:rPr lang="ja-JP" altLang="en-US" sz="2800" dirty="0">
                <a:solidFill>
                  <a:srgbClr val="0000FF"/>
                </a:solidFill>
              </a:rPr>
              <a:t>効用</a:t>
            </a:r>
            <a:endParaRPr lang="en-US" altLang="ja-JP" sz="2800" dirty="0">
              <a:solidFill>
                <a:srgbClr val="0000FF"/>
              </a:solidFill>
            </a:endParaRPr>
          </a:p>
          <a:p>
            <a:pPr lvl="1">
              <a:spcBef>
                <a:spcPts val="400"/>
              </a:spcBef>
            </a:pPr>
            <a:r>
              <a:rPr lang="ja-JP" altLang="en-US" sz="2400" dirty="0"/>
              <a:t>戦略シナリオの共有は従業員の</a:t>
            </a:r>
            <a:r>
              <a:rPr lang="ja-JP" altLang="en-US" sz="2400" dirty="0">
                <a:solidFill>
                  <a:srgbClr val="0000FF"/>
                </a:solidFill>
              </a:rPr>
              <a:t>タスクの調整・統合を促進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価値観</a:t>
            </a:r>
            <a:r>
              <a:rPr lang="ja-JP" altLang="en-US" sz="2400" dirty="0"/>
              <a:t>の共有より</a:t>
            </a:r>
            <a:r>
              <a:rPr lang="ja-JP" altLang="en-US" sz="2400" dirty="0">
                <a:solidFill>
                  <a:srgbClr val="0000FF"/>
                </a:solidFill>
              </a:rPr>
              <a:t>フレキシブル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>
              <a:spcBef>
                <a:spcPts val="400"/>
              </a:spcBef>
            </a:pPr>
            <a:r>
              <a:rPr lang="ja-JP" altLang="en-US" sz="2800" dirty="0"/>
              <a:t>戦略シナリオの共有の問題点</a:t>
            </a:r>
            <a:endParaRPr lang="en-US" altLang="ja-JP" sz="2800" dirty="0"/>
          </a:p>
          <a:p>
            <a:pPr lvl="1">
              <a:spcBef>
                <a:spcPts val="400"/>
              </a:spcBef>
            </a:pPr>
            <a:r>
              <a:rPr lang="ja-JP" altLang="en-US" sz="2400" dirty="0"/>
              <a:t>大企業ほど</a:t>
            </a:r>
            <a:r>
              <a:rPr lang="ja-JP" altLang="en-US" sz="2400" dirty="0">
                <a:solidFill>
                  <a:srgbClr val="0000FF"/>
                </a:solidFill>
              </a:rPr>
              <a:t>一般メンバー</a:t>
            </a:r>
            <a:r>
              <a:rPr lang="ja-JP" altLang="en-US" sz="2400" dirty="0"/>
              <a:t>は戦略シナリオの</a:t>
            </a:r>
            <a:r>
              <a:rPr lang="ja-JP" altLang="en-US" sz="2400" dirty="0">
                <a:solidFill>
                  <a:srgbClr val="0000FF"/>
                </a:solidFill>
              </a:rPr>
              <a:t>共有ができない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400"/>
              </a:spcBef>
            </a:pPr>
            <a:r>
              <a:rPr lang="ja-JP" altLang="en-US" sz="2400" dirty="0"/>
              <a:t>継続により戦略シナリオが</a:t>
            </a:r>
            <a:r>
              <a:rPr lang="ja-JP" altLang="en-US" sz="2400" dirty="0">
                <a:solidFill>
                  <a:srgbClr val="0000FF"/>
                </a:solidFill>
              </a:rPr>
              <a:t>標準化され形式化</a:t>
            </a:r>
            <a:r>
              <a:rPr lang="ja-JP" altLang="en-US" sz="2400" dirty="0"/>
              <a:t>される</a:t>
            </a:r>
            <a:endParaRPr lang="en-US" altLang="ja-JP" sz="2400" dirty="0"/>
          </a:p>
          <a:p>
            <a:pPr lvl="2">
              <a:spcBef>
                <a:spcPts val="4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分析麻痺症候群</a:t>
            </a:r>
            <a:r>
              <a:rPr lang="ja-JP" altLang="en-US" sz="2000" dirty="0"/>
              <a:t>に陥る</a:t>
            </a: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0C2A9-E0D0-4F75-B6C7-A3F8A2B8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CA9337-D896-45D5-9C7F-789C9585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733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０　規模の経済の補足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短期</a:t>
            </a:r>
            <a:r>
              <a:rPr lang="ja-JP" altLang="en-US" sz="2800" dirty="0"/>
              <a:t>平均費用曲線</a:t>
            </a:r>
            <a:endParaRPr lang="en-US" altLang="ja-JP" sz="28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並行分業</a:t>
            </a:r>
            <a:r>
              <a:rPr lang="ja-JP" altLang="en-US" sz="2400" dirty="0"/>
              <a:t>の生産量増えると単位当たりコストはより低下</a:t>
            </a:r>
            <a:br>
              <a:rPr lang="en-US" altLang="ja-JP" sz="2400" dirty="0"/>
            </a:br>
            <a:r>
              <a:rPr lang="ja-JP" altLang="en-US" sz="2400" dirty="0"/>
              <a:t>⇒ </a:t>
            </a:r>
            <a:r>
              <a:rPr lang="ja-JP" altLang="en-US" sz="2400" dirty="0">
                <a:solidFill>
                  <a:srgbClr val="0000FF"/>
                </a:solidFill>
              </a:rPr>
              <a:t>規模の経済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しかし、さらに生産量が増えると単位当たりコストは増加</a:t>
            </a:r>
            <a:br>
              <a:rPr lang="en-US" altLang="ja-JP" sz="2400" dirty="0"/>
            </a:br>
            <a:r>
              <a:rPr lang="ja-JP" altLang="en-US" sz="2400" dirty="0"/>
              <a:t>⇒</a:t>
            </a:r>
            <a:r>
              <a:rPr lang="ja-JP" altLang="en-US" sz="2400" dirty="0">
                <a:solidFill>
                  <a:srgbClr val="0000FF"/>
                </a:solidFill>
              </a:rPr>
              <a:t> 規模の</a:t>
            </a:r>
            <a:r>
              <a:rPr lang="ja-JP" altLang="en-US" sz="2400" dirty="0">
                <a:solidFill>
                  <a:srgbClr val="FF0000"/>
                </a:solidFill>
              </a:rPr>
              <a:t>不経済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ja-JP" altLang="en-US" sz="2800" dirty="0"/>
              <a:t>並行分業の</a:t>
            </a:r>
            <a:r>
              <a:rPr lang="ja-JP" altLang="en-US" sz="2800" dirty="0">
                <a:solidFill>
                  <a:srgbClr val="0000FF"/>
                </a:solidFill>
              </a:rPr>
              <a:t>規模の不経済の</a:t>
            </a:r>
            <a:r>
              <a:rPr lang="ja-JP" altLang="en-US" sz="2800" dirty="0">
                <a:solidFill>
                  <a:srgbClr val="FF0000"/>
                </a:solidFill>
              </a:rPr>
              <a:t>解決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機能別分業</a:t>
            </a:r>
            <a:r>
              <a:rPr lang="ja-JP" altLang="en-US" sz="2400" dirty="0"/>
              <a:t>による作り方（</a:t>
            </a:r>
            <a:r>
              <a:rPr lang="ja-JP" altLang="en-US" sz="2400" dirty="0">
                <a:solidFill>
                  <a:srgbClr val="FF0000"/>
                </a:solidFill>
              </a:rPr>
              <a:t>生産方法</a:t>
            </a:r>
            <a:r>
              <a:rPr lang="ja-JP" altLang="en-US" sz="2400" dirty="0"/>
              <a:t>）を変える</a:t>
            </a:r>
            <a:br>
              <a:rPr lang="en-US" altLang="ja-JP" sz="2400" dirty="0"/>
            </a:br>
            <a:r>
              <a:rPr lang="ja-JP" altLang="en-US" sz="2400" dirty="0"/>
              <a:t>⇒よりコストを下げる平均費用曲線の実現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長期</a:t>
            </a:r>
            <a:r>
              <a:rPr lang="ja-JP" altLang="en-US" sz="2400" dirty="0"/>
              <a:t>平均費用曲線による</a:t>
            </a:r>
            <a:r>
              <a:rPr lang="ja-JP" altLang="en-US" sz="2400" dirty="0">
                <a:solidFill>
                  <a:srgbClr val="0000FF"/>
                </a:solidFill>
              </a:rPr>
              <a:t>規模の経済</a:t>
            </a:r>
            <a:endParaRPr lang="en-US" altLang="ja-JP" sz="2400" dirty="0">
              <a:solidFill>
                <a:srgbClr val="0000FF"/>
              </a:solidFill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11407C-66A5-4C32-AA55-4FA75BC4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00C2E31-41DD-46E7-8F6F-92D313A8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416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０　規模の経済の補足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1242" y="1604838"/>
            <a:ext cx="8577262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ja-JP" altLang="en-US" sz="2800" dirty="0"/>
              <a:t>収穫逓増と収穫逓減</a:t>
            </a:r>
            <a:endParaRPr lang="en-US" altLang="ja-JP" sz="28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収穫逓増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より多く生産するのにかかる単位</a:t>
            </a:r>
            <a:r>
              <a:rPr lang="ja-JP" altLang="en-US" sz="2000" dirty="0">
                <a:solidFill>
                  <a:srgbClr val="0000FF"/>
                </a:solidFill>
              </a:rPr>
              <a:t>コストは減る</a:t>
            </a:r>
            <a:r>
              <a:rPr lang="ja-JP" altLang="en-US" sz="2000" dirty="0"/>
              <a:t>状態</a:t>
            </a:r>
            <a:endParaRPr lang="en-US" altLang="ja-JP" sz="20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収穫一定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より多く生産するとかかる単位</a:t>
            </a:r>
            <a:r>
              <a:rPr lang="ja-JP" altLang="en-US" sz="2000" dirty="0">
                <a:solidFill>
                  <a:srgbClr val="0000FF"/>
                </a:solidFill>
              </a:rPr>
              <a:t>コストも等しく増える</a:t>
            </a:r>
            <a:r>
              <a:rPr lang="ja-JP" altLang="en-US" sz="2000" dirty="0"/>
              <a:t>状態</a:t>
            </a:r>
            <a:endParaRPr lang="en-US" altLang="ja-JP" sz="20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収穫逓減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より多く生産するのにかかる単位</a:t>
            </a:r>
            <a:r>
              <a:rPr lang="ja-JP" altLang="en-US" sz="2000" dirty="0">
                <a:solidFill>
                  <a:srgbClr val="0000FF"/>
                </a:solidFill>
              </a:rPr>
              <a:t>コストはさらに増える</a:t>
            </a:r>
            <a:r>
              <a:rPr lang="ja-JP" altLang="en-US" sz="2000" dirty="0"/>
              <a:t>状態</a:t>
            </a:r>
            <a:endParaRPr lang="en-US" altLang="ja-JP" sz="2000" dirty="0"/>
          </a:p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ソフトウェア産業</a:t>
            </a:r>
            <a:r>
              <a:rPr lang="ja-JP" altLang="en-US" sz="2800" dirty="0"/>
              <a:t>の収穫逓増</a:t>
            </a:r>
            <a:endParaRPr lang="en-US" altLang="ja-JP" sz="28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ソフトウェア産業では</a:t>
            </a:r>
            <a:r>
              <a:rPr lang="ja-JP" altLang="en-US" sz="2400" dirty="0">
                <a:solidFill>
                  <a:srgbClr val="0000FF"/>
                </a:solidFill>
              </a:rPr>
              <a:t>大規模な収穫逓増</a:t>
            </a:r>
            <a:r>
              <a:rPr lang="ja-JP" altLang="en-US" sz="2400" dirty="0"/>
              <a:t>がある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endParaRPr lang="en-US" altLang="ja-JP" sz="20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11407C-66A5-4C32-AA55-4FA75BC4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00C2E31-41DD-46E7-8F6F-92D313A8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34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en-US" altLang="ja-JP" dirty="0">
                <a:latin typeface="+mj-ea"/>
              </a:rPr>
              <a:t>WS2</a:t>
            </a:r>
            <a:r>
              <a:rPr lang="ja-JP" altLang="en-US" dirty="0">
                <a:latin typeface="+mj-ea"/>
              </a:rPr>
              <a:t>と宿題</a:t>
            </a:r>
            <a:r>
              <a:rPr lang="en-US" altLang="ja-JP" dirty="0">
                <a:latin typeface="+mj-ea"/>
              </a:rPr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28800"/>
            <a:ext cx="8811007" cy="4815535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sz="2800" dirty="0"/>
              <a:t>テーマ</a:t>
            </a:r>
            <a:endParaRPr lang="en-US" altLang="ja-JP" sz="28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「</a:t>
            </a:r>
            <a:r>
              <a:rPr lang="ja-JP" altLang="en-US" sz="2400" dirty="0">
                <a:solidFill>
                  <a:srgbClr val="3333CC"/>
                </a:solidFill>
              </a:rPr>
              <a:t>なぜソフトウェア産業では</a:t>
            </a:r>
            <a:r>
              <a:rPr lang="ja-JP" altLang="en-US" sz="2400" dirty="0">
                <a:solidFill>
                  <a:srgbClr val="FF0000"/>
                </a:solidFill>
              </a:rPr>
              <a:t>大規模な収穫逓増</a:t>
            </a:r>
            <a:r>
              <a:rPr lang="ja-JP" altLang="en-US" sz="2400" dirty="0">
                <a:solidFill>
                  <a:srgbClr val="3333CC"/>
                </a:solidFill>
              </a:rPr>
              <a:t>があるのか</a:t>
            </a:r>
            <a:r>
              <a:rPr lang="ja-JP" altLang="en-US" sz="2400" dirty="0"/>
              <a:t>」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グループで話し合ってください。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</a:pPr>
            <a:r>
              <a:rPr lang="ja-JP" altLang="en-US" sz="2800" dirty="0"/>
              <a:t>宿題</a:t>
            </a:r>
            <a:endParaRPr lang="en-US" altLang="ja-JP" sz="28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グループで話し合った内容を基に、</a:t>
            </a:r>
            <a:r>
              <a:rPr lang="ja-JP" altLang="en-US" sz="2400" dirty="0">
                <a:solidFill>
                  <a:srgbClr val="3333CC"/>
                </a:solidFill>
              </a:rPr>
              <a:t>自分の考え</a:t>
            </a:r>
            <a:r>
              <a:rPr lang="ja-JP" altLang="en-US" sz="2400" dirty="0"/>
              <a:t>で、</a:t>
            </a:r>
            <a:r>
              <a:rPr lang="ja-JP" altLang="en-US" sz="2400" dirty="0">
                <a:solidFill>
                  <a:srgbClr val="3333CC"/>
                </a:solidFill>
              </a:rPr>
              <a:t>レポート</a:t>
            </a:r>
            <a:br>
              <a:rPr lang="en-US" altLang="ja-JP" sz="2400" dirty="0"/>
            </a:br>
            <a:r>
              <a:rPr lang="ja-JP" altLang="en-US" sz="2400" dirty="0"/>
              <a:t>にまとめること</a:t>
            </a:r>
            <a:r>
              <a:rPr lang="en-US" altLang="ja-JP" sz="2400" dirty="0">
                <a:solidFill>
                  <a:srgbClr val="0000FF"/>
                </a:solidFill>
              </a:rPr>
              <a:t>(</a:t>
            </a:r>
            <a:r>
              <a:rPr lang="ja-JP" altLang="en-US" sz="2400" dirty="0">
                <a:solidFill>
                  <a:srgbClr val="0000FF"/>
                </a:solidFill>
              </a:rPr>
              <a:t>オンライン授業のときは自分で調査）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en-US" altLang="ja-JP" sz="2400" dirty="0">
                <a:solidFill>
                  <a:srgbClr val="3333CC"/>
                </a:solidFill>
              </a:rPr>
              <a:t>A4</a:t>
            </a:r>
            <a:r>
              <a:rPr lang="ja-JP" altLang="en-US" sz="2400" dirty="0"/>
              <a:t>用紙に</a:t>
            </a:r>
            <a:r>
              <a:rPr lang="en-US" altLang="ja-JP" sz="2400" dirty="0"/>
              <a:t>Word</a:t>
            </a:r>
            <a:r>
              <a:rPr lang="ja-JP" altLang="en-US" sz="2400" dirty="0"/>
              <a:t>またはコンピュータ入力文字で</a:t>
            </a:r>
            <a:r>
              <a:rPr lang="ja-JP" altLang="en-US" sz="2400" dirty="0">
                <a:solidFill>
                  <a:srgbClr val="3333CC"/>
                </a:solidFill>
              </a:rPr>
              <a:t>１ページ以上</a:t>
            </a:r>
            <a:endParaRPr lang="en-US" altLang="ja-JP" sz="2400" dirty="0">
              <a:solidFill>
                <a:srgbClr val="3333CC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表紙はいらない⇒タイトル名の下に</a:t>
            </a:r>
            <a:r>
              <a:rPr lang="ja-JP" altLang="en-US" sz="2400" dirty="0">
                <a:solidFill>
                  <a:srgbClr val="3333CC"/>
                </a:solidFill>
              </a:rPr>
              <a:t>学籍番号と氏名</a:t>
            </a:r>
            <a:r>
              <a:rPr lang="ja-JP" altLang="en-US" sz="2400" dirty="0"/>
              <a:t>を記入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spc="-20" dirty="0">
                <a:solidFill>
                  <a:srgbClr val="FF0000"/>
                </a:solidFill>
              </a:rPr>
              <a:t>参考文献を必ず記入</a:t>
            </a:r>
            <a:r>
              <a:rPr lang="ja-JP" altLang="en-US" sz="2400" spc="-20" dirty="0"/>
              <a:t>（教科書、ネットの情報、その他参考書）</a:t>
            </a:r>
            <a:endParaRPr lang="en-US" altLang="ja-JP" sz="2400" spc="-2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提出日：</a:t>
            </a:r>
            <a:r>
              <a:rPr lang="en-US" altLang="ja-JP" sz="2400" dirty="0">
                <a:solidFill>
                  <a:srgbClr val="3333CC"/>
                </a:solidFill>
              </a:rPr>
              <a:t>12</a:t>
            </a:r>
            <a:r>
              <a:rPr lang="ja-JP" altLang="en-US" sz="2400" dirty="0">
                <a:solidFill>
                  <a:srgbClr val="3333CC"/>
                </a:solidFill>
              </a:rPr>
              <a:t>月</a:t>
            </a:r>
            <a:r>
              <a:rPr lang="en-US" altLang="ja-JP" sz="2400" dirty="0">
                <a:solidFill>
                  <a:srgbClr val="3333CC"/>
                </a:solidFill>
              </a:rPr>
              <a:t>11</a:t>
            </a:r>
            <a:r>
              <a:rPr lang="ja-JP" altLang="en-US" sz="2400" dirty="0">
                <a:solidFill>
                  <a:srgbClr val="3333CC"/>
                </a:solidFill>
              </a:rPr>
              <a:t>日（金）</a:t>
            </a:r>
            <a:endParaRPr lang="en-US" altLang="ja-JP" sz="2400" dirty="0">
              <a:solidFill>
                <a:srgbClr val="3333CC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BA98E9-185B-43CD-B6C9-2B51A304045A}" type="slidenum">
              <a:rPr kumimoji="0" lang="en-US" altLang="ja-JP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ＭＳ Ｐゴシック" pitchFamily="50" charset="-128"/>
                <a:cs typeface="+mn-cs"/>
              </a:rPr>
              <a:t>「組織論」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ＭＳ Ｐゴシック" pitchFamily="50" charset="-128"/>
              <a:cs typeface="+mn-cs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ＭＳ Ｐゴシック" pitchFamily="50" charset="-128"/>
                <a:cs typeface="+mn-cs"/>
              </a:rPr>
              <a:t>Ⅲ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ＭＳ Ｐゴシック" pitchFamily="50" charset="-128"/>
                <a:cs typeface="+mn-cs"/>
              </a:rPr>
              <a:t>章　標準化を進める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ea typeface="ＭＳ Ｐゴシック" pitchFamily="50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D4339D4-6F42-4AFC-AFCE-0C833C4158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9EF795-9F03-4C68-BBF8-C58274B2281D}" type="slidenum">
              <a:rPr kumimoji="0" lang="en-US" altLang="ja-JP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>
            <a:extLst>
              <a:ext uri="{FF2B5EF4-FFF2-40B4-BE49-F238E27FC236}">
                <a16:creationId xmlns:a16="http://schemas.microsoft.com/office/drawing/2014/main" id="{47C11D26-B1D0-4389-9C9C-2002F292B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</p:spTree>
    <p:extLst>
      <p:ext uri="{BB962C8B-B14F-4D97-AF65-F5344CB8AC3E}">
        <p14:creationId xmlns:p14="http://schemas.microsoft.com/office/powerpoint/2010/main" val="359799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調整の基本枠組み</a:t>
            </a:r>
            <a:endParaRPr lang="en-US" altLang="ja-JP" sz="45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ja-JP" altLang="en-US" sz="2800" dirty="0"/>
              <a:t>調整・統合の仕掛け</a:t>
            </a:r>
            <a:endParaRPr lang="en-US" altLang="ja-JP" sz="2800" dirty="0"/>
          </a:p>
          <a:p>
            <a:pPr lvl="1">
              <a:spcBef>
                <a:spcPts val="1800"/>
              </a:spcBef>
            </a:pPr>
            <a:r>
              <a:rPr lang="en-US" altLang="ja-JP" sz="2400" dirty="0"/>
              <a:t>(1) </a:t>
            </a:r>
            <a:r>
              <a:rPr lang="ja-JP" altLang="en-US" sz="2400" dirty="0"/>
              <a:t>標準化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（２） ヒエラルキー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en-US" altLang="ja-JP" sz="2400" dirty="0"/>
              <a:t>(3) </a:t>
            </a:r>
            <a:r>
              <a:rPr lang="ja-JP" altLang="en-US" sz="2400" dirty="0"/>
              <a:t>環境マネジメント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en-US" altLang="ja-JP" sz="2400" dirty="0"/>
              <a:t>(4) </a:t>
            </a:r>
            <a:r>
              <a:rPr lang="ja-JP" altLang="en-US" sz="2400" dirty="0"/>
              <a:t>スラック資源活用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en-US" altLang="ja-JP" sz="2400" dirty="0"/>
              <a:t>(5) </a:t>
            </a:r>
            <a:r>
              <a:rPr lang="ja-JP" altLang="en-US" sz="2400" dirty="0"/>
              <a:t>水平関係の設定</a:t>
            </a:r>
            <a:endParaRPr lang="en-US" altLang="ja-JP" sz="24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11407C-66A5-4C32-AA55-4FA75BC4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00C2E31-41DD-46E7-8F6F-92D313A8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957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２　標準化とは？</a:t>
            </a:r>
            <a:endParaRPr lang="en-US" altLang="ja-JP" sz="45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組織構築</a:t>
            </a:r>
            <a:r>
              <a:rPr lang="ja-JP" altLang="en-US" sz="2800" dirty="0"/>
              <a:t>の理由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時間・空間を超えて</a:t>
            </a:r>
            <a:r>
              <a:rPr lang="en-US" altLang="ja-JP" sz="2400" dirty="0">
                <a:solidFill>
                  <a:srgbClr val="0000FF"/>
                </a:solidFill>
              </a:rPr>
              <a:t>1</a:t>
            </a:r>
            <a:r>
              <a:rPr lang="ja-JP" altLang="en-US" sz="2400" dirty="0">
                <a:solidFill>
                  <a:srgbClr val="0000FF"/>
                </a:solidFill>
              </a:rPr>
              <a:t>人の努力では達成できない目標</a:t>
            </a:r>
            <a:br>
              <a:rPr lang="en-US" altLang="ja-JP" sz="2400" dirty="0"/>
            </a:br>
            <a:r>
              <a:rPr lang="ja-JP" altLang="en-US" sz="2400" dirty="0"/>
              <a:t>を達成すること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時空を超えるための最も重要な要素が標準化</a:t>
            </a:r>
            <a:endParaRPr lang="en-US" altLang="ja-JP" sz="2400" dirty="0"/>
          </a:p>
          <a:p>
            <a:pPr>
              <a:spcBef>
                <a:spcPts val="6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標準化</a:t>
            </a:r>
            <a:r>
              <a:rPr lang="ja-JP" altLang="en-US" sz="2800" dirty="0"/>
              <a:t>（</a:t>
            </a:r>
            <a:r>
              <a:rPr lang="en-US" altLang="ja-JP" sz="2800" dirty="0"/>
              <a:t>standardization</a:t>
            </a:r>
            <a:r>
              <a:rPr lang="ja-JP" altLang="en-US" sz="2800" dirty="0"/>
              <a:t>）とは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何らかの</a:t>
            </a:r>
            <a:r>
              <a:rPr lang="ja-JP" altLang="en-US" sz="2400" dirty="0">
                <a:solidFill>
                  <a:srgbClr val="0000FF"/>
                </a:solidFill>
              </a:rPr>
              <a:t>標準</a:t>
            </a:r>
            <a:r>
              <a:rPr lang="ja-JP" altLang="en-US" sz="2400" dirty="0"/>
              <a:t>を多数の人や</a:t>
            </a:r>
            <a:br>
              <a:rPr lang="en-US" altLang="ja-JP" sz="2400" dirty="0"/>
            </a:br>
            <a:r>
              <a:rPr lang="ja-JP" altLang="en-US" sz="2400" dirty="0"/>
              <a:t>部署で</a:t>
            </a:r>
            <a:r>
              <a:rPr lang="ja-JP" altLang="en-US" sz="2400" dirty="0">
                <a:solidFill>
                  <a:srgbClr val="0000FF"/>
                </a:solidFill>
              </a:rPr>
              <a:t>共有したり</a:t>
            </a:r>
            <a:r>
              <a:rPr lang="ja-JP" altLang="en-US" sz="2400" dirty="0"/>
              <a:t>、時間を超</a:t>
            </a:r>
            <a:br>
              <a:rPr lang="en-US" altLang="ja-JP" sz="2400" dirty="0"/>
            </a:br>
            <a:r>
              <a:rPr lang="ja-JP" altLang="en-US" sz="2400" dirty="0"/>
              <a:t>えて</a:t>
            </a:r>
            <a:r>
              <a:rPr lang="ja-JP" altLang="en-US" sz="2400" dirty="0">
                <a:solidFill>
                  <a:srgbClr val="0000FF"/>
                </a:solidFill>
              </a:rPr>
              <a:t>共通に</a:t>
            </a:r>
            <a:r>
              <a:rPr lang="ja-JP" altLang="en-US" sz="2400" dirty="0"/>
              <a:t>用いたりすること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例：マクドナルド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処理プロセスの標準化</a:t>
            </a:r>
            <a:br>
              <a:rPr lang="en-US" altLang="ja-JP" sz="2400" dirty="0"/>
            </a:br>
            <a:r>
              <a:rPr lang="ja-JP" altLang="en-US" sz="2400" dirty="0"/>
              <a:t>⇒ 図</a:t>
            </a:r>
            <a:r>
              <a:rPr lang="en-US" altLang="ja-JP" sz="2400" dirty="0"/>
              <a:t>3-1</a:t>
            </a: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765B0A3-A191-4AD2-8BE7-4CECAE5A7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3933056"/>
            <a:ext cx="3819525" cy="23812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B57FFF76-7AAE-4C94-B2EA-21108D05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5CEC466E-1377-497F-BED0-91E515038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807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dirty="0"/>
              <a:t>３　処理プロセスの標準化－プログラム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処理プロセス標準化</a:t>
            </a:r>
            <a:r>
              <a:rPr lang="ja-JP" altLang="en-US" sz="2800" dirty="0"/>
              <a:t>の例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料理のレシピ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製造業の作業手順</a:t>
            </a:r>
            <a:endParaRPr lang="en-US" altLang="ja-JP" sz="2400" dirty="0"/>
          </a:p>
          <a:p>
            <a:pPr>
              <a:spcBef>
                <a:spcPts val="600"/>
              </a:spcBef>
            </a:pPr>
            <a:r>
              <a:rPr lang="ja-JP" altLang="en-US" sz="2800" dirty="0"/>
              <a:t>プログラムとマニュアル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プログラム</a:t>
            </a:r>
            <a:r>
              <a:rPr lang="ja-JP" altLang="en-US" sz="2400" dirty="0"/>
              <a:t>とは、一連の</a:t>
            </a:r>
            <a:r>
              <a:rPr lang="ja-JP" altLang="en-US" sz="2400" dirty="0">
                <a:solidFill>
                  <a:srgbClr val="0000FF"/>
                </a:solidFill>
              </a:rPr>
              <a:t>作業手順</a:t>
            </a:r>
            <a:r>
              <a:rPr lang="ja-JP" altLang="en-US" sz="2400" dirty="0"/>
              <a:t>のこと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マニュアル</a:t>
            </a:r>
            <a:r>
              <a:rPr lang="ja-JP" altLang="en-US" sz="2400" dirty="0"/>
              <a:t>とは、</a:t>
            </a:r>
            <a:r>
              <a:rPr lang="ja-JP" altLang="en-US" sz="2400" dirty="0">
                <a:solidFill>
                  <a:srgbClr val="0000FF"/>
                </a:solidFill>
              </a:rPr>
              <a:t>プログラムを文書化</a:t>
            </a:r>
            <a:r>
              <a:rPr lang="ja-JP" altLang="en-US" sz="2400" dirty="0"/>
              <a:t>したもの</a:t>
            </a:r>
            <a:endParaRPr lang="en-US" altLang="ja-JP" sz="2400" dirty="0"/>
          </a:p>
          <a:p>
            <a:pPr>
              <a:spcBef>
                <a:spcPts val="600"/>
              </a:spcBef>
            </a:pPr>
            <a:r>
              <a:rPr lang="ja-JP" altLang="en-US" sz="2800" dirty="0"/>
              <a:t>調整・統合の</a:t>
            </a:r>
            <a:r>
              <a:rPr lang="ja-JP" altLang="en-US" sz="2800" dirty="0">
                <a:solidFill>
                  <a:srgbClr val="0000FF"/>
                </a:solidFill>
              </a:rPr>
              <a:t>達成化条件</a:t>
            </a:r>
            <a:endParaRPr lang="en-US" altLang="ja-JP" sz="2800" dirty="0">
              <a:solidFill>
                <a:srgbClr val="0000FF"/>
              </a:solidFill>
            </a:endParaRPr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（イ） 分解されたプログラムの</a:t>
            </a:r>
            <a:r>
              <a:rPr lang="ja-JP" altLang="en-US" sz="2400" dirty="0">
                <a:solidFill>
                  <a:srgbClr val="0000FF"/>
                </a:solidFill>
              </a:rPr>
              <a:t>相互整合性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altLang="ja-JP" sz="2400" dirty="0"/>
              <a:t>(</a:t>
            </a:r>
            <a:r>
              <a:rPr lang="ja-JP" altLang="en-US" sz="2400" dirty="0"/>
              <a:t>ロ</a:t>
            </a:r>
            <a:r>
              <a:rPr lang="en-US" altLang="ja-JP" sz="2400" dirty="0"/>
              <a:t>) </a:t>
            </a:r>
            <a:r>
              <a:rPr lang="ja-JP" altLang="en-US" sz="2400" dirty="0"/>
              <a:t>各人が</a:t>
            </a:r>
            <a:r>
              <a:rPr lang="ja-JP" altLang="en-US" sz="2400" dirty="0">
                <a:solidFill>
                  <a:srgbClr val="0000FF"/>
                </a:solidFill>
              </a:rPr>
              <a:t>プログラム通り</a:t>
            </a:r>
            <a:r>
              <a:rPr lang="ja-JP" altLang="en-US" sz="2400" dirty="0"/>
              <a:t>に実行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（ハ</a:t>
            </a:r>
            <a:r>
              <a:rPr lang="en-US" altLang="ja-JP" sz="2400" dirty="0"/>
              <a:t>) </a:t>
            </a:r>
            <a:r>
              <a:rPr lang="ja-JP" altLang="en-US" sz="2400" dirty="0"/>
              <a:t>事前に</a:t>
            </a:r>
            <a:r>
              <a:rPr lang="ja-JP" altLang="en-US" sz="2400" dirty="0">
                <a:solidFill>
                  <a:srgbClr val="0000FF"/>
                </a:solidFill>
              </a:rPr>
              <a:t>予測していない</a:t>
            </a:r>
            <a:r>
              <a:rPr lang="ja-JP" altLang="en-US" sz="2400" dirty="0"/>
              <a:t>環境変化が</a:t>
            </a:r>
            <a:r>
              <a:rPr lang="ja-JP" altLang="en-US" sz="2400" dirty="0">
                <a:solidFill>
                  <a:srgbClr val="0000FF"/>
                </a:solidFill>
              </a:rPr>
              <a:t>生じない</a:t>
            </a:r>
            <a:endParaRPr lang="en-US" altLang="ja-JP" sz="2400" dirty="0">
              <a:solidFill>
                <a:srgbClr val="0000FF"/>
              </a:solidFill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F4B534A-127A-481A-A0D1-CCA709B5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035CD12-9DCA-4D5C-89BA-ECE355B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00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115888"/>
            <a:ext cx="8928992" cy="1216025"/>
          </a:xfrm>
        </p:spPr>
        <p:txBody>
          <a:bodyPr/>
          <a:lstStyle/>
          <a:p>
            <a:r>
              <a:rPr lang="ja-JP" altLang="en-US" dirty="0"/>
              <a:t>３　処理プロセスの標準化</a:t>
            </a:r>
            <a:r>
              <a:rPr lang="en-US" altLang="ja-JP" dirty="0"/>
              <a:t>-</a:t>
            </a:r>
            <a:r>
              <a:rPr lang="ja-JP" altLang="en-US" dirty="0"/>
              <a:t>プログラム</a:t>
            </a:r>
            <a:r>
              <a:rPr lang="en-US" altLang="ja-JP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sz="2800" dirty="0"/>
              <a:t>プログラムが</a:t>
            </a:r>
            <a:r>
              <a:rPr lang="ja-JP" altLang="en-US" sz="2800" dirty="0">
                <a:solidFill>
                  <a:srgbClr val="0000FF"/>
                </a:solidFill>
              </a:rPr>
              <a:t>完璧でない</a:t>
            </a:r>
            <a:r>
              <a:rPr lang="ja-JP" altLang="en-US" sz="2800" dirty="0"/>
              <a:t>状態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プログラム分解で全体との</a:t>
            </a:r>
            <a:r>
              <a:rPr lang="ja-JP" altLang="en-US" sz="2400" dirty="0">
                <a:solidFill>
                  <a:srgbClr val="0000FF"/>
                </a:solidFill>
              </a:rPr>
              <a:t>整合性が破</a:t>
            </a:r>
            <a:r>
              <a:rPr lang="ja-JP" altLang="en-US" sz="2400" dirty="0"/>
              <a:t>壊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期待通りの実行</a:t>
            </a:r>
            <a:r>
              <a:rPr lang="ja-JP" altLang="en-US" sz="2400" dirty="0"/>
              <a:t>をするとは限らない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例外事象</a:t>
            </a:r>
            <a:r>
              <a:rPr lang="ja-JP" altLang="en-US" sz="2400" dirty="0"/>
              <a:t>の事前想定はできない</a:t>
            </a:r>
            <a:endParaRPr lang="en-US" altLang="ja-JP" sz="2400" dirty="0"/>
          </a:p>
          <a:p>
            <a:pPr>
              <a:spcBef>
                <a:spcPts val="600"/>
              </a:spcBef>
            </a:pPr>
            <a:r>
              <a:rPr lang="ja-JP" altLang="en-US" sz="2800" dirty="0"/>
              <a:t>プログラム化の</a:t>
            </a:r>
            <a:r>
              <a:rPr lang="ja-JP" altLang="en-US" sz="2800" dirty="0">
                <a:solidFill>
                  <a:srgbClr val="0000FF"/>
                </a:solidFill>
              </a:rPr>
              <a:t>苦手</a:t>
            </a:r>
            <a:r>
              <a:rPr lang="ja-JP" altLang="en-US" sz="2800" dirty="0"/>
              <a:t>部分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多様性</a:t>
            </a:r>
            <a:r>
              <a:rPr lang="ja-JP" altLang="en-US" sz="2400" dirty="0"/>
              <a:t>への対応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変化、不確実性</a:t>
            </a:r>
            <a:r>
              <a:rPr lang="ja-JP" altLang="en-US" sz="2400" dirty="0"/>
              <a:t>への対応</a:t>
            </a:r>
            <a:endParaRPr lang="en-US" altLang="ja-JP" sz="2400" dirty="0"/>
          </a:p>
          <a:p>
            <a:pPr>
              <a:spcBef>
                <a:spcPts val="600"/>
              </a:spcBef>
            </a:pPr>
            <a:r>
              <a:rPr lang="ja-JP" altLang="en-US" sz="2800" dirty="0">
                <a:solidFill>
                  <a:srgbClr val="0000FF"/>
                </a:solidFill>
              </a:rPr>
              <a:t>組織設計</a:t>
            </a:r>
            <a:r>
              <a:rPr lang="ja-JP" altLang="en-US" sz="2800" dirty="0"/>
              <a:t>の留意点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どの部分を</a:t>
            </a:r>
            <a:r>
              <a:rPr lang="ja-JP" altLang="en-US" sz="2400" dirty="0">
                <a:solidFill>
                  <a:srgbClr val="0000FF"/>
                </a:solidFill>
              </a:rPr>
              <a:t>プログラムで処理</a:t>
            </a:r>
            <a:r>
              <a:rPr lang="ja-JP" altLang="en-US" sz="2400" dirty="0"/>
              <a:t>し、</a:t>
            </a:r>
            <a:r>
              <a:rPr lang="ja-JP" altLang="en-US" sz="2400" dirty="0">
                <a:solidFill>
                  <a:srgbClr val="0000FF"/>
                </a:solidFill>
              </a:rPr>
              <a:t>例外や変化</a:t>
            </a:r>
            <a:r>
              <a:rPr lang="ja-JP" altLang="en-US" sz="2400" dirty="0"/>
              <a:t>は他の方法</a:t>
            </a:r>
            <a:br>
              <a:rPr lang="en-US" altLang="ja-JP" sz="2400" dirty="0"/>
            </a:br>
            <a:r>
              <a:rPr lang="ja-JP" altLang="en-US" sz="2400" dirty="0"/>
              <a:t>で対処するという</a:t>
            </a:r>
            <a:r>
              <a:rPr lang="ja-JP" altLang="en-US" sz="2400" dirty="0">
                <a:solidFill>
                  <a:srgbClr val="0000FF"/>
                </a:solidFill>
              </a:rPr>
              <a:t>見極め</a:t>
            </a:r>
            <a:r>
              <a:rPr lang="ja-JP" altLang="en-US" sz="2400" dirty="0"/>
              <a:t>をする</a:t>
            </a:r>
            <a:endParaRPr lang="en-US" altLang="ja-JP" sz="2400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868144" y="142875"/>
            <a:ext cx="3096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Ⅲ</a:t>
            </a:r>
            <a:r>
              <a:rPr lang="ja-JP" altLang="en-US" dirty="0">
                <a:solidFill>
                  <a:srgbClr val="0000FF"/>
                </a:solidFill>
              </a:rPr>
              <a:t>章：標準化を進める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Ⅲ</a:t>
            </a:r>
            <a:r>
              <a:rPr lang="ja-JP" altLang="en-US"/>
              <a:t>章　標準化を進める</a:t>
            </a:r>
            <a:endParaRPr lang="en-US" altLang="ja-JP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16A4D5D-0C9B-4D65-B807-1CE7F0EC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4DFF2972-D4B5-4294-9B3E-F54C350A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417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373&quot;&gt;&lt;/object&gt;&lt;object type=&quot;2&quot; unique_id=&quot;10374&quot;&gt;&lt;object type=&quot;3&quot; unique_id=&quot;10375&quot;&gt;&lt;property id=&quot;20148&quot; value=&quot;5&quot;/&gt;&lt;property id=&quot;20300&quot; value=&quot;スライド 1 - &amp;quot;「組織論」（説明7）&amp;#x0D;&amp;#x0A;Ⅲ章：標準化を進める-事前の調整&amp;quot;&quot;/&gt;&lt;property id=&quot;20307&quot; value=&quot;256&quot;/&gt;&lt;/object&gt;&lt;object type=&quot;3&quot; unique_id=&quot;10389&quot;&gt;&lt;property id=&quot;20148&quot; value=&quot;5&quot;/&gt;&lt;property id=&quot;20300&quot; value=&quot;スライド 3 - &amp;quot;１　調整の基本枠組み&amp;quot;&quot;/&gt;&lt;property id=&quot;20307&quot; value=&quot;344&quot;/&gt;&lt;/object&gt;&lt;object type=&quot;3&quot; unique_id=&quot;10641&quot;&gt;&lt;property id=&quot;20148&quot; value=&quot;5&quot;/&gt;&lt;property id=&quot;20300&quot; value=&quot;スライド 2 - &amp;quot;Ⅲ章の構成&amp;quot;&quot;/&gt;&lt;property id=&quot;20307&quot; value=&quot;311&quot;/&gt;&lt;/object&gt;&lt;object type=&quot;3&quot; unique_id=&quot;10662&quot;&gt;&lt;property id=&quot;20148&quot; value=&quot;5&quot;/&gt;&lt;property id=&quot;20300&quot; value=&quot;スライド 4 - &amp;quot;２　標準化とは？&amp;quot;&quot;/&gt;&lt;property id=&quot;20307&quot; value=&quot;345&quot;/&gt;&lt;/object&gt;&lt;object type=&quot;3&quot; unique_id=&quot;10663&quot;&gt;&lt;property id=&quot;20148&quot; value=&quot;5&quot;/&gt;&lt;property id=&quot;20300&quot; value=&quot;スライド 5 - &amp;quot;３　処理プロセスの標準化－プログラム&amp;quot;&quot;/&gt;&lt;property id=&quot;20307&quot; value=&quot;346&quot;/&gt;&lt;/object&gt;&lt;object type=&quot;3&quot; unique_id=&quot;10664&quot;&gt;&lt;property id=&quot;20148&quot; value=&quot;5&quot;/&gt;&lt;property id=&quot;20300&quot; value=&quot;スライド 7 - &amp;quot;４　アウトプット側面の標準化-1&amp;quot;&quot;/&gt;&lt;property id=&quot;20307&quot; value=&quot;347&quot;/&gt;&lt;/object&gt;&lt;object type=&quot;3&quot; unique_id=&quot;10665&quot;&gt;&lt;property id=&quot;20148&quot; value=&quot;5&quot;/&gt;&lt;property id=&quot;20300&quot; value=&quot;スライド 13 - &amp;quot;５　インプットの標準化-1&amp;quot;&quot;/&gt;&lt;property id=&quot;20307&quot; value=&quot;348&quot;/&gt;&lt;/object&gt;&lt;object type=&quot;3&quot; unique_id=&quot;10748&quot;&gt;&lt;property id=&quot;20148&quot; value=&quot;5&quot;/&gt;&lt;property id=&quot;20300&quot; value=&quot;スライド 6 - &amp;quot;３　処理プロセスの標準化-プログラム-2&amp;quot;&quot;/&gt;&lt;property id=&quot;20307&quot; value=&quot;350&quot;/&gt;&lt;/object&gt;&lt;object type=&quot;3&quot; unique_id=&quot;10793&quot;&gt;&lt;property id=&quot;20148&quot; value=&quot;5&quot;/&gt;&lt;property id=&quot;20300&quot; value=&quot;スライド 8 - &amp;quot;４　アウトプット側面の標準化-2&amp;quot;&quot;/&gt;&lt;property id=&quot;20307&quot; value=&quot;351&quot;/&gt;&lt;/object&gt;&lt;object type=&quot;3&quot; unique_id=&quot;10830&quot;&gt;&lt;property id=&quot;20148&quot; value=&quot;5&quot;/&gt;&lt;property id=&quot;20300&quot; value=&quot;スライド 9 - &amp;quot;４　アウトプット側面の標準化-3&amp;quot;&quot;/&gt;&lt;property id=&quot;20307&quot; value=&quot;352&quot;/&gt;&lt;/object&gt;&lt;object type=&quot;3&quot; unique_id=&quot;10896&quot;&gt;&lt;property id=&quot;20148&quot; value=&quot;5&quot;/&gt;&lt;property id=&quot;20300&quot; value=&quot;スライド 10 - &amp;quot;４　アウトプット側面の標準化-4&amp;quot;&quot;/&gt;&lt;property id=&quot;20307&quot; value=&quot;353&quot;/&gt;&lt;/object&gt;&lt;object type=&quot;3&quot; unique_id=&quot;10897&quot;&gt;&lt;property id=&quot;20148&quot; value=&quot;5&quot;/&gt;&lt;property id=&quot;20300&quot; value=&quot;スライド 11 - &amp;quot;４　アウトプット側面の標準化-5&amp;quot;&quot;/&gt;&lt;property id=&quot;20307&quot; value=&quot;354&quot;/&gt;&lt;/object&gt;&lt;object type=&quot;3&quot; unique_id=&quot;10898&quot;&gt;&lt;property id=&quot;20148&quot; value=&quot;5&quot;/&gt;&lt;property id=&quot;20300&quot; value=&quot;スライド 12 - &amp;quot;４　アウトプット側面の標準化-6&amp;quot;&quot;/&gt;&lt;property id=&quot;20307&quot; value=&quot;355&quot;/&gt;&lt;/object&gt;&lt;object type=&quot;3&quot; unique_id=&quot;10899&quot;&gt;&lt;property id=&quot;20148&quot; value=&quot;5&quot;/&gt;&lt;property id=&quot;20300&quot; value=&quot;スライド 14 - &amp;quot;５　インプットの標準化-2&amp;quot;&quot;/&gt;&lt;property id=&quot;20307&quot; value=&quot;356&quot;/&gt;&lt;/object&gt;&lt;object type=&quot;3&quot; unique_id=&quot;11034&quot;&gt;&lt;property id=&quot;20148&quot; value=&quot;5&quot;/&gt;&lt;property id=&quot;20300&quot; value=&quot;スライド 15 - &amp;quot;５　インプットの標準化-3&amp;quot;&quot;/&gt;&lt;property id=&quot;20307&quot; value=&quot;357&quot;/&gt;&lt;/object&gt;&lt;object type=&quot;3&quot; unique_id=&quot;11154&quot;&gt;&lt;property id=&quot;20148&quot; value=&quot;5&quot;/&gt;&lt;property id=&quot;20300&quot; value=&quot;スライド 16 - &amp;quot;５　インプットの標準化-4&amp;quot;&quot;/&gt;&lt;property id=&quot;20307&quot; value=&quot;358&quot;/&gt;&lt;/object&gt;&lt;object type=&quot;3&quot; unique_id=&quot;11155&quot;&gt;&lt;property id=&quot;20148&quot; value=&quot;5&quot;/&gt;&lt;property id=&quot;20300&quot; value=&quot;スライド 17 - &amp;quot;５　インプットの標準化-5&amp;quot;&quot;/&gt;&lt;property id=&quot;20307&quot; value=&quot;359&quot;/&gt;&lt;/object&gt;&lt;object type=&quot;3&quot; unique_id=&quot;11156&quot;&gt;&lt;property id=&quot;20148&quot; value=&quot;5&quot;/&gt;&lt;property id=&quot;20300&quot; value=&quot;スライド 18 - &amp;quot;５　インプットの標準化-6&amp;quot;&quot;/&gt;&lt;property id=&quot;20307&quot; value=&quot;360&quot;/&gt;&lt;/object&gt;&lt;object type=&quot;3&quot; unique_id=&quot;11217&quot;&gt;&lt;property id=&quot;20148&quot; value=&quot;5&quot;/&gt;&lt;property id=&quot;20300&quot; value=&quot;スライド 19 - &amp;quot;６　戦略シナリオの共有&amp;quot;&quot;/&gt;&lt;property id=&quot;20307&quot; value=&quot;3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3404</TotalTime>
  <Words>1920</Words>
  <Application>Microsoft Office PowerPoint</Application>
  <PresentationFormat>画面に合わせる (4:3)</PresentationFormat>
  <Paragraphs>262</Paragraphs>
  <Slides>22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Times New Roman</vt:lpstr>
      <vt:lpstr>Verdana</vt:lpstr>
      <vt:lpstr>Wingdings</vt:lpstr>
      <vt:lpstr>Profile</vt:lpstr>
      <vt:lpstr>1_Profile</vt:lpstr>
      <vt:lpstr>「組織論」（説明7） Ⅲ章：標準化を進める-事前の調整</vt:lpstr>
      <vt:lpstr>Ⅲ章の構成</vt:lpstr>
      <vt:lpstr>０　規模の経済の補足-1</vt:lpstr>
      <vt:lpstr>０　規模の経済の補足-2</vt:lpstr>
      <vt:lpstr>WS2と宿題2</vt:lpstr>
      <vt:lpstr>１　調整の基本枠組み</vt:lpstr>
      <vt:lpstr>２　標準化とは？</vt:lpstr>
      <vt:lpstr>３　処理プロセスの標準化－プログラム</vt:lpstr>
      <vt:lpstr>３　処理プロセスの標準化-プログラム-2</vt:lpstr>
      <vt:lpstr>４　アウトプット側面の標準化-1</vt:lpstr>
      <vt:lpstr>４　アウトプット側面の標準化-2</vt:lpstr>
      <vt:lpstr>４　アウトプット側面の標準化-3</vt:lpstr>
      <vt:lpstr>４　アウトプット側面の標準化-4</vt:lpstr>
      <vt:lpstr>４　アウトプット側面の標準化-5</vt:lpstr>
      <vt:lpstr>４　アウトプット側面の標準化-6</vt:lpstr>
      <vt:lpstr>５　インプットの標準化-1</vt:lpstr>
      <vt:lpstr>５　インプットの標準化-2</vt:lpstr>
      <vt:lpstr>５　インプットの標準化-3</vt:lpstr>
      <vt:lpstr>５　インプットの標準化-4</vt:lpstr>
      <vt:lpstr>５　インプットの標準化-5</vt:lpstr>
      <vt:lpstr>５　インプットの標準化-6</vt:lpstr>
      <vt:lpstr>６　戦略シナリオの共有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260</cp:revision>
  <cp:lastPrinted>2020-01-10T03:48:48Z</cp:lastPrinted>
  <dcterms:created xsi:type="dcterms:W3CDTF">2004-04-17T03:41:15Z</dcterms:created>
  <dcterms:modified xsi:type="dcterms:W3CDTF">2020-11-18T15:22:47Z</dcterms:modified>
</cp:coreProperties>
</file>