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3"/>
  </p:notesMasterIdLst>
  <p:handoutMasterIdLst>
    <p:handoutMasterId r:id="rId24"/>
  </p:handoutMasterIdLst>
  <p:sldIdLst>
    <p:sldId id="334" r:id="rId2"/>
    <p:sldId id="311" r:id="rId3"/>
    <p:sldId id="312" r:id="rId4"/>
    <p:sldId id="313" r:id="rId5"/>
    <p:sldId id="314" r:id="rId6"/>
    <p:sldId id="315" r:id="rId7"/>
    <p:sldId id="316" r:id="rId8"/>
    <p:sldId id="318" r:id="rId9"/>
    <p:sldId id="319" r:id="rId10"/>
    <p:sldId id="320" r:id="rId11"/>
    <p:sldId id="321" r:id="rId12"/>
    <p:sldId id="323" r:id="rId13"/>
    <p:sldId id="324" r:id="rId14"/>
    <p:sldId id="325" r:id="rId15"/>
    <p:sldId id="326" r:id="rId16"/>
    <p:sldId id="328" r:id="rId17"/>
    <p:sldId id="329" r:id="rId18"/>
    <p:sldId id="331" r:id="rId19"/>
    <p:sldId id="336" r:id="rId20"/>
    <p:sldId id="333" r:id="rId21"/>
    <p:sldId id="332" r:id="rId22"/>
  </p:sldIdLst>
  <p:sldSz cx="9144000" cy="6858000" type="screen4x3"/>
  <p:notesSz cx="9963150" cy="6832600"/>
  <p:custDataLst>
    <p:tags r:id="rId25"/>
  </p:custDataLst>
  <p:defaultTextStyle>
    <a:defPPr>
      <a:defRPr lang="ja-JP"/>
    </a:defPPr>
    <a:lvl1pPr algn="l" rtl="0" fontAlgn="base">
      <a:spcBef>
        <a:spcPct val="0"/>
      </a:spcBef>
      <a:spcAft>
        <a:spcPct val="0"/>
      </a:spcAft>
      <a:defRPr kumimoji="1" sz="1400"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sz="1400"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sz="1400"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sz="1400"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sz="1400" kern="1200">
        <a:solidFill>
          <a:schemeClr val="tx1"/>
        </a:solidFill>
        <a:latin typeface="Arial" charset="0"/>
        <a:ea typeface="ＭＳ Ｐゴシック" charset="-128"/>
        <a:cs typeface="+mn-cs"/>
      </a:defRPr>
    </a:lvl5pPr>
    <a:lvl6pPr marL="2286000" algn="l" defTabSz="914400" rtl="0" eaLnBrk="1" latinLnBrk="0" hangingPunct="1">
      <a:defRPr kumimoji="1" sz="1400" kern="1200">
        <a:solidFill>
          <a:schemeClr val="tx1"/>
        </a:solidFill>
        <a:latin typeface="Arial" charset="0"/>
        <a:ea typeface="ＭＳ Ｐゴシック" charset="-128"/>
        <a:cs typeface="+mn-cs"/>
      </a:defRPr>
    </a:lvl6pPr>
    <a:lvl7pPr marL="2743200" algn="l" defTabSz="914400" rtl="0" eaLnBrk="1" latinLnBrk="0" hangingPunct="1">
      <a:defRPr kumimoji="1" sz="1400" kern="1200">
        <a:solidFill>
          <a:schemeClr val="tx1"/>
        </a:solidFill>
        <a:latin typeface="Arial" charset="0"/>
        <a:ea typeface="ＭＳ Ｐゴシック" charset="-128"/>
        <a:cs typeface="+mn-cs"/>
      </a:defRPr>
    </a:lvl7pPr>
    <a:lvl8pPr marL="3200400" algn="l" defTabSz="914400" rtl="0" eaLnBrk="1" latinLnBrk="0" hangingPunct="1">
      <a:defRPr kumimoji="1" sz="1400" kern="1200">
        <a:solidFill>
          <a:schemeClr val="tx1"/>
        </a:solidFill>
        <a:latin typeface="Arial" charset="0"/>
        <a:ea typeface="ＭＳ Ｐゴシック" charset="-128"/>
        <a:cs typeface="+mn-cs"/>
      </a:defRPr>
    </a:lvl8pPr>
    <a:lvl9pPr marL="3657600" algn="l" defTabSz="914400" rtl="0" eaLnBrk="1" latinLnBrk="0" hangingPunct="1">
      <a:defRPr kumimoji="1" sz="14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53" userDrawn="1">
          <p15:clr>
            <a:srgbClr val="A4A3A4"/>
          </p15:clr>
        </p15:guide>
        <p15:guide id="2" pos="3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D60093"/>
    <a:srgbClr val="990033"/>
    <a:srgbClr val="CC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55" autoAdjust="0"/>
    <p:restoredTop sz="93842" autoAdjust="0"/>
  </p:normalViewPr>
  <p:slideViewPr>
    <p:cSldViewPr snapToGrid="0">
      <p:cViewPr varScale="1">
        <p:scale>
          <a:sx n="78" d="100"/>
          <a:sy n="78" d="100"/>
        </p:scale>
        <p:origin x="874" y="62"/>
      </p:cViewPr>
      <p:guideLst>
        <p:guide orient="horz" pos="2160"/>
        <p:guide pos="2880"/>
      </p:guideLst>
    </p:cSldViewPr>
  </p:slideViewPr>
  <p:outlineViewPr>
    <p:cViewPr>
      <p:scale>
        <a:sx n="33" d="100"/>
        <a:sy n="33" d="100"/>
      </p:scale>
      <p:origin x="12"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00" d="100"/>
          <a:sy n="100" d="100"/>
        </p:scale>
        <p:origin x="504" y="78"/>
      </p:cViewPr>
      <p:guideLst>
        <p:guide orient="horz" pos="2153"/>
        <p:guide pos="3140"/>
      </p:guideLst>
    </p:cSldViewPr>
  </p:notes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7746" name="Rectangle 2"/>
          <p:cNvSpPr>
            <a:spLocks noGrp="1" noChangeArrowheads="1"/>
          </p:cNvSpPr>
          <p:nvPr>
            <p:ph type="hdr" sz="quarter"/>
          </p:nvPr>
        </p:nvSpPr>
        <p:spPr bwMode="auto">
          <a:xfrm>
            <a:off x="267169" y="113877"/>
            <a:ext cx="4613424" cy="341630"/>
          </a:xfrm>
          <a:prstGeom prst="rect">
            <a:avLst/>
          </a:prstGeom>
          <a:noFill/>
          <a:ln w="9525">
            <a:noFill/>
            <a:miter lim="800000"/>
            <a:headEnd/>
            <a:tailEnd/>
          </a:ln>
          <a:effectLst/>
        </p:spPr>
        <p:txBody>
          <a:bodyPr vert="horz" wrap="square" lIns="91374" tIns="45687" rIns="91374" bIns="45687" numCol="1" anchor="t" anchorCtr="0" compatLnSpc="1">
            <a:prstTxWarp prst="textNoShape">
              <a:avLst/>
            </a:prstTxWarp>
          </a:bodyPr>
          <a:lstStyle>
            <a:lvl1pPr algn="l" defTabSz="913283">
              <a:defRPr sz="1200" dirty="0" smtClean="0">
                <a:ea typeface="ＭＳ Ｐゴシック" pitchFamily="50" charset="-128"/>
              </a:defRPr>
            </a:lvl1pPr>
          </a:lstStyle>
          <a:p>
            <a:pPr>
              <a:defRPr/>
            </a:pPr>
            <a:endParaRPr lang="ja-JP" altLang="en-US" dirty="0"/>
          </a:p>
        </p:txBody>
      </p:sp>
      <p:sp>
        <p:nvSpPr>
          <p:cNvPr id="287747" name="Rectangle 3"/>
          <p:cNvSpPr>
            <a:spLocks noGrp="1" noChangeArrowheads="1"/>
          </p:cNvSpPr>
          <p:nvPr>
            <p:ph type="dt" sz="quarter" idx="1"/>
          </p:nvPr>
        </p:nvSpPr>
        <p:spPr bwMode="auto">
          <a:xfrm>
            <a:off x="6419991" y="96480"/>
            <a:ext cx="3194887" cy="340048"/>
          </a:xfrm>
          <a:prstGeom prst="rect">
            <a:avLst/>
          </a:prstGeom>
          <a:noFill/>
          <a:ln w="9525">
            <a:noFill/>
            <a:miter lim="800000"/>
            <a:headEnd/>
            <a:tailEnd/>
          </a:ln>
          <a:effectLst/>
        </p:spPr>
        <p:txBody>
          <a:bodyPr vert="horz" wrap="square" lIns="91374" tIns="45687" rIns="91374" bIns="45687" numCol="1" anchor="t" anchorCtr="0" compatLnSpc="1">
            <a:prstTxWarp prst="textNoShape">
              <a:avLst/>
            </a:prstTxWarp>
          </a:bodyPr>
          <a:lstStyle>
            <a:lvl1pPr algn="r" defTabSz="913283">
              <a:defRPr sz="1200" dirty="0" smtClean="0">
                <a:ea typeface="ＭＳ Ｐゴシック" pitchFamily="50" charset="-128"/>
              </a:defRPr>
            </a:lvl1pPr>
          </a:lstStyle>
          <a:p>
            <a:pPr>
              <a:defRPr/>
            </a:pPr>
            <a:endParaRPr lang="en-US" altLang="ja-JP" dirty="0"/>
          </a:p>
        </p:txBody>
      </p:sp>
      <p:sp>
        <p:nvSpPr>
          <p:cNvPr id="287748" name="Rectangle 4"/>
          <p:cNvSpPr>
            <a:spLocks noGrp="1" noChangeArrowheads="1"/>
          </p:cNvSpPr>
          <p:nvPr>
            <p:ph type="ftr" sz="quarter" idx="2"/>
          </p:nvPr>
        </p:nvSpPr>
        <p:spPr bwMode="auto">
          <a:xfrm>
            <a:off x="353044" y="6427706"/>
            <a:ext cx="5313150" cy="341630"/>
          </a:xfrm>
          <a:prstGeom prst="rect">
            <a:avLst/>
          </a:prstGeom>
          <a:noFill/>
          <a:ln w="9525">
            <a:noFill/>
            <a:miter lim="800000"/>
            <a:headEnd/>
            <a:tailEnd/>
          </a:ln>
          <a:effectLst/>
        </p:spPr>
        <p:txBody>
          <a:bodyPr vert="horz" wrap="square" lIns="91374" tIns="45687" rIns="91374" bIns="45687" numCol="1" anchor="b" anchorCtr="0" compatLnSpc="1">
            <a:prstTxWarp prst="textNoShape">
              <a:avLst/>
            </a:prstTxWarp>
          </a:bodyPr>
          <a:lstStyle>
            <a:lvl1pPr algn="l" defTabSz="913283">
              <a:defRPr sz="1200" dirty="0" smtClean="0">
                <a:ea typeface="ＭＳ Ｐゴシック" pitchFamily="50" charset="-128"/>
              </a:defRPr>
            </a:lvl1pPr>
          </a:lstStyle>
          <a:p>
            <a:pPr>
              <a:defRPr/>
            </a:pPr>
            <a:endParaRPr lang="ja-JP" altLang="en-US" dirty="0"/>
          </a:p>
        </p:txBody>
      </p:sp>
      <p:sp>
        <p:nvSpPr>
          <p:cNvPr id="287749" name="Rectangle 5"/>
          <p:cNvSpPr>
            <a:spLocks noGrp="1" noChangeArrowheads="1"/>
          </p:cNvSpPr>
          <p:nvPr>
            <p:ph type="sldNum" sz="quarter" idx="3"/>
          </p:nvPr>
        </p:nvSpPr>
        <p:spPr bwMode="auto">
          <a:xfrm>
            <a:off x="7590441" y="6437196"/>
            <a:ext cx="2008533" cy="341630"/>
          </a:xfrm>
          <a:prstGeom prst="rect">
            <a:avLst/>
          </a:prstGeom>
          <a:noFill/>
          <a:ln w="9525">
            <a:noFill/>
            <a:miter lim="800000"/>
            <a:headEnd/>
            <a:tailEnd/>
          </a:ln>
          <a:effectLst/>
        </p:spPr>
        <p:txBody>
          <a:bodyPr vert="horz" wrap="square" lIns="91374" tIns="45687" rIns="91374" bIns="45687" numCol="1" anchor="t" anchorCtr="0" compatLnSpc="1">
            <a:prstTxWarp prst="textNoShape">
              <a:avLst/>
            </a:prstTxWarp>
          </a:bodyPr>
          <a:lstStyle>
            <a:lvl1pPr algn="r" defTabSz="913283">
              <a:defRPr sz="1200">
                <a:ea typeface="ＭＳ Ｐゴシック" pitchFamily="50" charset="-128"/>
              </a:defRPr>
            </a:lvl1pPr>
          </a:lstStyle>
          <a:p>
            <a:pPr>
              <a:defRPr/>
            </a:pPr>
            <a:fld id="{5D77EB65-2915-4451-9A13-49238E3CCF05}" type="slidenum">
              <a:rPr lang="en-US" altLang="ja-JP"/>
              <a:pPr>
                <a:defRPr/>
              </a:pPr>
              <a:t>‹#›</a:t>
            </a:fld>
            <a:endParaRPr lang="en-US" altLang="ja-JP" dirty="0"/>
          </a:p>
        </p:txBody>
      </p:sp>
    </p:spTree>
    <p:extLst>
      <p:ext uri="{BB962C8B-B14F-4D97-AF65-F5344CB8AC3E}">
        <p14:creationId xmlns:p14="http://schemas.microsoft.com/office/powerpoint/2010/main" val="22392732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4317631" cy="341630"/>
          </a:xfrm>
          <a:prstGeom prst="rect">
            <a:avLst/>
          </a:prstGeom>
          <a:noFill/>
          <a:ln w="9525">
            <a:noFill/>
            <a:miter lim="800000"/>
            <a:headEnd/>
            <a:tailEnd/>
          </a:ln>
          <a:effectLst/>
        </p:spPr>
        <p:txBody>
          <a:bodyPr vert="horz" wrap="square" lIns="91374" tIns="45687" rIns="91374" bIns="45687" numCol="1" anchor="t" anchorCtr="0" compatLnSpc="1">
            <a:prstTxWarp prst="textNoShape">
              <a:avLst/>
            </a:prstTxWarp>
          </a:bodyPr>
          <a:lstStyle>
            <a:lvl1pPr defTabSz="913283">
              <a:defRPr sz="1200">
                <a:ea typeface="ＭＳ Ｐゴシック" pitchFamily="50" charset="-128"/>
              </a:defRPr>
            </a:lvl1pPr>
          </a:lstStyle>
          <a:p>
            <a:pPr>
              <a:defRPr/>
            </a:pPr>
            <a:endParaRPr lang="en-US" altLang="ja-JP"/>
          </a:p>
        </p:txBody>
      </p:sp>
      <p:sp>
        <p:nvSpPr>
          <p:cNvPr id="4099" name="Rectangle 3"/>
          <p:cNvSpPr>
            <a:spLocks noGrp="1" noChangeArrowheads="1"/>
          </p:cNvSpPr>
          <p:nvPr>
            <p:ph type="dt" idx="1"/>
          </p:nvPr>
        </p:nvSpPr>
        <p:spPr bwMode="auto">
          <a:xfrm>
            <a:off x="5643930" y="1"/>
            <a:ext cx="4317630" cy="341630"/>
          </a:xfrm>
          <a:prstGeom prst="rect">
            <a:avLst/>
          </a:prstGeom>
          <a:noFill/>
          <a:ln w="9525">
            <a:noFill/>
            <a:miter lim="800000"/>
            <a:headEnd/>
            <a:tailEnd/>
          </a:ln>
          <a:effectLst/>
        </p:spPr>
        <p:txBody>
          <a:bodyPr vert="horz" wrap="square" lIns="91374" tIns="45687" rIns="91374" bIns="45687" numCol="1" anchor="t" anchorCtr="0" compatLnSpc="1">
            <a:prstTxWarp prst="textNoShape">
              <a:avLst/>
            </a:prstTxWarp>
          </a:bodyPr>
          <a:lstStyle>
            <a:lvl1pPr algn="r" defTabSz="913283">
              <a:defRPr sz="1200">
                <a:ea typeface="ＭＳ Ｐゴシック" pitchFamily="50" charset="-128"/>
              </a:defRPr>
            </a:lvl1pPr>
          </a:lstStyle>
          <a:p>
            <a:pPr>
              <a:defRPr/>
            </a:pPr>
            <a:endParaRPr lang="en-US" altLang="ja-JP"/>
          </a:p>
        </p:txBody>
      </p:sp>
      <p:sp>
        <p:nvSpPr>
          <p:cNvPr id="24580" name="Rectangle 4"/>
          <p:cNvSpPr>
            <a:spLocks noGrp="1" noRot="1" noChangeAspect="1" noChangeArrowheads="1" noTextEdit="1"/>
          </p:cNvSpPr>
          <p:nvPr>
            <p:ph type="sldImg" idx="2"/>
          </p:nvPr>
        </p:nvSpPr>
        <p:spPr bwMode="auto">
          <a:xfrm>
            <a:off x="3271838" y="509588"/>
            <a:ext cx="3419475" cy="25654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97111" y="3245485"/>
            <a:ext cx="7970520" cy="3074670"/>
          </a:xfrm>
          <a:prstGeom prst="rect">
            <a:avLst/>
          </a:prstGeom>
          <a:noFill/>
          <a:ln w="9525">
            <a:noFill/>
            <a:miter lim="800000"/>
            <a:headEnd/>
            <a:tailEnd/>
          </a:ln>
          <a:effectLst/>
        </p:spPr>
        <p:txBody>
          <a:bodyPr vert="horz" wrap="square" lIns="91374" tIns="45687" rIns="91374" bIns="4568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6489390"/>
            <a:ext cx="4317631" cy="341630"/>
          </a:xfrm>
          <a:prstGeom prst="rect">
            <a:avLst/>
          </a:prstGeom>
          <a:noFill/>
          <a:ln w="9525">
            <a:noFill/>
            <a:miter lim="800000"/>
            <a:headEnd/>
            <a:tailEnd/>
          </a:ln>
          <a:effectLst/>
        </p:spPr>
        <p:txBody>
          <a:bodyPr vert="horz" wrap="square" lIns="91374" tIns="45687" rIns="91374" bIns="45687" numCol="1" anchor="b" anchorCtr="0" compatLnSpc="1">
            <a:prstTxWarp prst="textNoShape">
              <a:avLst/>
            </a:prstTxWarp>
          </a:bodyPr>
          <a:lstStyle>
            <a:lvl1pPr defTabSz="913283">
              <a:defRPr sz="1200">
                <a:ea typeface="ＭＳ Ｐゴシック" pitchFamily="50" charset="-128"/>
              </a:defRPr>
            </a:lvl1pPr>
          </a:lstStyle>
          <a:p>
            <a:pPr>
              <a:defRPr/>
            </a:pPr>
            <a:endParaRPr lang="en-US" altLang="ja-JP"/>
          </a:p>
        </p:txBody>
      </p:sp>
      <p:sp>
        <p:nvSpPr>
          <p:cNvPr id="4103" name="Rectangle 7"/>
          <p:cNvSpPr>
            <a:spLocks noGrp="1" noChangeArrowheads="1"/>
          </p:cNvSpPr>
          <p:nvPr>
            <p:ph type="sldNum" sz="quarter" idx="5"/>
          </p:nvPr>
        </p:nvSpPr>
        <p:spPr bwMode="auto">
          <a:xfrm>
            <a:off x="5643930" y="6489390"/>
            <a:ext cx="4317630" cy="341630"/>
          </a:xfrm>
          <a:prstGeom prst="rect">
            <a:avLst/>
          </a:prstGeom>
          <a:noFill/>
          <a:ln w="9525">
            <a:noFill/>
            <a:miter lim="800000"/>
            <a:headEnd/>
            <a:tailEnd/>
          </a:ln>
          <a:effectLst/>
        </p:spPr>
        <p:txBody>
          <a:bodyPr vert="horz" wrap="square" lIns="91374" tIns="45687" rIns="91374" bIns="45687" numCol="1" anchor="b" anchorCtr="0" compatLnSpc="1">
            <a:prstTxWarp prst="textNoShape">
              <a:avLst/>
            </a:prstTxWarp>
          </a:bodyPr>
          <a:lstStyle>
            <a:lvl1pPr algn="r" defTabSz="913283">
              <a:defRPr sz="1200">
                <a:ea typeface="ＭＳ Ｐゴシック" pitchFamily="50" charset="-128"/>
              </a:defRPr>
            </a:lvl1pPr>
          </a:lstStyle>
          <a:p>
            <a:pPr>
              <a:defRPr/>
            </a:pPr>
            <a:fld id="{847EB95A-911B-48B3-AE8C-D9B32EEF0756}" type="slidenum">
              <a:rPr lang="en-US" altLang="ja-JP"/>
              <a:pPr>
                <a:defRPr/>
              </a:pPr>
              <a:t>‹#›</a:t>
            </a:fld>
            <a:endParaRPr lang="en-US" altLang="ja-JP"/>
          </a:p>
        </p:txBody>
      </p:sp>
    </p:spTree>
    <p:extLst>
      <p:ext uri="{BB962C8B-B14F-4D97-AF65-F5344CB8AC3E}">
        <p14:creationId xmlns:p14="http://schemas.microsoft.com/office/powerpoint/2010/main" val="36537784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pPr defTabSz="912223"/>
            <a:fld id="{F08E357C-89F7-4D06-B646-B6AAA23A7129}" type="slidenum">
              <a:rPr lang="en-US" altLang="ja-JP" smtClean="0">
                <a:ea typeface="ＭＳ Ｐゴシック" charset="-128"/>
              </a:rPr>
              <a:pPr defTabSz="912223"/>
              <a:t>1</a:t>
            </a:fld>
            <a:endParaRPr lang="en-US" altLang="ja-JP">
              <a:ea typeface="ＭＳ Ｐゴシック" charset="-128"/>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1144461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pPr defTabSz="912223"/>
            <a:fld id="{2B1FDDF1-C299-45BF-A65A-107296D58D1A}" type="slidenum">
              <a:rPr lang="en-US" altLang="ja-JP" smtClean="0">
                <a:ea typeface="ＭＳ Ｐゴシック" charset="-128"/>
              </a:rPr>
              <a:pPr defTabSz="912223"/>
              <a:t>10</a:t>
            </a:fld>
            <a:endParaRPr lang="en-US" altLang="ja-JP">
              <a:ea typeface="ＭＳ Ｐゴシック" charset="-128"/>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189476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pPr defTabSz="912223"/>
            <a:fld id="{5F599EEB-C136-41FF-9CB5-FEF3A8DE0659}" type="slidenum">
              <a:rPr lang="en-US" altLang="ja-JP" smtClean="0">
                <a:ea typeface="ＭＳ Ｐゴシック" charset="-128"/>
              </a:rPr>
              <a:pPr defTabSz="912223"/>
              <a:t>11</a:t>
            </a:fld>
            <a:endParaRPr lang="en-US" altLang="ja-JP">
              <a:ea typeface="ＭＳ Ｐゴシック" charset="-128"/>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4500915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pPr defTabSz="912223"/>
            <a:fld id="{A1736209-323A-4B55-B29F-E236E28353CE}" type="slidenum">
              <a:rPr lang="en-US" altLang="ja-JP" smtClean="0">
                <a:ea typeface="ＭＳ Ｐゴシック" charset="-128"/>
              </a:rPr>
              <a:pPr defTabSz="912223"/>
              <a:t>12</a:t>
            </a:fld>
            <a:endParaRPr lang="en-US" altLang="ja-JP">
              <a:ea typeface="ＭＳ Ｐゴシック" charset="-128"/>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1615586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pPr defTabSz="912223"/>
            <a:fld id="{53DCA8F3-94D9-49AC-AD99-3DAE12E990F5}" type="slidenum">
              <a:rPr lang="en-US" altLang="ja-JP" smtClean="0">
                <a:ea typeface="ＭＳ Ｐゴシック" charset="-128"/>
              </a:rPr>
              <a:pPr defTabSz="912223"/>
              <a:t>13</a:t>
            </a:fld>
            <a:endParaRPr lang="en-US" altLang="ja-JP">
              <a:ea typeface="ＭＳ Ｐゴシック" charset="-128"/>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42688597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pPr defTabSz="912223"/>
            <a:fld id="{8A6E069C-543B-4763-9009-E6DEC9F3CFAD}" type="slidenum">
              <a:rPr lang="en-US" altLang="ja-JP" smtClean="0">
                <a:ea typeface="ＭＳ Ｐゴシック" charset="-128"/>
              </a:rPr>
              <a:pPr defTabSz="912223"/>
              <a:t>14</a:t>
            </a:fld>
            <a:endParaRPr lang="en-US" altLang="ja-JP">
              <a:ea typeface="ＭＳ Ｐゴシック" charset="-128"/>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8429834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pPr defTabSz="912223"/>
            <a:fld id="{5E235AE9-DE34-416B-ABB4-A8888FD96DA1}" type="slidenum">
              <a:rPr lang="en-US" altLang="ja-JP" smtClean="0">
                <a:ea typeface="ＭＳ Ｐゴシック" charset="-128"/>
              </a:rPr>
              <a:pPr defTabSz="912223"/>
              <a:t>15</a:t>
            </a:fld>
            <a:endParaRPr lang="en-US" altLang="ja-JP">
              <a:ea typeface="ＭＳ Ｐゴシック" charset="-128"/>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8455039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pPr defTabSz="912223"/>
            <a:fld id="{59FD75A3-7417-4299-9124-C955F9F77164}" type="slidenum">
              <a:rPr lang="en-US" altLang="ja-JP" smtClean="0">
                <a:ea typeface="ＭＳ Ｐゴシック" charset="-128"/>
              </a:rPr>
              <a:pPr defTabSz="912223"/>
              <a:t>16</a:t>
            </a:fld>
            <a:endParaRPr lang="en-US" altLang="ja-JP">
              <a:ea typeface="ＭＳ Ｐゴシック" charset="-128"/>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3274020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pPr defTabSz="912223"/>
            <a:fld id="{207E48A4-F2B5-450C-8804-D8FB4488AD9D}" type="slidenum">
              <a:rPr lang="en-US" altLang="ja-JP" smtClean="0">
                <a:ea typeface="ＭＳ Ｐゴシック" charset="-128"/>
              </a:rPr>
              <a:pPr defTabSz="912223"/>
              <a:t>17</a:t>
            </a:fld>
            <a:endParaRPr lang="en-US" altLang="ja-JP">
              <a:ea typeface="ＭＳ Ｐゴシック" charset="-128"/>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318617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pPr defTabSz="912223"/>
            <a:fld id="{953454AC-A6CB-4490-B06C-49EED97C892F}" type="slidenum">
              <a:rPr lang="en-US" altLang="ja-JP" smtClean="0">
                <a:ea typeface="ＭＳ Ｐゴシック" charset="-128"/>
              </a:rPr>
              <a:pPr defTabSz="912223"/>
              <a:t>18</a:t>
            </a:fld>
            <a:endParaRPr lang="en-US" altLang="ja-JP">
              <a:ea typeface="ＭＳ Ｐゴシック" charset="-128"/>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151737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pPr defTabSz="912315"/>
            <a:fld id="{3462DD82-A5DC-4F53-9DE5-51FF8BF16602}" type="slidenum">
              <a:rPr lang="en-US" altLang="ja-JP" smtClean="0">
                <a:ea typeface="ＭＳ Ｐゴシック" charset="-128"/>
              </a:rPr>
              <a:pPr defTabSz="912315"/>
              <a:t>19</a:t>
            </a:fld>
            <a:endParaRPr lang="en-US" altLang="ja-JP">
              <a:ea typeface="ＭＳ Ｐゴシック" charset="-128"/>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958320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pPr defTabSz="912223"/>
            <a:fld id="{68C1DF7A-E1A7-4264-8082-29CD6C370DE8}" type="slidenum">
              <a:rPr lang="en-US" altLang="ja-JP" smtClean="0">
                <a:ea typeface="ＭＳ Ｐゴシック" charset="-128"/>
              </a:rPr>
              <a:pPr defTabSz="912223"/>
              <a:t>2</a:t>
            </a:fld>
            <a:endParaRPr lang="en-US" altLang="ja-JP">
              <a:ea typeface="ＭＳ Ｐゴシック" charset="-128"/>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0677338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12223"/>
            <a:fld id="{E48CADA2-6D5D-42ED-9F14-88BC5E5FCED6}" type="slidenum">
              <a:rPr lang="en-US" altLang="ja-JP" smtClean="0">
                <a:ea typeface="ＭＳ Ｐゴシック" charset="-128"/>
              </a:rPr>
              <a:pPr defTabSz="912223"/>
              <a:t>20</a:t>
            </a:fld>
            <a:endParaRPr lang="en-US" altLang="ja-JP">
              <a:ea typeface="ＭＳ Ｐゴシック" charset="-128"/>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5438909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pPr defTabSz="912223"/>
            <a:fld id="{18A312FF-3F0B-4379-B647-825263E212FE}" type="slidenum">
              <a:rPr lang="en-US" altLang="ja-JP" smtClean="0">
                <a:ea typeface="ＭＳ Ｐゴシック" charset="-128"/>
              </a:rPr>
              <a:pPr defTabSz="912223"/>
              <a:t>21</a:t>
            </a:fld>
            <a:endParaRPr lang="en-US" altLang="ja-JP">
              <a:ea typeface="ＭＳ Ｐゴシック" charset="-128"/>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4178767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pPr defTabSz="912223"/>
            <a:fld id="{C66710E6-C1BE-4202-A82F-011DA452102D}" type="slidenum">
              <a:rPr lang="en-US" altLang="ja-JP" smtClean="0">
                <a:ea typeface="ＭＳ Ｐゴシック" charset="-128"/>
              </a:rPr>
              <a:pPr defTabSz="912223"/>
              <a:t>3</a:t>
            </a:fld>
            <a:endParaRPr lang="en-US" altLang="ja-JP">
              <a:ea typeface="ＭＳ Ｐゴシック" charset="-128"/>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918582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pPr defTabSz="912223"/>
            <a:fld id="{41D5CB0D-F84B-4176-9A11-0B847DAE4C1F}" type="slidenum">
              <a:rPr lang="en-US" altLang="ja-JP" smtClean="0">
                <a:ea typeface="ＭＳ Ｐゴシック" charset="-128"/>
              </a:rPr>
              <a:pPr defTabSz="912223"/>
              <a:t>4</a:t>
            </a:fld>
            <a:endParaRPr lang="en-US" altLang="ja-JP">
              <a:ea typeface="ＭＳ Ｐゴシック"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117454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pPr defTabSz="912223"/>
            <a:fld id="{ED34505A-B2C6-4258-BD91-FFAA6A9B712F}" type="slidenum">
              <a:rPr lang="en-US" altLang="ja-JP" smtClean="0">
                <a:ea typeface="ＭＳ Ｐゴシック" charset="-128"/>
              </a:rPr>
              <a:pPr defTabSz="912223"/>
              <a:t>5</a:t>
            </a:fld>
            <a:endParaRPr lang="en-US" altLang="ja-JP">
              <a:ea typeface="ＭＳ Ｐゴシック" charset="-128"/>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5273330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12223"/>
            <a:fld id="{67C2DEDB-D936-407F-9BC7-D9F7EF737B6A}" type="slidenum">
              <a:rPr lang="en-US" altLang="ja-JP" smtClean="0">
                <a:ea typeface="ＭＳ Ｐゴシック" charset="-128"/>
              </a:rPr>
              <a:pPr defTabSz="912223"/>
              <a:t>6</a:t>
            </a:fld>
            <a:endParaRPr lang="en-US" altLang="ja-JP">
              <a:ea typeface="ＭＳ Ｐゴシック" charset="-128"/>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4020485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pPr defTabSz="912223"/>
            <a:fld id="{62B56150-DD5C-4C8C-9826-2AC804FE5D28}" type="slidenum">
              <a:rPr lang="en-US" altLang="ja-JP" smtClean="0">
                <a:ea typeface="ＭＳ Ｐゴシック" charset="-128"/>
              </a:rPr>
              <a:pPr defTabSz="912223"/>
              <a:t>7</a:t>
            </a:fld>
            <a:endParaRPr lang="en-US" altLang="ja-JP">
              <a:ea typeface="ＭＳ Ｐゴシック" charset="-128"/>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078651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pPr defTabSz="912223"/>
            <a:fld id="{8703D129-8BAF-45D1-B0EA-F54B08F16D0F}" type="slidenum">
              <a:rPr lang="en-US" altLang="ja-JP" smtClean="0">
                <a:ea typeface="ＭＳ Ｐゴシック" charset="-128"/>
              </a:rPr>
              <a:pPr defTabSz="912223"/>
              <a:t>8</a:t>
            </a:fld>
            <a:endParaRPr lang="en-US" altLang="ja-JP">
              <a:ea typeface="ＭＳ Ｐゴシック" charset="-128"/>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027199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pPr defTabSz="912223"/>
            <a:fld id="{B14B607C-A05A-4AFB-89AC-9520CE632926}" type="slidenum">
              <a:rPr lang="en-US" altLang="ja-JP" smtClean="0">
                <a:ea typeface="ＭＳ Ｐゴシック" charset="-128"/>
              </a:rPr>
              <a:pPr defTabSz="912223"/>
              <a:t>9</a:t>
            </a:fld>
            <a:endParaRPr lang="en-US" altLang="ja-JP">
              <a:ea typeface="ＭＳ Ｐゴシック" charset="-128"/>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29217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008192"/>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ja-JP" altLang="en-US">
              <a:ea typeface="ＭＳ Ｐゴシック" pitchFamily="50" charset="-128"/>
            </a:endParaRPr>
          </a:p>
        </p:txBody>
      </p:sp>
      <p:sp>
        <p:nvSpPr>
          <p:cNvPr id="5" name="Line 8"/>
          <p:cNvSpPr>
            <a:spLocks noChangeShapeType="1"/>
          </p:cNvSpPr>
          <p:nvPr/>
        </p:nvSpPr>
        <p:spPr bwMode="auto">
          <a:xfrm>
            <a:off x="1706563" y="3165605"/>
            <a:ext cx="6769100" cy="0"/>
          </a:xfrm>
          <a:prstGeom prst="line">
            <a:avLst/>
          </a:prstGeom>
          <a:noFill/>
          <a:ln w="19050">
            <a:solidFill>
              <a:schemeClr val="accent1"/>
            </a:solidFill>
            <a:round/>
            <a:headEnd/>
            <a:tailEnd/>
          </a:ln>
          <a:effectLst/>
        </p:spPr>
        <p:txBody>
          <a:bodyPr/>
          <a:lstStyle/>
          <a:p>
            <a:pPr>
              <a:defRPr/>
            </a:pPr>
            <a:endParaRPr lang="ja-JP" altLang="en-US">
              <a:ea typeface="ＭＳ Ｐゴシック" pitchFamily="50" charset="-128"/>
            </a:endParaRPr>
          </a:p>
        </p:txBody>
      </p:sp>
      <p:sp>
        <p:nvSpPr>
          <p:cNvPr id="8194" name="Rectangle 2"/>
          <p:cNvSpPr>
            <a:spLocks noGrp="1" noChangeArrowheads="1"/>
          </p:cNvSpPr>
          <p:nvPr>
            <p:ph type="ctrTitle"/>
          </p:nvPr>
        </p:nvSpPr>
        <p:spPr>
          <a:xfrm>
            <a:off x="914400" y="1393376"/>
            <a:ext cx="7623175" cy="1752600"/>
          </a:xfrm>
        </p:spPr>
        <p:txBody>
          <a:bodyPr/>
          <a:lstStyle>
            <a:lvl1pPr>
              <a:defRPr sz="5000"/>
            </a:lvl1pPr>
          </a:lstStyle>
          <a:p>
            <a:r>
              <a:rPr lang="ja-JP" altLang="en-US" dirty="0"/>
              <a:t>マスタ タイトルの書式設定</a:t>
            </a:r>
          </a:p>
        </p:txBody>
      </p:sp>
      <p:sp>
        <p:nvSpPr>
          <p:cNvPr id="8195" name="Rectangle 3"/>
          <p:cNvSpPr>
            <a:spLocks noGrp="1" noChangeArrowheads="1"/>
          </p:cNvSpPr>
          <p:nvPr>
            <p:ph type="subTitle" idx="1"/>
          </p:nvPr>
        </p:nvSpPr>
        <p:spPr>
          <a:xfrm>
            <a:off x="1662113" y="3587750"/>
            <a:ext cx="6854825" cy="2428875"/>
          </a:xfrm>
        </p:spPr>
        <p:txBody>
          <a:bodyPr/>
          <a:lstStyle>
            <a:lvl1pPr marL="0" indent="0">
              <a:buFont typeface="Wingdings" pitchFamily="2" charset="2"/>
              <a:buNone/>
              <a:defRPr sz="2800"/>
            </a:lvl1pPr>
          </a:lstStyle>
          <a:p>
            <a:r>
              <a:rPr lang="ja-JP" altLang="en-US"/>
              <a:t>マスタ サブタイトルの書式設定</a:t>
            </a:r>
          </a:p>
        </p:txBody>
      </p:sp>
      <p:sp>
        <p:nvSpPr>
          <p:cNvPr id="6" name="Rectangle 4"/>
          <p:cNvSpPr>
            <a:spLocks noGrp="1" noChangeArrowheads="1"/>
          </p:cNvSpPr>
          <p:nvPr>
            <p:ph type="dt" sz="half" idx="10"/>
          </p:nvPr>
        </p:nvSpPr>
        <p:spPr/>
        <p:txBody>
          <a:bodyPr/>
          <a:lstStyle>
            <a:lvl1pPr>
              <a:defRPr smtClean="0"/>
            </a:lvl1pPr>
          </a:lstStyle>
          <a:p>
            <a:pPr>
              <a:defRPr/>
            </a:pPr>
            <a:r>
              <a:rPr lang="ja-JP" altLang="en-US"/>
              <a:t>「マネジメント原理」</a:t>
            </a:r>
            <a:endParaRPr lang="en-US" altLang="ja-JP"/>
          </a:p>
        </p:txBody>
      </p:sp>
      <p:sp>
        <p:nvSpPr>
          <p:cNvPr id="7" name="Rectangle 5"/>
          <p:cNvSpPr>
            <a:spLocks noGrp="1" noChangeArrowheads="1"/>
          </p:cNvSpPr>
          <p:nvPr>
            <p:ph type="ftr" sz="quarter" idx="11"/>
          </p:nvPr>
        </p:nvSpPr>
        <p:spPr>
          <a:xfrm>
            <a:off x="3124200" y="6243638"/>
            <a:ext cx="3248025" cy="457200"/>
          </a:xfrm>
        </p:spPr>
        <p:txBody>
          <a:bodyPr/>
          <a:lstStyle>
            <a:lvl1pPr>
              <a:defRPr smtClean="0"/>
            </a:lvl1pPr>
          </a:lstStyle>
          <a:p>
            <a:pPr>
              <a:defRPr/>
            </a:pPr>
            <a:r>
              <a:rPr lang="ja-JP" altLang="en-US"/>
              <a:t>企業形態⇒企業経営における所有と経営の分離</a:t>
            </a:r>
            <a:endParaRPr lang="en-US" altLang="ja-JP"/>
          </a:p>
        </p:txBody>
      </p:sp>
      <p:sp>
        <p:nvSpPr>
          <p:cNvPr id="8" name="Rectangle 6"/>
          <p:cNvSpPr>
            <a:spLocks noGrp="1" noChangeArrowheads="1"/>
          </p:cNvSpPr>
          <p:nvPr>
            <p:ph type="sldNum" sz="quarter" idx="12"/>
          </p:nvPr>
        </p:nvSpPr>
        <p:spPr>
          <a:xfrm>
            <a:off x="6553200" y="6243638"/>
            <a:ext cx="2133600" cy="457200"/>
          </a:xfrm>
        </p:spPr>
        <p:txBody>
          <a:bodyPr/>
          <a:lstStyle>
            <a:lvl1pPr>
              <a:defRPr/>
            </a:lvl1pPr>
          </a:lstStyle>
          <a:p>
            <a:pPr>
              <a:defRPr/>
            </a:pPr>
            <a:fld id="{79D79AD6-FC02-4EDC-8A0B-68084CFDF39D}" type="slidenum">
              <a:rPr lang="en-US" altLang="ja-JP"/>
              <a:pPr>
                <a:defRPr/>
              </a:pPr>
              <a:t>‹#›</a:t>
            </a:fld>
            <a:endParaRPr lang="en-US" altLang="ja-JP"/>
          </a:p>
        </p:txBody>
      </p:sp>
    </p:spTree>
  </p:cSld>
  <p:clrMapOvr>
    <a:masterClrMapping/>
  </p:clrMapOvr>
  <p:transition>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企業形態⇒企業経営における所有と経営の分離</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304262B-5C59-40F2-8B52-98163E4E8C12}" type="slidenum">
              <a:rPr lang="en-US" altLang="ja-JP"/>
              <a:pPr>
                <a:defRPr/>
              </a:pPr>
              <a:t>‹#›</a:t>
            </a:fld>
            <a:endParaRPr lang="en-US" altLang="ja-JP"/>
          </a:p>
        </p:txBody>
      </p:sp>
    </p:spTree>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76213"/>
            <a:ext cx="2057400" cy="5926137"/>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176213"/>
            <a:ext cx="6019800" cy="5926137"/>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企業形態⇒企業経営における所有と経営の分離</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4EA6C6A-9822-41CD-B93B-1F42C7A148AF}" type="slidenum">
              <a:rPr lang="en-US" altLang="ja-JP"/>
              <a:pPr>
                <a:defRPr/>
              </a:pPr>
              <a:t>‹#›</a:t>
            </a:fld>
            <a:endParaRPr lang="en-US" altLang="ja-JP"/>
          </a:p>
        </p:txBody>
      </p:sp>
    </p:spTree>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企業形態⇒企業経営における所有と経営の分離</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5EBE658-F936-47A5-ABCA-8FDCE507C500}" type="slidenum">
              <a:rPr lang="en-US" altLang="ja-JP"/>
              <a:pPr>
                <a:defRPr/>
              </a:pPr>
              <a:t>‹#›</a:t>
            </a:fld>
            <a:endParaRPr lang="en-US" altLang="ja-JP"/>
          </a:p>
        </p:txBody>
      </p:sp>
    </p:spTree>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ja-JP" altLang="en-US"/>
              <a:t>企業形態⇒企業経営における所有と経営の分離</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4D71ADB-0338-48CE-93B8-BD36AF35B2EA}" type="slidenum">
              <a:rPr lang="en-US" altLang="ja-JP"/>
              <a:pPr>
                <a:defRPr/>
              </a:pPr>
              <a:t>‹#›</a:t>
            </a:fld>
            <a:endParaRPr lang="en-US" altLang="ja-JP"/>
          </a:p>
        </p:txBody>
      </p:sp>
    </p:spTree>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819275"/>
            <a:ext cx="4038600" cy="4283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企業形態⇒企業経営における所有と経営の分離</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3F12B66-D09A-408B-A55B-AAFD310D489E}" type="slidenum">
              <a:rPr lang="en-US" altLang="ja-JP"/>
              <a:pPr>
                <a:defRPr/>
              </a:pPr>
              <a:t>‹#›</a:t>
            </a:fld>
            <a:endParaRPr lang="en-US" altLang="ja-JP"/>
          </a:p>
        </p:txBody>
      </p:sp>
    </p:spTree>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r>
              <a:rPr lang="ja-JP" altLang="en-US"/>
              <a:t>企業形態⇒企業経営における所有と経営の分離</a:t>
            </a: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8F8E147D-58B3-4991-A58C-BFD9AA5B5D65}" type="slidenum">
              <a:rPr lang="en-US" altLang="ja-JP"/>
              <a:pPr>
                <a:defRPr/>
              </a:pPr>
              <a:t>‹#›</a:t>
            </a:fld>
            <a:endParaRPr lang="en-US" altLang="ja-JP"/>
          </a:p>
        </p:txBody>
      </p:sp>
    </p:spTree>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r>
              <a:rPr lang="ja-JP" altLang="en-US"/>
              <a:t>企業形態⇒企業経営における所有と経営の分離</a:t>
            </a: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A64A5F54-1F7D-46BD-A811-F41CF63E55BB}" type="slidenum">
              <a:rPr lang="en-US" altLang="ja-JP"/>
              <a:pPr>
                <a:defRPr/>
              </a:pPr>
              <a:t>‹#›</a:t>
            </a:fld>
            <a:endParaRPr lang="en-US" altLang="ja-JP"/>
          </a:p>
        </p:txBody>
      </p:sp>
    </p:spTree>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r>
              <a:rPr lang="ja-JP" altLang="en-US"/>
              <a:t>企業形態⇒企業経営における所有と経営の分離</a:t>
            </a: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7EEC30E5-979C-480C-BF76-A5978C8B433D}" type="slidenum">
              <a:rPr lang="en-US" altLang="ja-JP"/>
              <a:pPr>
                <a:defRPr/>
              </a:pPr>
              <a:t>‹#›</a:t>
            </a:fld>
            <a:endParaRPr lang="en-US" altLang="ja-JP"/>
          </a:p>
        </p:txBody>
      </p:sp>
    </p:spTree>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企業形態⇒企業経営における所有と経営の分離</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0CBF540-B8B3-4A97-87A5-CA3DAE914AE1}" type="slidenum">
              <a:rPr lang="en-US" altLang="ja-JP"/>
              <a:pPr>
                <a:defRPr/>
              </a:pPr>
              <a:t>‹#›</a:t>
            </a:fld>
            <a:endParaRPr lang="en-US" altLang="ja-JP"/>
          </a:p>
        </p:txBody>
      </p:sp>
    </p:spTree>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ja-JP" altLang="en-US"/>
              <a:t>「マネジメント原理」</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ja-JP" altLang="en-US"/>
              <a:t>企業形態⇒企業経営における所有と経営の分離</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2191EAF8-CD87-47B7-AEC6-1743D04405BE}" type="slidenum">
              <a:rPr lang="en-US" altLang="ja-JP"/>
              <a:pPr>
                <a:defRPr/>
              </a:pPr>
              <a:t>‹#›</a:t>
            </a:fld>
            <a:endParaRPr lang="en-US" altLang="ja-JP"/>
          </a:p>
        </p:txBody>
      </p:sp>
    </p:spTree>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47675" y="401638"/>
            <a:ext cx="8229600" cy="12747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570038"/>
            <a:ext cx="8229600" cy="46863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172"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600" smtClean="0">
                <a:latin typeface="+mj-lt"/>
                <a:ea typeface="ＭＳ Ｐゴシック" pitchFamily="50" charset="-128"/>
              </a:defRPr>
            </a:lvl1pPr>
          </a:lstStyle>
          <a:p>
            <a:pPr>
              <a:defRPr/>
            </a:pPr>
            <a:r>
              <a:rPr lang="ja-JP" altLang="en-US"/>
              <a:t>「マネジメント原理」</a:t>
            </a:r>
            <a:endParaRPr lang="en-US" altLang="ja-JP"/>
          </a:p>
        </p:txBody>
      </p:sp>
      <p:sp>
        <p:nvSpPr>
          <p:cNvPr id="7173" name="Rectangle 5"/>
          <p:cNvSpPr>
            <a:spLocks noGrp="1" noChangeArrowheads="1"/>
          </p:cNvSpPr>
          <p:nvPr>
            <p:ph type="ftr" sz="quarter" idx="3"/>
          </p:nvPr>
        </p:nvSpPr>
        <p:spPr bwMode="auto">
          <a:xfrm>
            <a:off x="2593975" y="6248400"/>
            <a:ext cx="4640263"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600" smtClean="0">
                <a:latin typeface="+mj-lt"/>
                <a:ea typeface="ＭＳ Ｐゴシック" pitchFamily="50" charset="-128"/>
              </a:defRPr>
            </a:lvl1pPr>
          </a:lstStyle>
          <a:p>
            <a:pPr>
              <a:defRPr/>
            </a:pPr>
            <a:r>
              <a:rPr lang="ja-JP" altLang="en-US"/>
              <a:t>企業形態⇒企業経営における所有と経営の分離</a:t>
            </a:r>
            <a:endParaRPr lang="en-US" altLang="ja-JP"/>
          </a:p>
        </p:txBody>
      </p:sp>
      <p:sp>
        <p:nvSpPr>
          <p:cNvPr id="7174" name="Rectangle 6"/>
          <p:cNvSpPr>
            <a:spLocks noGrp="1" noChangeArrowheads="1"/>
          </p:cNvSpPr>
          <p:nvPr>
            <p:ph type="sldNum" sz="quarter" idx="4"/>
          </p:nvPr>
        </p:nvSpPr>
        <p:spPr bwMode="auto">
          <a:xfrm>
            <a:off x="7181850" y="6243638"/>
            <a:ext cx="15049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2000">
                <a:latin typeface="+mj-lt"/>
                <a:ea typeface="ＭＳ Ｐゴシック" pitchFamily="50" charset="-128"/>
              </a:defRPr>
            </a:lvl1pPr>
          </a:lstStyle>
          <a:p>
            <a:pPr>
              <a:defRPr/>
            </a:pPr>
            <a:fld id="{D088B287-6892-4FDB-8A76-C1DE2325D1B6}" type="slidenum">
              <a:rPr lang="en-US" altLang="ja-JP"/>
              <a:pPr>
                <a:defRPr/>
              </a:pPr>
              <a:t>‹#›</a:t>
            </a:fld>
            <a:endParaRPr lang="en-US" altLang="ja-JP"/>
          </a:p>
        </p:txBody>
      </p:sp>
      <p:sp>
        <p:nvSpPr>
          <p:cNvPr id="717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ja-JP" altLang="en-US">
              <a:ea typeface="ＭＳ Ｐゴシック" pitchFamily="50" charset="-128"/>
            </a:endParaRPr>
          </a:p>
        </p:txBody>
      </p:sp>
      <p:sp>
        <p:nvSpPr>
          <p:cNvPr id="7176" name="Line 8"/>
          <p:cNvSpPr>
            <a:spLocks noChangeShapeType="1"/>
          </p:cNvSpPr>
          <p:nvPr/>
        </p:nvSpPr>
        <p:spPr bwMode="auto">
          <a:xfrm>
            <a:off x="457200" y="6311900"/>
            <a:ext cx="8229600" cy="0"/>
          </a:xfrm>
          <a:prstGeom prst="line">
            <a:avLst/>
          </a:prstGeom>
          <a:noFill/>
          <a:ln w="19050">
            <a:solidFill>
              <a:schemeClr val="accent1"/>
            </a:solidFill>
            <a:round/>
            <a:headEnd/>
            <a:tailEnd/>
          </a:ln>
          <a:effectLst/>
        </p:spPr>
        <p:txBody>
          <a:bodyPr/>
          <a:lstStyle/>
          <a:p>
            <a:pPr>
              <a:defRPr/>
            </a:pPr>
            <a:endParaRPr lang="ja-JP" altLang="en-US">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Effect transition="in" filter="fade">
                                      <p:cBhvr>
                                        <p:cTn id="7" dur="500"/>
                                        <p:tgtEl>
                                          <p:spTgt spid="10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7">
                                            <p:txEl>
                                              <p:pRg st="1" end="1"/>
                                            </p:txEl>
                                          </p:spTgt>
                                        </p:tgtEl>
                                        <p:attrNameLst>
                                          <p:attrName>style.visibility</p:attrName>
                                        </p:attrNameLst>
                                      </p:cBhvr>
                                      <p:to>
                                        <p:strVal val="visible"/>
                                      </p:to>
                                    </p:set>
                                    <p:animEffect transition="in" filter="fade">
                                      <p:cBhvr>
                                        <p:cTn id="12" dur="500"/>
                                        <p:tgtEl>
                                          <p:spTgt spid="10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7">
                                            <p:txEl>
                                              <p:pRg st="2" end="2"/>
                                            </p:txEl>
                                          </p:spTgt>
                                        </p:tgtEl>
                                        <p:attrNameLst>
                                          <p:attrName>style.visibility</p:attrName>
                                        </p:attrNameLst>
                                      </p:cBhvr>
                                      <p:to>
                                        <p:strVal val="visible"/>
                                      </p:to>
                                    </p:set>
                                    <p:animEffect transition="in" filter="fade">
                                      <p:cBhvr>
                                        <p:cTn id="17" dur="500"/>
                                        <p:tgtEl>
                                          <p:spTgt spid="10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7">
                                            <p:txEl>
                                              <p:pRg st="3" end="3"/>
                                            </p:txEl>
                                          </p:spTgt>
                                        </p:tgtEl>
                                        <p:attrNameLst>
                                          <p:attrName>style.visibility</p:attrName>
                                        </p:attrNameLst>
                                      </p:cBhvr>
                                      <p:to>
                                        <p:strVal val="visible"/>
                                      </p:to>
                                    </p:set>
                                    <p:animEffect transition="in" filter="fade">
                                      <p:cBhvr>
                                        <p:cTn id="22" dur="500"/>
                                        <p:tgtEl>
                                          <p:spTgt spid="10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7">
                                            <p:txEl>
                                              <p:pRg st="4" end="4"/>
                                            </p:txEl>
                                          </p:spTgt>
                                        </p:tgtEl>
                                        <p:attrNameLst>
                                          <p:attrName>style.visibility</p:attrName>
                                        </p:attrNameLst>
                                      </p:cBhvr>
                                      <p:to>
                                        <p:strVal val="visible"/>
                                      </p:to>
                                    </p:set>
                                    <p:animEffect transition="in" filter="fade">
                                      <p:cBhvr>
                                        <p:cTn id="27"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2">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3">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4">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 lvl="5">
            <p:tnLst>
              <p:par>
                <p:cTn presetID="10"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Effect transition="in" filter="fade">
                      <p:cBhvr>
                        <p:cTn dur="500"/>
                        <p:tgtEl>
                          <p:spTgt spid="1027"/>
                        </p:tgtEl>
                      </p:cBhvr>
                    </p:animEffect>
                  </p:childTnLst>
                </p:cTn>
              </p:par>
            </p:tnLst>
          </p:tmpl>
        </p:tmplLst>
      </p:bldP>
    </p:bldLst>
  </p:timing>
  <p:hf hdr="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2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2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2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2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kumimoji="1" sz="28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kumimoji="1" sz="2400">
          <a:solidFill>
            <a:schemeClr val="tx1"/>
          </a:solidFill>
          <a:latin typeface="+mn-lt"/>
          <a:ea typeface="+mn-ea"/>
        </a:defRPr>
      </a:lvl2pPr>
      <a:lvl3pPr marL="893763" indent="-222250" algn="l" rtl="0" eaLnBrk="0" fontAlgn="base" hangingPunct="0">
        <a:spcBef>
          <a:spcPct val="20000"/>
        </a:spcBef>
        <a:spcAft>
          <a:spcPct val="0"/>
        </a:spcAft>
        <a:buClr>
          <a:schemeClr val="accent1"/>
        </a:buClr>
        <a:buSzPct val="65000"/>
        <a:buFont typeface="Wingdings" pitchFamily="2" charset="2"/>
        <a:buChar char="n"/>
        <a:defRPr kumimoji="1" sz="2000">
          <a:solidFill>
            <a:schemeClr val="tx1"/>
          </a:solidFill>
          <a:latin typeface="+mn-lt"/>
          <a:ea typeface="+mn-ea"/>
        </a:defRPr>
      </a:lvl3pPr>
      <a:lvl4pPr marL="1252538" indent="-228600" algn="l" rtl="0" eaLnBrk="0" fontAlgn="base" hangingPunct="0">
        <a:spcBef>
          <a:spcPct val="20000"/>
        </a:spcBef>
        <a:spcAft>
          <a:spcPct val="0"/>
        </a:spcAft>
        <a:buClr>
          <a:schemeClr val="accent2"/>
        </a:buClr>
        <a:buSzPct val="70000"/>
        <a:buFont typeface="Wingdings" pitchFamily="2" charset="2"/>
        <a:buChar char="q"/>
        <a:defRPr kumimoji="1">
          <a:solidFill>
            <a:schemeClr val="tx1"/>
          </a:solidFill>
          <a:latin typeface="+mn-lt"/>
          <a:ea typeface="+mn-ea"/>
        </a:defRPr>
      </a:lvl4pPr>
      <a:lvl5pPr marL="1520825" indent="-179388" algn="l" rtl="0" eaLnBrk="0" fontAlgn="base" hangingPunct="0">
        <a:spcBef>
          <a:spcPct val="20000"/>
        </a:spcBef>
        <a:spcAft>
          <a:spcPct val="0"/>
        </a:spcAft>
        <a:buClr>
          <a:schemeClr val="accent1"/>
        </a:buClr>
        <a:buSzPct val="75000"/>
        <a:buFont typeface="Wingdings" pitchFamily="2" charset="2"/>
        <a:buChar char="§"/>
        <a:defRPr kumimoji="1">
          <a:solidFill>
            <a:schemeClr val="tx1"/>
          </a:solidFill>
          <a:latin typeface="+mn-lt"/>
          <a:ea typeface="+mn-ea"/>
        </a:defRPr>
      </a:lvl5pPr>
      <a:lvl6pPr marL="21383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6pPr>
      <a:lvl7pPr marL="25955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7pPr>
      <a:lvl8pPr marL="30527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8pPr>
      <a:lvl9pPr marL="3509963" indent="-339725" algn="l" rtl="0" fontAlgn="base">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52379" y="1049021"/>
            <a:ext cx="8029662" cy="2104130"/>
          </a:xfrm>
        </p:spPr>
        <p:txBody>
          <a:bodyPr/>
          <a:lstStyle/>
          <a:p>
            <a:pPr eaLnBrk="1" hangingPunct="1"/>
            <a:r>
              <a:rPr lang="ja-JP" altLang="en-US" sz="3600"/>
              <a:t>マネジメント原理（</a:t>
            </a:r>
            <a:r>
              <a:rPr lang="ja-JP" altLang="en-US" sz="3600" dirty="0"/>
              <a:t>説明</a:t>
            </a:r>
            <a:r>
              <a:rPr lang="en-US" altLang="ja-JP" sz="3600" dirty="0"/>
              <a:t>2</a:t>
            </a:r>
            <a:r>
              <a:rPr lang="ja-JP" altLang="en-US" sz="3600" dirty="0"/>
              <a:t>）</a:t>
            </a:r>
            <a:br>
              <a:rPr lang="en-US" altLang="ja-JP" sz="4000" dirty="0"/>
            </a:br>
            <a:r>
              <a:rPr lang="ja-JP" altLang="en-US" sz="3200" dirty="0"/>
              <a:t>　　　１．企業形態</a:t>
            </a:r>
            <a:br>
              <a:rPr lang="en-US" altLang="ja-JP" sz="3200" dirty="0"/>
            </a:br>
            <a:r>
              <a:rPr lang="ja-JP" altLang="en-US" sz="3200" dirty="0"/>
              <a:t>　　　２．企業経営における所有と経営の分離</a:t>
            </a:r>
            <a:br>
              <a:rPr lang="en-US" altLang="ja-JP" sz="3200" dirty="0"/>
            </a:br>
            <a:r>
              <a:rPr lang="ja-JP" altLang="en-US" sz="3200" dirty="0"/>
              <a:t>　　　３．コーポレート・ガバナンス</a:t>
            </a:r>
            <a:br>
              <a:rPr lang="en-US" altLang="ja-JP" sz="3600" dirty="0">
                <a:hlinkClick r:id="rId3" action="ppaction://hlinksldjump"/>
              </a:rPr>
            </a:br>
            <a:endParaRPr lang="ja-JP" altLang="en-US" sz="3600" dirty="0">
              <a:solidFill>
                <a:srgbClr val="FF0000"/>
              </a:solidFill>
            </a:endParaRPr>
          </a:p>
        </p:txBody>
      </p:sp>
      <p:sp>
        <p:nvSpPr>
          <p:cNvPr id="3075" name="Rectangle 3"/>
          <p:cNvSpPr>
            <a:spLocks noGrp="1" noChangeArrowheads="1"/>
          </p:cNvSpPr>
          <p:nvPr>
            <p:ph type="subTitle" idx="1"/>
          </p:nvPr>
        </p:nvSpPr>
        <p:spPr>
          <a:xfrm>
            <a:off x="1600200" y="3443648"/>
            <a:ext cx="7106920" cy="2855912"/>
          </a:xfrm>
        </p:spPr>
        <p:txBody>
          <a:bodyPr/>
          <a:lstStyle/>
          <a:p>
            <a:pPr eaLnBrk="1" hangingPunct="1"/>
            <a:r>
              <a:rPr lang="ja-JP" altLang="en-US" sz="3200" dirty="0"/>
              <a:t>城西国際大学大学院</a:t>
            </a:r>
            <a:endParaRPr lang="en-US" altLang="ja-JP" sz="3200" dirty="0"/>
          </a:p>
          <a:p>
            <a:pPr eaLnBrk="1" hangingPunct="1"/>
            <a:r>
              <a:rPr lang="ja-JP" altLang="en-US" sz="3200" dirty="0"/>
              <a:t>ビジネスデザイン研究科</a:t>
            </a:r>
            <a:endParaRPr lang="en-US" altLang="ja-JP" sz="3200" dirty="0"/>
          </a:p>
          <a:p>
            <a:pPr eaLnBrk="1" hangingPunct="1"/>
            <a:r>
              <a:rPr lang="ja-JP" altLang="en-US" sz="3200" dirty="0"/>
              <a:t>経営学博士：伊東俊彦</a:t>
            </a:r>
            <a:endParaRPr lang="en-US" altLang="ja-JP" sz="1800" dirty="0"/>
          </a:p>
          <a:p>
            <a:pPr eaLnBrk="1" hangingPunct="1"/>
            <a:br>
              <a:rPr lang="en-US" altLang="ja-JP" sz="1600" dirty="0"/>
            </a:br>
            <a:r>
              <a:rPr lang="ja-JP" altLang="en-US" sz="1600" dirty="0"/>
              <a:t>・本資料作成にあたり特にことわらない限り下記書籍をテキストとして使用</a:t>
            </a:r>
            <a:endParaRPr lang="en-US" altLang="ja-JP" sz="1600" dirty="0"/>
          </a:p>
          <a:p>
            <a:pPr eaLnBrk="1" hangingPunct="1"/>
            <a:r>
              <a:rPr lang="ja-JP" altLang="en-US" sz="1600" dirty="0"/>
              <a:t>　</a:t>
            </a:r>
            <a:r>
              <a:rPr lang="en-US" altLang="ja-JP" sz="1600" dirty="0"/>
              <a:t>『</a:t>
            </a:r>
            <a:r>
              <a:rPr lang="ja-JP" altLang="en-US" sz="1600" dirty="0"/>
              <a:t>新版 公務員</a:t>
            </a:r>
            <a:r>
              <a:rPr lang="en-US" altLang="ja-JP" sz="1600" dirty="0"/>
              <a:t>V</a:t>
            </a:r>
            <a:r>
              <a:rPr lang="ja-JP" altLang="en-US" sz="1600" dirty="0"/>
              <a:t>テキスト</a:t>
            </a:r>
            <a:r>
              <a:rPr lang="en-US" altLang="ja-JP" sz="1600" dirty="0"/>
              <a:t>13 </a:t>
            </a:r>
            <a:r>
              <a:rPr lang="ja-JP" altLang="en-US" sz="1600" dirty="0"/>
              <a:t>経営学</a:t>
            </a:r>
            <a:r>
              <a:rPr lang="en-US" altLang="ja-JP" sz="1600" dirty="0"/>
              <a:t>』TAC</a:t>
            </a:r>
            <a:r>
              <a:rPr lang="ja-JP" altLang="en-US" sz="1600" dirty="0"/>
              <a:t>公務員講座編、</a:t>
            </a:r>
            <a:r>
              <a:rPr lang="en-US" altLang="ja-JP" sz="1600" dirty="0"/>
              <a:t>TAC</a:t>
            </a:r>
            <a:r>
              <a:rPr lang="ja-JP" altLang="en-US" sz="1600" dirty="0"/>
              <a:t>出版、</a:t>
            </a:r>
            <a:r>
              <a:rPr lang="en-US" altLang="ja-JP" sz="1600" dirty="0"/>
              <a:t>2007</a:t>
            </a:r>
            <a:endParaRPr lang="ja-JP" altLang="en-US" sz="1600" dirty="0"/>
          </a:p>
          <a:p>
            <a:pPr eaLnBrk="1" hangingPunct="1"/>
            <a:endParaRPr lang="ja-JP" altLang="en-US" sz="3200" dirty="0"/>
          </a:p>
        </p:txBody>
      </p:sp>
      <p:sp>
        <p:nvSpPr>
          <p:cNvPr id="3076" name="テキスト ボックス 3"/>
          <p:cNvSpPr txBox="1">
            <a:spLocks noChangeArrowheads="1"/>
          </p:cNvSpPr>
          <p:nvPr/>
        </p:nvSpPr>
        <p:spPr bwMode="auto">
          <a:xfrm>
            <a:off x="443658" y="6430963"/>
            <a:ext cx="2289268" cy="307777"/>
          </a:xfrm>
          <a:prstGeom prst="rect">
            <a:avLst/>
          </a:prstGeom>
          <a:noFill/>
          <a:ln w="9525">
            <a:noFill/>
            <a:miter lim="800000"/>
            <a:headEnd/>
            <a:tailEnd/>
          </a:ln>
        </p:spPr>
        <p:txBody>
          <a:bodyPr wrap="square">
            <a:spAutoFit/>
          </a:bodyPr>
          <a:lstStyle/>
          <a:p>
            <a:r>
              <a:rPr lang="en-US" altLang="ja-JP" dirty="0"/>
              <a:t>management-2.pptx</a:t>
            </a:r>
            <a:endParaRPr lang="ja-JP" altLang="en-US" dirty="0">
              <a:solidFill>
                <a:srgbClr val="FF0000"/>
              </a:solidFill>
            </a:endParaRPr>
          </a:p>
        </p:txBody>
      </p:sp>
      <p:pic>
        <p:nvPicPr>
          <p:cNvPr id="1026" name="Picture 2" descr="C:\Documents and Settings\toshihiko\デスクトップ\IMG_1840.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9712" y="10048"/>
            <a:ext cx="3210560" cy="954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937102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1370D293-80E9-407B-AE98-3323E510F12A}" type="slidenum">
              <a:rPr lang="en-US" altLang="ja-JP"/>
              <a:pPr>
                <a:defRPr/>
              </a:pPr>
              <a:t>10</a:t>
            </a:fld>
            <a:endParaRPr lang="en-US" altLang="ja-JP"/>
          </a:p>
        </p:txBody>
      </p:sp>
      <p:sp>
        <p:nvSpPr>
          <p:cNvPr id="12292" name="Rectangle 2"/>
          <p:cNvSpPr>
            <a:spLocks noGrp="1" noChangeArrowheads="1"/>
          </p:cNvSpPr>
          <p:nvPr>
            <p:ph type="title"/>
          </p:nvPr>
        </p:nvSpPr>
        <p:spPr>
          <a:xfrm>
            <a:off x="490538" y="271780"/>
            <a:ext cx="8229600" cy="1252538"/>
          </a:xfrm>
        </p:spPr>
        <p:txBody>
          <a:bodyPr/>
          <a:lstStyle/>
          <a:p>
            <a:pPr eaLnBrk="1" hangingPunct="1"/>
            <a:r>
              <a:rPr lang="ja-JP" altLang="en-US" dirty="0"/>
              <a:t>１．企業形態</a:t>
            </a:r>
            <a:r>
              <a:rPr lang="en-US" altLang="ja-JP" dirty="0"/>
              <a:t>-9</a:t>
            </a:r>
            <a:endParaRPr lang="ja-JP" altLang="en-US" dirty="0"/>
          </a:p>
        </p:txBody>
      </p:sp>
      <p:sp>
        <p:nvSpPr>
          <p:cNvPr id="12293" name="Rectangle 3"/>
          <p:cNvSpPr>
            <a:spLocks noGrp="1" noChangeArrowheads="1"/>
          </p:cNvSpPr>
          <p:nvPr>
            <p:ph type="body" idx="1"/>
          </p:nvPr>
        </p:nvSpPr>
        <p:spPr>
          <a:xfrm>
            <a:off x="375920" y="1046480"/>
            <a:ext cx="8768079" cy="5314633"/>
          </a:xfrm>
        </p:spPr>
        <p:txBody>
          <a:bodyPr/>
          <a:lstStyle/>
          <a:p>
            <a:pPr eaLnBrk="1" hangingPunct="1">
              <a:spcBef>
                <a:spcPts val="600"/>
              </a:spcBef>
            </a:pPr>
            <a:r>
              <a:rPr lang="ja-JP" altLang="en-US" dirty="0"/>
              <a:t>その他の企業の形態</a:t>
            </a:r>
            <a:endParaRPr lang="en-US" altLang="ja-JP" dirty="0"/>
          </a:p>
          <a:p>
            <a:pPr lvl="1" eaLnBrk="1" hangingPunct="1">
              <a:spcBef>
                <a:spcPts val="600"/>
              </a:spcBef>
            </a:pPr>
            <a:r>
              <a:rPr lang="ja-JP" altLang="en-US" dirty="0"/>
              <a:t>非企業集中</a:t>
            </a:r>
            <a:endParaRPr lang="en-US" altLang="ja-JP" dirty="0"/>
          </a:p>
          <a:p>
            <a:pPr lvl="2" eaLnBrk="1" hangingPunct="1">
              <a:spcBef>
                <a:spcPts val="600"/>
              </a:spcBef>
            </a:pPr>
            <a:r>
              <a:rPr lang="ja-JP" altLang="en-US" dirty="0"/>
              <a:t>ファブレス企業</a:t>
            </a:r>
            <a:endParaRPr lang="en-US" altLang="ja-JP" dirty="0"/>
          </a:p>
          <a:p>
            <a:pPr lvl="3" eaLnBrk="1" hangingPunct="1">
              <a:spcBef>
                <a:spcPts val="600"/>
              </a:spcBef>
            </a:pPr>
            <a:r>
              <a:rPr lang="ja-JP" altLang="en-US" dirty="0"/>
              <a:t>工場などの</a:t>
            </a:r>
            <a:r>
              <a:rPr lang="ja-JP" altLang="en-US" dirty="0">
                <a:solidFill>
                  <a:srgbClr val="FF0000"/>
                </a:solidFill>
              </a:rPr>
              <a:t>生産設備</a:t>
            </a:r>
            <a:r>
              <a:rPr lang="ja-JP" altLang="en-US" dirty="0"/>
              <a:t>をもたず、製造や販売をすべて</a:t>
            </a:r>
            <a:r>
              <a:rPr lang="ja-JP" altLang="en-US" dirty="0">
                <a:solidFill>
                  <a:srgbClr val="FF0000"/>
                </a:solidFill>
              </a:rPr>
              <a:t>外部</a:t>
            </a:r>
            <a:r>
              <a:rPr lang="ja-JP" altLang="en-US" dirty="0"/>
              <a:t>委託する製造業</a:t>
            </a:r>
            <a:endParaRPr lang="en-US" altLang="ja-JP" dirty="0"/>
          </a:p>
          <a:p>
            <a:pPr lvl="3" eaLnBrk="1" hangingPunct="1">
              <a:spcBef>
                <a:spcPts val="600"/>
              </a:spcBef>
            </a:pPr>
            <a:r>
              <a:rPr lang="ja-JP" altLang="en-US" dirty="0"/>
              <a:t>例：半導体産業など</a:t>
            </a:r>
            <a:endParaRPr lang="en-US" altLang="ja-JP" dirty="0"/>
          </a:p>
          <a:p>
            <a:pPr lvl="2" eaLnBrk="1" hangingPunct="1">
              <a:spcBef>
                <a:spcPts val="600"/>
              </a:spcBef>
            </a:pPr>
            <a:r>
              <a:rPr lang="ja-JP" altLang="en-US" dirty="0"/>
              <a:t>中小企業</a:t>
            </a:r>
            <a:endParaRPr lang="en-US" altLang="ja-JP" dirty="0"/>
          </a:p>
          <a:p>
            <a:pPr lvl="3" eaLnBrk="1" hangingPunct="1">
              <a:spcBef>
                <a:spcPts val="600"/>
              </a:spcBef>
            </a:pPr>
            <a:r>
              <a:rPr lang="ja-JP" altLang="en-US" dirty="0"/>
              <a:t>中小企業の条件</a:t>
            </a:r>
            <a:endParaRPr lang="en-US" altLang="ja-JP" dirty="0"/>
          </a:p>
          <a:p>
            <a:pPr lvl="4" eaLnBrk="1" hangingPunct="1">
              <a:spcBef>
                <a:spcPts val="600"/>
              </a:spcBef>
            </a:pPr>
            <a:r>
              <a:rPr lang="ja-JP" altLang="en-US" dirty="0"/>
              <a:t>製造業・その他：資本金</a:t>
            </a:r>
            <a:r>
              <a:rPr lang="en-US" altLang="ja-JP" dirty="0">
                <a:solidFill>
                  <a:srgbClr val="FF0000"/>
                </a:solidFill>
              </a:rPr>
              <a:t>3</a:t>
            </a:r>
            <a:r>
              <a:rPr lang="ja-JP" altLang="en-US" dirty="0">
                <a:solidFill>
                  <a:srgbClr val="FF0000"/>
                </a:solidFill>
              </a:rPr>
              <a:t>億</a:t>
            </a:r>
            <a:r>
              <a:rPr lang="ja-JP" altLang="en-US" dirty="0"/>
              <a:t>円以下、または従業員</a:t>
            </a:r>
            <a:r>
              <a:rPr lang="en-US" altLang="ja-JP" dirty="0">
                <a:solidFill>
                  <a:srgbClr val="FF0000"/>
                </a:solidFill>
              </a:rPr>
              <a:t>300</a:t>
            </a:r>
            <a:r>
              <a:rPr lang="ja-JP" altLang="en-US" dirty="0"/>
              <a:t>人以下</a:t>
            </a:r>
            <a:endParaRPr lang="en-US" altLang="ja-JP" dirty="0"/>
          </a:p>
          <a:p>
            <a:pPr lvl="4" eaLnBrk="1" hangingPunct="1">
              <a:spcBef>
                <a:spcPts val="600"/>
              </a:spcBef>
            </a:pPr>
            <a:r>
              <a:rPr lang="ja-JP" altLang="en-US" dirty="0"/>
              <a:t>卸売業：資本金</a:t>
            </a:r>
            <a:r>
              <a:rPr lang="en-US" altLang="ja-JP" dirty="0">
                <a:solidFill>
                  <a:srgbClr val="FF0000"/>
                </a:solidFill>
              </a:rPr>
              <a:t>1</a:t>
            </a:r>
            <a:r>
              <a:rPr lang="ja-JP" altLang="en-US" dirty="0">
                <a:solidFill>
                  <a:srgbClr val="FF0000"/>
                </a:solidFill>
              </a:rPr>
              <a:t>億</a:t>
            </a:r>
            <a:r>
              <a:rPr lang="ja-JP" altLang="en-US" dirty="0"/>
              <a:t>円以下、または従業員</a:t>
            </a:r>
            <a:r>
              <a:rPr lang="en-US" altLang="ja-JP" dirty="0">
                <a:solidFill>
                  <a:srgbClr val="FF0000"/>
                </a:solidFill>
              </a:rPr>
              <a:t>100</a:t>
            </a:r>
            <a:r>
              <a:rPr lang="ja-JP" altLang="en-US" dirty="0"/>
              <a:t>人以下</a:t>
            </a:r>
            <a:endParaRPr lang="en-US" altLang="ja-JP" dirty="0"/>
          </a:p>
          <a:p>
            <a:pPr lvl="4" eaLnBrk="1" hangingPunct="1">
              <a:spcBef>
                <a:spcPts val="600"/>
              </a:spcBef>
            </a:pPr>
            <a:r>
              <a:rPr lang="ja-JP" altLang="en-US" dirty="0"/>
              <a:t>小売業：資本金</a:t>
            </a:r>
            <a:r>
              <a:rPr lang="en-US" altLang="ja-JP" dirty="0">
                <a:solidFill>
                  <a:srgbClr val="FF0000"/>
                </a:solidFill>
              </a:rPr>
              <a:t>5,000</a:t>
            </a:r>
            <a:r>
              <a:rPr lang="ja-JP" altLang="en-US" dirty="0">
                <a:solidFill>
                  <a:srgbClr val="FF0000"/>
                </a:solidFill>
              </a:rPr>
              <a:t>万</a:t>
            </a:r>
            <a:r>
              <a:rPr lang="ja-JP" altLang="en-US" dirty="0"/>
              <a:t>円以下、または従業員</a:t>
            </a:r>
            <a:r>
              <a:rPr lang="en-US" altLang="ja-JP" dirty="0">
                <a:solidFill>
                  <a:srgbClr val="FF0000"/>
                </a:solidFill>
              </a:rPr>
              <a:t>50</a:t>
            </a:r>
            <a:r>
              <a:rPr lang="ja-JP" altLang="en-US" dirty="0"/>
              <a:t>人以下</a:t>
            </a:r>
            <a:endParaRPr lang="en-US" altLang="ja-JP" dirty="0"/>
          </a:p>
          <a:p>
            <a:pPr lvl="4" eaLnBrk="1" hangingPunct="1">
              <a:spcBef>
                <a:spcPts val="600"/>
              </a:spcBef>
            </a:pPr>
            <a:r>
              <a:rPr lang="ja-JP" altLang="en-US" dirty="0"/>
              <a:t>サービス業：資本金</a:t>
            </a:r>
            <a:r>
              <a:rPr lang="en-US" altLang="ja-JP" dirty="0">
                <a:solidFill>
                  <a:srgbClr val="FF0000"/>
                </a:solidFill>
              </a:rPr>
              <a:t>5,000</a:t>
            </a:r>
            <a:r>
              <a:rPr lang="ja-JP" altLang="en-US" dirty="0">
                <a:solidFill>
                  <a:srgbClr val="FF0000"/>
                </a:solidFill>
              </a:rPr>
              <a:t>万</a:t>
            </a:r>
            <a:r>
              <a:rPr lang="ja-JP" altLang="en-US" dirty="0"/>
              <a:t>円以下、または従業員</a:t>
            </a:r>
            <a:r>
              <a:rPr lang="en-US" altLang="ja-JP" dirty="0">
                <a:solidFill>
                  <a:srgbClr val="FF0000"/>
                </a:solidFill>
              </a:rPr>
              <a:t>100</a:t>
            </a:r>
            <a:r>
              <a:rPr lang="ja-JP" altLang="en-US" dirty="0"/>
              <a:t>人以下</a:t>
            </a:r>
            <a:endParaRPr lang="en-US" altLang="ja-JP" dirty="0"/>
          </a:p>
          <a:p>
            <a:pPr lvl="3" eaLnBrk="1" hangingPunct="1">
              <a:spcBef>
                <a:spcPts val="600"/>
              </a:spcBef>
            </a:pPr>
            <a:r>
              <a:rPr lang="ja-JP" altLang="en-US" dirty="0"/>
              <a:t>中小企業の規模</a:t>
            </a:r>
            <a:endParaRPr lang="en-US" altLang="ja-JP" dirty="0"/>
          </a:p>
          <a:p>
            <a:pPr lvl="4" eaLnBrk="1" hangingPunct="1">
              <a:spcBef>
                <a:spcPts val="600"/>
              </a:spcBef>
            </a:pPr>
            <a:r>
              <a:rPr lang="ja-JP" altLang="en-US" dirty="0"/>
              <a:t>民間</a:t>
            </a:r>
            <a:r>
              <a:rPr lang="ja-JP" altLang="en-US" dirty="0">
                <a:solidFill>
                  <a:srgbClr val="FF0000"/>
                </a:solidFill>
              </a:rPr>
              <a:t>非一次</a:t>
            </a:r>
            <a:r>
              <a:rPr lang="ja-JP" altLang="en-US" dirty="0"/>
              <a:t>産業の企業・事業所の</a:t>
            </a:r>
            <a:r>
              <a:rPr lang="en-US" altLang="ja-JP" dirty="0">
                <a:solidFill>
                  <a:srgbClr val="FF0000"/>
                </a:solidFill>
              </a:rPr>
              <a:t>99</a:t>
            </a:r>
            <a:r>
              <a:rPr lang="en-US" altLang="ja-JP" dirty="0"/>
              <a:t>%</a:t>
            </a:r>
            <a:r>
              <a:rPr lang="ja-JP" altLang="en-US" dirty="0"/>
              <a:t>が中小企業</a:t>
            </a:r>
            <a:endParaRPr lang="en-US" altLang="ja-JP" dirty="0"/>
          </a:p>
          <a:p>
            <a:pPr lvl="4" eaLnBrk="1" hangingPunct="1">
              <a:spcBef>
                <a:spcPts val="600"/>
              </a:spcBef>
            </a:pPr>
            <a:r>
              <a:rPr lang="ja-JP" altLang="en-US" dirty="0"/>
              <a:t>民間非一次産業の</a:t>
            </a:r>
            <a:r>
              <a:rPr lang="en-US" altLang="ja-JP" dirty="0">
                <a:solidFill>
                  <a:srgbClr val="FF0000"/>
                </a:solidFill>
              </a:rPr>
              <a:t>60</a:t>
            </a:r>
            <a:r>
              <a:rPr lang="en-US" altLang="ja-JP" dirty="0"/>
              <a:t>%</a:t>
            </a:r>
            <a:r>
              <a:rPr lang="ja-JP" altLang="en-US" dirty="0"/>
              <a:t>～</a:t>
            </a:r>
            <a:r>
              <a:rPr lang="en-US" altLang="ja-JP" dirty="0">
                <a:solidFill>
                  <a:srgbClr val="FF0000"/>
                </a:solidFill>
              </a:rPr>
              <a:t>70</a:t>
            </a:r>
            <a:r>
              <a:rPr lang="en-US" altLang="ja-JP" dirty="0"/>
              <a:t>%</a:t>
            </a:r>
            <a:r>
              <a:rPr lang="ja-JP" altLang="en-US" dirty="0"/>
              <a:t>の従業員は中小企業所属</a:t>
            </a:r>
            <a:endParaRPr lang="en-US" altLang="ja-JP"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2B85F566-59D7-4020-9761-E6800F68B215}" type="slidenum">
              <a:rPr lang="en-US" altLang="ja-JP"/>
              <a:pPr>
                <a:defRPr/>
              </a:pPr>
              <a:t>11</a:t>
            </a:fld>
            <a:endParaRPr lang="en-US" altLang="ja-JP"/>
          </a:p>
        </p:txBody>
      </p:sp>
      <p:sp>
        <p:nvSpPr>
          <p:cNvPr id="13316" name="Rectangle 2"/>
          <p:cNvSpPr>
            <a:spLocks noGrp="1" noChangeArrowheads="1"/>
          </p:cNvSpPr>
          <p:nvPr>
            <p:ph type="title"/>
          </p:nvPr>
        </p:nvSpPr>
        <p:spPr>
          <a:xfrm>
            <a:off x="569913" y="441325"/>
            <a:ext cx="8229600" cy="1252538"/>
          </a:xfrm>
        </p:spPr>
        <p:txBody>
          <a:bodyPr/>
          <a:lstStyle/>
          <a:p>
            <a:pPr eaLnBrk="1" hangingPunct="1"/>
            <a:r>
              <a:rPr lang="ja-JP" altLang="en-US" dirty="0"/>
              <a:t>２．所有と経営の分離</a:t>
            </a:r>
            <a:r>
              <a:rPr lang="en-US" altLang="ja-JP" dirty="0"/>
              <a:t>-1</a:t>
            </a:r>
            <a:endParaRPr lang="ja-JP" altLang="en-US" dirty="0"/>
          </a:p>
        </p:txBody>
      </p:sp>
      <p:sp>
        <p:nvSpPr>
          <p:cNvPr id="13317" name="Rectangle 3"/>
          <p:cNvSpPr>
            <a:spLocks noGrp="1" noChangeArrowheads="1"/>
          </p:cNvSpPr>
          <p:nvPr>
            <p:ph type="body" idx="1"/>
          </p:nvPr>
        </p:nvSpPr>
        <p:spPr>
          <a:xfrm>
            <a:off x="542611" y="1489075"/>
            <a:ext cx="8601389" cy="4706938"/>
          </a:xfrm>
        </p:spPr>
        <p:txBody>
          <a:bodyPr/>
          <a:lstStyle/>
          <a:p>
            <a:pPr eaLnBrk="1" hangingPunct="1">
              <a:spcBef>
                <a:spcPts val="1200"/>
              </a:spcBef>
            </a:pPr>
            <a:r>
              <a:rPr lang="ja-JP" altLang="en-US" dirty="0"/>
              <a:t>所有と経営の分離とは</a:t>
            </a:r>
            <a:endParaRPr lang="en-US" altLang="ja-JP" dirty="0"/>
          </a:p>
          <a:p>
            <a:pPr lvl="1" eaLnBrk="1" hangingPunct="1">
              <a:spcBef>
                <a:spcPts val="1200"/>
              </a:spcBef>
            </a:pPr>
            <a:r>
              <a:rPr lang="ja-JP" altLang="en-US" dirty="0"/>
              <a:t>株主の力の減小</a:t>
            </a:r>
            <a:endParaRPr lang="en-US" altLang="ja-JP" dirty="0"/>
          </a:p>
          <a:p>
            <a:pPr lvl="2" eaLnBrk="1" hangingPunct="1">
              <a:spcBef>
                <a:spcPts val="1200"/>
              </a:spcBef>
            </a:pPr>
            <a:r>
              <a:rPr lang="ja-JP" altLang="en-US" dirty="0"/>
              <a:t>株式会社の所有者である株主が</a:t>
            </a:r>
            <a:r>
              <a:rPr lang="ja-JP" altLang="en-US" dirty="0">
                <a:solidFill>
                  <a:srgbClr val="FF0000"/>
                </a:solidFill>
              </a:rPr>
              <a:t>株主総会</a:t>
            </a:r>
            <a:r>
              <a:rPr lang="ja-JP" altLang="en-US" dirty="0"/>
              <a:t>を通じて会社をコント</a:t>
            </a:r>
            <a:br>
              <a:rPr lang="en-US" altLang="ja-JP" dirty="0"/>
            </a:br>
            <a:r>
              <a:rPr lang="ja-JP" altLang="en-US" dirty="0"/>
              <a:t>ロールする力が</a:t>
            </a:r>
            <a:r>
              <a:rPr lang="ja-JP" altLang="en-US" dirty="0">
                <a:solidFill>
                  <a:srgbClr val="FF0000"/>
                </a:solidFill>
              </a:rPr>
              <a:t>弱小</a:t>
            </a:r>
            <a:r>
              <a:rPr lang="ja-JP" altLang="en-US" dirty="0"/>
              <a:t>化</a:t>
            </a:r>
            <a:endParaRPr lang="en-US" altLang="ja-JP" dirty="0"/>
          </a:p>
          <a:p>
            <a:pPr lvl="1" eaLnBrk="1" hangingPunct="1">
              <a:spcBef>
                <a:spcPts val="1200"/>
              </a:spcBef>
            </a:pPr>
            <a:r>
              <a:rPr lang="ja-JP" altLang="en-US" dirty="0"/>
              <a:t>株主の力の減小の理由</a:t>
            </a:r>
            <a:endParaRPr lang="en-US" altLang="ja-JP" dirty="0"/>
          </a:p>
          <a:p>
            <a:pPr lvl="2" eaLnBrk="1" hangingPunct="1">
              <a:spcBef>
                <a:spcPts val="1200"/>
              </a:spcBef>
            </a:pPr>
            <a:r>
              <a:rPr lang="ja-JP" altLang="en-US" dirty="0"/>
              <a:t>株式会社の規模</a:t>
            </a:r>
            <a:r>
              <a:rPr lang="ja-JP" altLang="en-US" dirty="0">
                <a:solidFill>
                  <a:srgbClr val="FF0000"/>
                </a:solidFill>
              </a:rPr>
              <a:t>拡大</a:t>
            </a:r>
            <a:r>
              <a:rPr lang="ja-JP" altLang="en-US" dirty="0"/>
              <a:t>による株式所有者の</a:t>
            </a:r>
            <a:r>
              <a:rPr lang="ja-JP" altLang="en-US" dirty="0">
                <a:solidFill>
                  <a:srgbClr val="FF0000"/>
                </a:solidFill>
              </a:rPr>
              <a:t>分散</a:t>
            </a:r>
            <a:endParaRPr lang="en-US" altLang="ja-JP" dirty="0">
              <a:solidFill>
                <a:srgbClr val="FF0000"/>
              </a:solidFill>
            </a:endParaRPr>
          </a:p>
          <a:p>
            <a:pPr lvl="2" eaLnBrk="1" hangingPunct="1">
              <a:spcBef>
                <a:spcPts val="1200"/>
              </a:spcBef>
            </a:pPr>
            <a:r>
              <a:rPr lang="ja-JP" altLang="en-US" dirty="0"/>
              <a:t>経営の</a:t>
            </a:r>
            <a:r>
              <a:rPr lang="ja-JP" altLang="en-US" dirty="0">
                <a:solidFill>
                  <a:srgbClr val="FF0000"/>
                </a:solidFill>
              </a:rPr>
              <a:t>複雑</a:t>
            </a:r>
            <a:r>
              <a:rPr lang="ja-JP" altLang="en-US" dirty="0"/>
              <a:t>化・</a:t>
            </a:r>
            <a:r>
              <a:rPr lang="ja-JP" altLang="en-US" dirty="0">
                <a:solidFill>
                  <a:srgbClr val="FF0000"/>
                </a:solidFill>
              </a:rPr>
              <a:t>高度</a:t>
            </a:r>
            <a:r>
              <a:rPr lang="ja-JP" altLang="en-US" dirty="0"/>
              <a:t>化による専門的経営能力をもつ経営者が必要</a:t>
            </a:r>
            <a:endParaRPr lang="en-US" altLang="ja-JP" dirty="0"/>
          </a:p>
          <a:p>
            <a:pPr lvl="1" eaLnBrk="1" hangingPunct="1">
              <a:spcBef>
                <a:spcPts val="1200"/>
              </a:spcBef>
              <a:spcAft>
                <a:spcPts val="600"/>
              </a:spcAft>
            </a:pPr>
            <a:r>
              <a:rPr lang="ja-JP" altLang="en-US" dirty="0"/>
              <a:t>結果</a:t>
            </a:r>
            <a:endParaRPr lang="en-US" altLang="ja-JP" dirty="0"/>
          </a:p>
          <a:p>
            <a:pPr lvl="2" eaLnBrk="1" hangingPunct="1">
              <a:spcBef>
                <a:spcPts val="600"/>
              </a:spcBef>
            </a:pPr>
            <a:r>
              <a:rPr lang="ja-JP" altLang="en-US" dirty="0"/>
              <a:t>経営者が企業を実質的に</a:t>
            </a:r>
            <a:r>
              <a:rPr lang="ja-JP" altLang="en-US" dirty="0">
                <a:solidFill>
                  <a:srgbClr val="FF0000"/>
                </a:solidFill>
              </a:rPr>
              <a:t>支配</a:t>
            </a:r>
            <a:endParaRPr lang="en-US" altLang="ja-JP" dirty="0">
              <a:solidFill>
                <a:srgbClr val="FF0000"/>
              </a:solidFill>
            </a:endParaRPr>
          </a:p>
          <a:p>
            <a:pPr marL="671513" lvl="2" indent="0" eaLnBrk="1" hangingPunct="1">
              <a:spcBef>
                <a:spcPts val="600"/>
              </a:spcBef>
              <a:buNone/>
            </a:pPr>
            <a:r>
              <a:rPr lang="ja-JP" altLang="en-US" dirty="0">
                <a:solidFill>
                  <a:srgbClr val="FF0000"/>
                </a:solidFill>
              </a:rPr>
              <a:t>　 </a:t>
            </a:r>
            <a:r>
              <a:rPr lang="ja-JP" altLang="en-US" dirty="0"/>
              <a:t>⇒所有と経営の</a:t>
            </a:r>
            <a:r>
              <a:rPr lang="ja-JP" altLang="en-US" dirty="0">
                <a:solidFill>
                  <a:srgbClr val="FF0000"/>
                </a:solidFill>
              </a:rPr>
              <a:t>分離</a:t>
            </a:r>
            <a:endParaRPr lang="en-US" altLang="ja-JP" dirty="0">
              <a:solidFill>
                <a:srgbClr val="FF0000"/>
              </a:solidFill>
            </a:endParaRPr>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88CB694E-85DD-4433-9EA0-238C0AA4E9AC}" type="slidenum">
              <a:rPr lang="en-US" altLang="ja-JP"/>
              <a:pPr>
                <a:defRPr/>
              </a:pPr>
              <a:t>12</a:t>
            </a:fld>
            <a:endParaRPr lang="en-US" altLang="ja-JP"/>
          </a:p>
        </p:txBody>
      </p:sp>
      <p:sp>
        <p:nvSpPr>
          <p:cNvPr id="15364" name="Rectangle 2"/>
          <p:cNvSpPr>
            <a:spLocks noGrp="1" noChangeArrowheads="1"/>
          </p:cNvSpPr>
          <p:nvPr>
            <p:ph type="title"/>
          </p:nvPr>
        </p:nvSpPr>
        <p:spPr>
          <a:xfrm>
            <a:off x="569913" y="441325"/>
            <a:ext cx="8229600" cy="1252538"/>
          </a:xfrm>
        </p:spPr>
        <p:txBody>
          <a:bodyPr/>
          <a:lstStyle/>
          <a:p>
            <a:pPr eaLnBrk="1" hangingPunct="1"/>
            <a:r>
              <a:rPr lang="ja-JP" altLang="en-US" dirty="0"/>
              <a:t>２．所有と経営の分離</a:t>
            </a:r>
            <a:r>
              <a:rPr lang="en-US" altLang="ja-JP" dirty="0"/>
              <a:t>-2</a:t>
            </a:r>
            <a:endParaRPr lang="ja-JP" altLang="en-US" dirty="0"/>
          </a:p>
        </p:txBody>
      </p:sp>
      <p:sp>
        <p:nvSpPr>
          <p:cNvPr id="8197" name="Rectangle 3"/>
          <p:cNvSpPr>
            <a:spLocks noGrp="1" noChangeArrowheads="1"/>
          </p:cNvSpPr>
          <p:nvPr>
            <p:ph type="body" idx="1"/>
          </p:nvPr>
        </p:nvSpPr>
        <p:spPr>
          <a:xfrm>
            <a:off x="317500" y="1310640"/>
            <a:ext cx="8826500" cy="5038725"/>
          </a:xfrm>
        </p:spPr>
        <p:txBody>
          <a:bodyPr/>
          <a:lstStyle/>
          <a:p>
            <a:pPr>
              <a:spcBef>
                <a:spcPts val="900"/>
              </a:spcBef>
              <a:defRPr/>
            </a:pPr>
            <a:r>
              <a:rPr lang="ja-JP" altLang="en-US" dirty="0"/>
              <a:t>現代企業の所有構造</a:t>
            </a:r>
            <a:r>
              <a:rPr lang="en-US" altLang="ja-JP" dirty="0"/>
              <a:t>-1</a:t>
            </a:r>
          </a:p>
          <a:p>
            <a:pPr lvl="1" eaLnBrk="1" hangingPunct="1">
              <a:spcBef>
                <a:spcPts val="900"/>
              </a:spcBef>
              <a:defRPr/>
            </a:pPr>
            <a:r>
              <a:rPr lang="ja-JP" altLang="en-US" dirty="0"/>
              <a:t>日本企業の株式所有構造</a:t>
            </a:r>
            <a:endParaRPr lang="en-US" altLang="ja-JP" dirty="0"/>
          </a:p>
          <a:p>
            <a:pPr lvl="2" eaLnBrk="1" hangingPunct="1">
              <a:spcBef>
                <a:spcPts val="900"/>
              </a:spcBef>
              <a:defRPr/>
            </a:pPr>
            <a:r>
              <a:rPr lang="en-US" altLang="ja-JP" dirty="0"/>
              <a:t>1990</a:t>
            </a:r>
            <a:r>
              <a:rPr lang="ja-JP" altLang="en-US" dirty="0"/>
              <a:t>年代前半まで</a:t>
            </a:r>
            <a:endParaRPr lang="en-US" altLang="ja-JP" dirty="0"/>
          </a:p>
          <a:p>
            <a:pPr lvl="3" eaLnBrk="1" hangingPunct="1">
              <a:spcBef>
                <a:spcPts val="900"/>
              </a:spcBef>
              <a:defRPr/>
            </a:pPr>
            <a:r>
              <a:rPr lang="ja-JP" altLang="en-US" dirty="0"/>
              <a:t>所有構造</a:t>
            </a:r>
            <a:endParaRPr lang="en-US" altLang="ja-JP" dirty="0"/>
          </a:p>
          <a:p>
            <a:pPr lvl="4" eaLnBrk="1" hangingPunct="1">
              <a:spcBef>
                <a:spcPts val="900"/>
              </a:spcBef>
              <a:defRPr/>
            </a:pPr>
            <a:r>
              <a:rPr lang="ja-JP" altLang="en-US" dirty="0">
                <a:solidFill>
                  <a:srgbClr val="FF0000"/>
                </a:solidFill>
              </a:rPr>
              <a:t>法人</a:t>
            </a:r>
            <a:r>
              <a:rPr lang="ja-JP" altLang="en-US" dirty="0"/>
              <a:t>株主の割合の</a:t>
            </a:r>
            <a:r>
              <a:rPr lang="ja-JP" altLang="en-US" dirty="0">
                <a:solidFill>
                  <a:srgbClr val="FF0000"/>
                </a:solidFill>
              </a:rPr>
              <a:t>高さ</a:t>
            </a:r>
            <a:endParaRPr lang="en-US" altLang="ja-JP" dirty="0">
              <a:solidFill>
                <a:srgbClr val="FF0000"/>
              </a:solidFill>
            </a:endParaRPr>
          </a:p>
          <a:p>
            <a:pPr lvl="4" eaLnBrk="1" hangingPunct="1">
              <a:spcBef>
                <a:spcPts val="900"/>
              </a:spcBef>
              <a:defRPr/>
            </a:pPr>
            <a:r>
              <a:rPr lang="ja-JP" altLang="en-US" dirty="0"/>
              <a:t>株式の相互</a:t>
            </a:r>
            <a:r>
              <a:rPr lang="ja-JP" altLang="en-US" dirty="0">
                <a:solidFill>
                  <a:srgbClr val="FF0000"/>
                </a:solidFill>
              </a:rPr>
              <a:t>持合</a:t>
            </a:r>
            <a:r>
              <a:rPr lang="ja-JP" altLang="en-US" dirty="0"/>
              <a:t>と</a:t>
            </a:r>
            <a:r>
              <a:rPr lang="ja-JP" altLang="en-US" dirty="0">
                <a:solidFill>
                  <a:srgbClr val="FF0000"/>
                </a:solidFill>
              </a:rPr>
              <a:t>安定</a:t>
            </a:r>
            <a:r>
              <a:rPr lang="ja-JP" altLang="en-US" dirty="0"/>
              <a:t>株主化</a:t>
            </a:r>
            <a:endParaRPr lang="en-US" altLang="ja-JP" dirty="0"/>
          </a:p>
          <a:p>
            <a:pPr lvl="4" eaLnBrk="1" hangingPunct="1">
              <a:spcBef>
                <a:spcPts val="900"/>
              </a:spcBef>
              <a:defRPr/>
            </a:pPr>
            <a:r>
              <a:rPr lang="ja-JP" altLang="en-US" spc="-90" dirty="0">
                <a:solidFill>
                  <a:srgbClr val="FF0000"/>
                </a:solidFill>
              </a:rPr>
              <a:t>メインバンク</a:t>
            </a:r>
            <a:r>
              <a:rPr lang="ja-JP" altLang="en-US" spc="-90" dirty="0"/>
              <a:t>中心の銀行･生保･企業集団･企業系列に属す企業</a:t>
            </a:r>
            <a:endParaRPr lang="en-US" altLang="ja-JP" spc="-90" dirty="0"/>
          </a:p>
          <a:p>
            <a:pPr lvl="3" eaLnBrk="1" hangingPunct="1">
              <a:spcBef>
                <a:spcPts val="900"/>
              </a:spcBef>
              <a:defRPr/>
            </a:pPr>
            <a:r>
              <a:rPr lang="ja-JP" altLang="en-US" spc="-90" dirty="0"/>
              <a:t>特徴</a:t>
            </a:r>
            <a:endParaRPr lang="en-US" altLang="ja-JP" spc="-90" dirty="0"/>
          </a:p>
          <a:p>
            <a:pPr lvl="4" eaLnBrk="1" hangingPunct="1">
              <a:spcBef>
                <a:spcPts val="900"/>
              </a:spcBef>
              <a:defRPr/>
            </a:pPr>
            <a:r>
              <a:rPr lang="ja-JP" altLang="en-US" spc="-90" dirty="0"/>
              <a:t>相互</a:t>
            </a:r>
            <a:r>
              <a:rPr lang="ja-JP" altLang="en-US" spc="-90" dirty="0">
                <a:solidFill>
                  <a:srgbClr val="FF0000"/>
                </a:solidFill>
              </a:rPr>
              <a:t>所有</a:t>
            </a:r>
            <a:r>
              <a:rPr lang="ja-JP" altLang="en-US" spc="-90" dirty="0"/>
              <a:t>に基づく相互</a:t>
            </a:r>
            <a:r>
              <a:rPr lang="ja-JP" altLang="en-US" spc="-90" dirty="0">
                <a:solidFill>
                  <a:srgbClr val="FF0000"/>
                </a:solidFill>
              </a:rPr>
              <a:t>信任</a:t>
            </a:r>
            <a:r>
              <a:rPr lang="ja-JP" altLang="en-US" spc="-90" dirty="0"/>
              <a:t>・相互</a:t>
            </a:r>
            <a:r>
              <a:rPr lang="ja-JP" altLang="en-US" spc="-90" dirty="0">
                <a:solidFill>
                  <a:srgbClr val="FF0000"/>
                </a:solidFill>
              </a:rPr>
              <a:t>不干渉</a:t>
            </a:r>
            <a:endParaRPr lang="en-US" altLang="ja-JP" spc="-90" dirty="0">
              <a:solidFill>
                <a:srgbClr val="FF0000"/>
              </a:solidFill>
            </a:endParaRPr>
          </a:p>
          <a:p>
            <a:pPr lvl="4" eaLnBrk="1" hangingPunct="1">
              <a:spcBef>
                <a:spcPts val="900"/>
              </a:spcBef>
              <a:defRPr/>
            </a:pPr>
            <a:r>
              <a:rPr lang="ja-JP" altLang="en-US" spc="-90" dirty="0">
                <a:solidFill>
                  <a:srgbClr val="FF0000"/>
                </a:solidFill>
              </a:rPr>
              <a:t>長期</a:t>
            </a:r>
            <a:r>
              <a:rPr lang="ja-JP" altLang="en-US" spc="-90" dirty="0"/>
              <a:t>的視野の経営</a:t>
            </a:r>
            <a:endParaRPr lang="en-US" altLang="ja-JP" spc="-90" dirty="0"/>
          </a:p>
          <a:p>
            <a:pPr lvl="4" eaLnBrk="1" hangingPunct="1">
              <a:spcBef>
                <a:spcPts val="900"/>
              </a:spcBef>
              <a:defRPr/>
            </a:pPr>
            <a:r>
              <a:rPr lang="ja-JP" altLang="en-US" spc="-90" dirty="0"/>
              <a:t>個人株主の</a:t>
            </a:r>
            <a:r>
              <a:rPr lang="ja-JP" altLang="en-US" spc="-90" dirty="0">
                <a:solidFill>
                  <a:srgbClr val="FF0000"/>
                </a:solidFill>
              </a:rPr>
              <a:t>軽視</a:t>
            </a:r>
            <a:r>
              <a:rPr lang="ja-JP" altLang="en-US" spc="-90" dirty="0"/>
              <a:t>：配当性向が</a:t>
            </a:r>
            <a:r>
              <a:rPr lang="ja-JP" altLang="en-US" spc="-90" dirty="0">
                <a:solidFill>
                  <a:srgbClr val="FF0000"/>
                </a:solidFill>
              </a:rPr>
              <a:t>低い</a:t>
            </a:r>
            <a:endParaRPr lang="en-US" altLang="ja-JP" spc="-90" dirty="0">
              <a:solidFill>
                <a:srgbClr val="FF0000"/>
              </a:solidFill>
            </a:endParaRPr>
          </a:p>
          <a:p>
            <a:pPr lvl="4" eaLnBrk="1" hangingPunct="1">
              <a:spcBef>
                <a:spcPts val="900"/>
              </a:spcBef>
              <a:defRPr/>
            </a:pPr>
            <a:r>
              <a:rPr lang="ja-JP" altLang="en-US" spc="-90" dirty="0"/>
              <a:t>メインバンクの影響力が</a:t>
            </a:r>
            <a:r>
              <a:rPr lang="ja-JP" altLang="en-US" spc="-90" dirty="0">
                <a:solidFill>
                  <a:srgbClr val="FF0000"/>
                </a:solidFill>
              </a:rPr>
              <a:t>強い</a:t>
            </a:r>
            <a:r>
              <a:rPr lang="ja-JP" altLang="en-US" spc="-90" dirty="0"/>
              <a:t>：直接金融より</a:t>
            </a:r>
            <a:r>
              <a:rPr lang="ja-JP" altLang="en-US" spc="-90" dirty="0">
                <a:solidFill>
                  <a:srgbClr val="FF0000"/>
                </a:solidFill>
              </a:rPr>
              <a:t>間接</a:t>
            </a:r>
            <a:r>
              <a:rPr lang="ja-JP" altLang="en-US" spc="-90" dirty="0"/>
              <a:t>金融</a:t>
            </a:r>
            <a:endParaRPr lang="en-US" altLang="ja-JP" spc="-90"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523ED632-F118-4F0E-9E84-F45F61C966B4}" type="slidenum">
              <a:rPr lang="en-US" altLang="ja-JP"/>
              <a:pPr>
                <a:defRPr/>
              </a:pPr>
              <a:t>13</a:t>
            </a:fld>
            <a:endParaRPr lang="en-US" altLang="ja-JP" dirty="0"/>
          </a:p>
        </p:txBody>
      </p:sp>
      <p:sp>
        <p:nvSpPr>
          <p:cNvPr id="16388" name="Rectangle 2"/>
          <p:cNvSpPr>
            <a:spLocks noGrp="1" noChangeArrowheads="1"/>
          </p:cNvSpPr>
          <p:nvPr>
            <p:ph type="title"/>
          </p:nvPr>
        </p:nvSpPr>
        <p:spPr>
          <a:xfrm>
            <a:off x="569913" y="381037"/>
            <a:ext cx="8229600" cy="1252538"/>
          </a:xfrm>
        </p:spPr>
        <p:txBody>
          <a:bodyPr/>
          <a:lstStyle/>
          <a:p>
            <a:pPr eaLnBrk="1" hangingPunct="1"/>
            <a:r>
              <a:rPr lang="ja-JP" altLang="ja-JP" dirty="0"/>
              <a:t>２．所有と経営の分離</a:t>
            </a:r>
            <a:r>
              <a:rPr lang="en-US" altLang="ja-JP" dirty="0"/>
              <a:t>-3</a:t>
            </a:r>
            <a:endParaRPr lang="ja-JP" altLang="en-US" dirty="0"/>
          </a:p>
        </p:txBody>
      </p:sp>
      <p:sp>
        <p:nvSpPr>
          <p:cNvPr id="16389" name="Rectangle 3"/>
          <p:cNvSpPr>
            <a:spLocks noGrp="1" noChangeArrowheads="1"/>
          </p:cNvSpPr>
          <p:nvPr>
            <p:ph type="body" idx="1"/>
          </p:nvPr>
        </p:nvSpPr>
        <p:spPr>
          <a:xfrm>
            <a:off x="420688" y="1302366"/>
            <a:ext cx="8555037" cy="5158724"/>
          </a:xfrm>
        </p:spPr>
        <p:txBody>
          <a:bodyPr/>
          <a:lstStyle/>
          <a:p>
            <a:pPr eaLnBrk="1" hangingPunct="1">
              <a:spcBef>
                <a:spcPts val="900"/>
              </a:spcBef>
            </a:pPr>
            <a:r>
              <a:rPr lang="ja-JP" altLang="en-US" dirty="0"/>
              <a:t>現代企業の所有構造</a:t>
            </a:r>
            <a:r>
              <a:rPr lang="en-US" altLang="ja-JP" dirty="0"/>
              <a:t>-2</a:t>
            </a:r>
          </a:p>
          <a:p>
            <a:pPr lvl="1" eaLnBrk="1" hangingPunct="1">
              <a:spcBef>
                <a:spcPts val="900"/>
              </a:spcBef>
            </a:pPr>
            <a:r>
              <a:rPr lang="ja-JP" altLang="en-US" dirty="0"/>
              <a:t>日本企業の株式所有構造</a:t>
            </a:r>
            <a:endParaRPr lang="en-US" altLang="ja-JP" dirty="0"/>
          </a:p>
          <a:p>
            <a:pPr lvl="2" eaLnBrk="1" hangingPunct="1">
              <a:spcBef>
                <a:spcPts val="900"/>
              </a:spcBef>
            </a:pPr>
            <a:r>
              <a:rPr lang="en-US" altLang="ja-JP" dirty="0"/>
              <a:t>1990</a:t>
            </a:r>
            <a:r>
              <a:rPr lang="ja-JP" altLang="en-US" dirty="0"/>
              <a:t>年代後半以降</a:t>
            </a:r>
            <a:endParaRPr lang="en-US" altLang="ja-JP" dirty="0"/>
          </a:p>
          <a:p>
            <a:pPr lvl="3" eaLnBrk="1" hangingPunct="1">
              <a:spcBef>
                <a:spcPts val="900"/>
              </a:spcBef>
            </a:pPr>
            <a:r>
              <a:rPr lang="ja-JP" altLang="en-US" dirty="0"/>
              <a:t>株式の相互持合の</a:t>
            </a:r>
            <a:r>
              <a:rPr lang="ja-JP" altLang="en-US" dirty="0">
                <a:solidFill>
                  <a:srgbClr val="FF0000"/>
                </a:solidFill>
              </a:rPr>
              <a:t>解消</a:t>
            </a:r>
            <a:endParaRPr lang="en-US" altLang="ja-JP" dirty="0">
              <a:solidFill>
                <a:srgbClr val="FF0000"/>
              </a:solidFill>
            </a:endParaRPr>
          </a:p>
          <a:p>
            <a:pPr lvl="4" eaLnBrk="1" hangingPunct="1">
              <a:spcBef>
                <a:spcPts val="900"/>
              </a:spcBef>
            </a:pPr>
            <a:r>
              <a:rPr lang="ja-JP" altLang="en-US" dirty="0"/>
              <a:t>安定株主の減小⇒</a:t>
            </a:r>
            <a:r>
              <a:rPr lang="ja-JP" altLang="en-US" dirty="0">
                <a:solidFill>
                  <a:srgbClr val="FF0000"/>
                </a:solidFill>
              </a:rPr>
              <a:t>浮動</a:t>
            </a:r>
            <a:r>
              <a:rPr lang="ja-JP" altLang="en-US" dirty="0"/>
              <a:t>株主の増大</a:t>
            </a:r>
            <a:endParaRPr lang="en-US" altLang="ja-JP" dirty="0"/>
          </a:p>
          <a:p>
            <a:pPr lvl="4" eaLnBrk="1" hangingPunct="1">
              <a:spcBef>
                <a:spcPts val="900"/>
              </a:spcBef>
            </a:pPr>
            <a:r>
              <a:rPr lang="ja-JP" altLang="en-US" dirty="0">
                <a:solidFill>
                  <a:srgbClr val="FF0000"/>
                </a:solidFill>
              </a:rPr>
              <a:t>厳格</a:t>
            </a:r>
            <a:r>
              <a:rPr lang="ja-JP" altLang="en-US" dirty="0"/>
              <a:t>なコーポレート・ガバナンス*の要求</a:t>
            </a:r>
            <a:endParaRPr lang="en-US" altLang="ja-JP" dirty="0"/>
          </a:p>
          <a:p>
            <a:pPr lvl="3" eaLnBrk="1" hangingPunct="1">
              <a:spcBef>
                <a:spcPts val="900"/>
              </a:spcBef>
            </a:pPr>
            <a:r>
              <a:rPr lang="ja-JP" altLang="en-US" sz="2000" dirty="0">
                <a:solidFill>
                  <a:srgbClr val="FF0000"/>
                </a:solidFill>
              </a:rPr>
              <a:t>外国人</a:t>
            </a:r>
            <a:r>
              <a:rPr lang="ja-JP" altLang="en-US" sz="2000" dirty="0"/>
              <a:t>株主の増大</a:t>
            </a:r>
            <a:endParaRPr lang="en-US" altLang="ja-JP" sz="2000" dirty="0"/>
          </a:p>
          <a:p>
            <a:pPr lvl="4" eaLnBrk="1" hangingPunct="1">
              <a:spcBef>
                <a:spcPts val="900"/>
              </a:spcBef>
            </a:pPr>
            <a:r>
              <a:rPr lang="en-US" altLang="ja-JP" dirty="0"/>
              <a:t>20%</a:t>
            </a:r>
            <a:r>
              <a:rPr lang="ja-JP" altLang="en-US" dirty="0"/>
              <a:t>の株式保有率</a:t>
            </a:r>
            <a:endParaRPr lang="en-US" altLang="ja-JP" dirty="0"/>
          </a:p>
          <a:p>
            <a:pPr lvl="4" eaLnBrk="1" hangingPunct="1">
              <a:spcBef>
                <a:spcPts val="900"/>
              </a:spcBef>
            </a:pPr>
            <a:r>
              <a:rPr lang="ja-JP" altLang="en-US" dirty="0"/>
              <a:t>厳格なコーポレート・ガバナンスと</a:t>
            </a:r>
            <a:r>
              <a:rPr lang="ja-JP" altLang="en-US" dirty="0">
                <a:solidFill>
                  <a:srgbClr val="FF0000"/>
                </a:solidFill>
              </a:rPr>
              <a:t>グローバル</a:t>
            </a:r>
            <a:r>
              <a:rPr lang="ja-JP" altLang="en-US" dirty="0"/>
              <a:t>・</a:t>
            </a:r>
            <a:r>
              <a:rPr lang="ja-JP" altLang="en-US" dirty="0">
                <a:solidFill>
                  <a:srgbClr val="FF0000"/>
                </a:solidFill>
              </a:rPr>
              <a:t>スタンダード</a:t>
            </a:r>
            <a:r>
              <a:rPr lang="ja-JP" altLang="en-US" dirty="0"/>
              <a:t>への</a:t>
            </a:r>
            <a:br>
              <a:rPr lang="en-US" altLang="ja-JP" dirty="0"/>
            </a:br>
            <a:r>
              <a:rPr lang="ja-JP" altLang="en-US" dirty="0"/>
              <a:t>適合の要求</a:t>
            </a:r>
            <a:endParaRPr lang="en-US" altLang="ja-JP" sz="1600" dirty="0"/>
          </a:p>
          <a:p>
            <a:pPr lvl="1" eaLnBrk="1" hangingPunct="1">
              <a:spcBef>
                <a:spcPts val="900"/>
              </a:spcBef>
            </a:pPr>
            <a:r>
              <a:rPr lang="ja-JP" altLang="en-US" dirty="0"/>
              <a:t>日本企業の株式</a:t>
            </a:r>
            <a:r>
              <a:rPr lang="ja-JP" altLang="en-US" dirty="0">
                <a:solidFill>
                  <a:srgbClr val="FF0000"/>
                </a:solidFill>
              </a:rPr>
              <a:t>所有</a:t>
            </a:r>
            <a:r>
              <a:rPr lang="ja-JP" altLang="en-US" dirty="0"/>
              <a:t>構造の比較</a:t>
            </a:r>
            <a:r>
              <a:rPr lang="ja-JP" altLang="en-US" dirty="0">
                <a:hlinkClick r:id="rId3" action="ppaction://hlinksldjump"/>
              </a:rPr>
              <a:t>（表</a:t>
            </a:r>
            <a:r>
              <a:rPr lang="en-US" altLang="ja-JP" dirty="0">
                <a:hlinkClick r:id="rId3" action="ppaction://hlinksldjump"/>
              </a:rPr>
              <a:t>1</a:t>
            </a:r>
            <a:r>
              <a:rPr lang="ja-JP" altLang="en-US" dirty="0">
                <a:hlinkClick r:id="rId3" action="ppaction://hlinksldjump"/>
              </a:rPr>
              <a:t>）</a:t>
            </a:r>
            <a:endParaRPr lang="en-US" altLang="ja-JP" dirty="0"/>
          </a:p>
          <a:p>
            <a:pPr marL="344487" lvl="1" indent="0" eaLnBrk="1" hangingPunct="1">
              <a:spcBef>
                <a:spcPts val="900"/>
              </a:spcBef>
              <a:buNone/>
            </a:pPr>
            <a:r>
              <a:rPr lang="ja-JP" altLang="en-US" sz="2000" dirty="0"/>
              <a:t>　　</a:t>
            </a:r>
            <a:r>
              <a:rPr lang="ja-JP" altLang="en-US" sz="1800" dirty="0"/>
              <a:t>*コーポレート・ガバナンスについては次ページ</a:t>
            </a:r>
            <a:endParaRPr lang="en-US" altLang="ja-JP" sz="1800" dirty="0"/>
          </a:p>
          <a:p>
            <a:pPr marL="344487" lvl="1" indent="0" eaLnBrk="1" hangingPunct="1">
              <a:spcBef>
                <a:spcPts val="900"/>
              </a:spcBef>
              <a:buNone/>
            </a:pPr>
            <a:endParaRPr lang="en-US" altLang="ja-JP" sz="1800"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287B2646-8A4D-4C51-9614-988F406E18FF}" type="slidenum">
              <a:rPr lang="en-US" altLang="ja-JP"/>
              <a:pPr>
                <a:defRPr/>
              </a:pPr>
              <a:t>14</a:t>
            </a:fld>
            <a:endParaRPr lang="en-US" altLang="ja-JP" dirty="0"/>
          </a:p>
        </p:txBody>
      </p:sp>
      <p:sp>
        <p:nvSpPr>
          <p:cNvPr id="17412" name="Rectangle 2"/>
          <p:cNvSpPr>
            <a:spLocks noGrp="1" noChangeArrowheads="1"/>
          </p:cNvSpPr>
          <p:nvPr>
            <p:ph type="title"/>
          </p:nvPr>
        </p:nvSpPr>
        <p:spPr>
          <a:xfrm>
            <a:off x="569913" y="401638"/>
            <a:ext cx="8229600" cy="1252537"/>
          </a:xfrm>
        </p:spPr>
        <p:txBody>
          <a:bodyPr/>
          <a:lstStyle/>
          <a:p>
            <a:pPr eaLnBrk="1" hangingPunct="1"/>
            <a:r>
              <a:rPr lang="ja-JP" altLang="en-US" dirty="0"/>
              <a:t>３</a:t>
            </a:r>
            <a:r>
              <a:rPr lang="ja-JP" altLang="ja-JP" dirty="0"/>
              <a:t>．</a:t>
            </a:r>
            <a:r>
              <a:rPr lang="ja-JP" altLang="en-US" dirty="0"/>
              <a:t>コーポレート・ガバナンス</a:t>
            </a:r>
            <a:r>
              <a:rPr lang="en-US" altLang="ja-JP" dirty="0"/>
              <a:t>-1</a:t>
            </a:r>
            <a:endParaRPr lang="ja-JP" altLang="en-US" dirty="0"/>
          </a:p>
        </p:txBody>
      </p:sp>
      <p:sp>
        <p:nvSpPr>
          <p:cNvPr id="17413" name="Rectangle 3"/>
          <p:cNvSpPr>
            <a:spLocks noGrp="1" noChangeArrowheads="1"/>
          </p:cNvSpPr>
          <p:nvPr>
            <p:ph type="body" idx="1"/>
          </p:nvPr>
        </p:nvSpPr>
        <p:spPr>
          <a:xfrm>
            <a:off x="619760" y="1381125"/>
            <a:ext cx="8524240" cy="4930775"/>
          </a:xfrm>
        </p:spPr>
        <p:txBody>
          <a:bodyPr/>
          <a:lstStyle/>
          <a:p>
            <a:pPr eaLnBrk="1" hangingPunct="1">
              <a:spcBef>
                <a:spcPts val="600"/>
              </a:spcBef>
            </a:pPr>
            <a:r>
              <a:rPr lang="ja-JP" altLang="en-US" dirty="0"/>
              <a:t>コーポレート・ガバナンス</a:t>
            </a:r>
            <a:r>
              <a:rPr lang="en-US" altLang="ja-JP" dirty="0"/>
              <a:t>-1</a:t>
            </a:r>
          </a:p>
          <a:p>
            <a:pPr lvl="1" eaLnBrk="1" hangingPunct="1">
              <a:spcBef>
                <a:spcPts val="600"/>
              </a:spcBef>
            </a:pPr>
            <a:r>
              <a:rPr lang="ja-JP" altLang="en-US" dirty="0"/>
              <a:t>コーポレート・ガバナンスとは</a:t>
            </a:r>
            <a:endParaRPr lang="en-US" altLang="ja-JP" dirty="0"/>
          </a:p>
          <a:p>
            <a:pPr lvl="2" eaLnBrk="1" hangingPunct="1">
              <a:spcBef>
                <a:spcPts val="600"/>
              </a:spcBef>
            </a:pPr>
            <a:r>
              <a:rPr lang="ja-JP" altLang="en-US" dirty="0">
                <a:solidFill>
                  <a:srgbClr val="FF0000"/>
                </a:solidFill>
              </a:rPr>
              <a:t>企業統治</a:t>
            </a:r>
            <a:r>
              <a:rPr lang="ja-JP" altLang="en-US" dirty="0"/>
              <a:t>とも呼ばれる</a:t>
            </a:r>
            <a:endParaRPr lang="en-US" altLang="ja-JP" dirty="0"/>
          </a:p>
          <a:p>
            <a:pPr lvl="2" eaLnBrk="1" hangingPunct="1">
              <a:spcBef>
                <a:spcPts val="600"/>
              </a:spcBef>
            </a:pPr>
            <a:r>
              <a:rPr lang="ja-JP" altLang="en-US" dirty="0"/>
              <a:t>コーポレート・ガバナンスの定義</a:t>
            </a:r>
            <a:endParaRPr lang="en-US" altLang="ja-JP" dirty="0"/>
          </a:p>
          <a:p>
            <a:pPr lvl="3" eaLnBrk="1" hangingPunct="1">
              <a:spcBef>
                <a:spcPts val="600"/>
              </a:spcBef>
            </a:pPr>
            <a:r>
              <a:rPr lang="en-US" altLang="ja-JP" dirty="0"/>
              <a:t> </a:t>
            </a:r>
            <a:r>
              <a:rPr lang="ja-JP" altLang="en-US" dirty="0">
                <a:solidFill>
                  <a:srgbClr val="FF0000"/>
                </a:solidFill>
              </a:rPr>
              <a:t>株主</a:t>
            </a:r>
            <a:r>
              <a:rPr lang="ja-JP" altLang="en-US" dirty="0"/>
              <a:t>などの利害関係者の利害を調整し、</a:t>
            </a:r>
            <a:r>
              <a:rPr lang="ja-JP" altLang="en-US" dirty="0">
                <a:solidFill>
                  <a:srgbClr val="FF0000"/>
                </a:solidFill>
              </a:rPr>
              <a:t>経営者</a:t>
            </a:r>
            <a:r>
              <a:rPr lang="ja-JP" altLang="en-US" dirty="0"/>
              <a:t>の</a:t>
            </a:r>
            <a:br>
              <a:rPr lang="en-US" altLang="ja-JP" dirty="0"/>
            </a:br>
            <a:r>
              <a:rPr lang="ja-JP" altLang="en-US" dirty="0"/>
              <a:t>行動を</a:t>
            </a:r>
            <a:r>
              <a:rPr lang="ja-JP" altLang="en-US" dirty="0">
                <a:solidFill>
                  <a:srgbClr val="FF0000"/>
                </a:solidFill>
              </a:rPr>
              <a:t>監視</a:t>
            </a:r>
            <a:r>
              <a:rPr lang="ja-JP" altLang="en-US" dirty="0"/>
              <a:t>するための仕組み</a:t>
            </a:r>
            <a:endParaRPr lang="en-US" altLang="ja-JP" dirty="0"/>
          </a:p>
          <a:p>
            <a:pPr lvl="2" eaLnBrk="1" hangingPunct="1">
              <a:spcBef>
                <a:spcPts val="600"/>
              </a:spcBef>
            </a:pPr>
            <a:r>
              <a:rPr lang="ja-JP" altLang="en-US" dirty="0"/>
              <a:t>コーポレート・ガバナンスのテーマ</a:t>
            </a:r>
            <a:endParaRPr lang="en-US" altLang="ja-JP" dirty="0"/>
          </a:p>
          <a:p>
            <a:pPr lvl="3" eaLnBrk="1" hangingPunct="1">
              <a:spcBef>
                <a:spcPts val="600"/>
              </a:spcBef>
            </a:pPr>
            <a:r>
              <a:rPr lang="ja-JP" altLang="en-US" dirty="0"/>
              <a:t>企業は「</a:t>
            </a:r>
            <a:r>
              <a:rPr lang="ja-JP" altLang="en-US" dirty="0">
                <a:solidFill>
                  <a:srgbClr val="FF0000"/>
                </a:solidFill>
              </a:rPr>
              <a:t>誰の</a:t>
            </a:r>
            <a:r>
              <a:rPr lang="ja-JP" altLang="en-US" dirty="0"/>
              <a:t>もの」であり、企業は「誰のため」に</a:t>
            </a:r>
            <a:r>
              <a:rPr lang="ja-JP" altLang="en-US" dirty="0">
                <a:solidFill>
                  <a:srgbClr val="FF0000"/>
                </a:solidFill>
              </a:rPr>
              <a:t>運営</a:t>
            </a:r>
            <a:r>
              <a:rPr lang="ja-JP" altLang="en-US" dirty="0"/>
              <a:t>されるべきか</a:t>
            </a:r>
            <a:endParaRPr lang="en-US" altLang="ja-JP" dirty="0"/>
          </a:p>
          <a:p>
            <a:pPr lvl="3" eaLnBrk="1" hangingPunct="1">
              <a:spcBef>
                <a:spcPts val="600"/>
              </a:spcBef>
            </a:pPr>
            <a:r>
              <a:rPr lang="ja-JP" altLang="en-US" dirty="0"/>
              <a:t>４つの分野</a:t>
            </a:r>
            <a:endParaRPr lang="en-US" altLang="ja-JP" dirty="0"/>
          </a:p>
          <a:p>
            <a:pPr lvl="4" eaLnBrk="1" hangingPunct="1">
              <a:spcBef>
                <a:spcPts val="600"/>
              </a:spcBef>
            </a:pPr>
            <a:r>
              <a:rPr lang="ja-JP" altLang="en-US" dirty="0"/>
              <a:t>企業と株主の</a:t>
            </a:r>
            <a:r>
              <a:rPr lang="ja-JP" altLang="en-US" dirty="0">
                <a:solidFill>
                  <a:srgbClr val="FF0000"/>
                </a:solidFill>
              </a:rPr>
              <a:t>関係</a:t>
            </a:r>
            <a:r>
              <a:rPr lang="ja-JP" altLang="en-US" dirty="0"/>
              <a:t>のあり方</a:t>
            </a:r>
            <a:endParaRPr lang="en-US" altLang="ja-JP" dirty="0"/>
          </a:p>
          <a:p>
            <a:pPr lvl="4" eaLnBrk="1" hangingPunct="1">
              <a:spcBef>
                <a:spcPts val="600"/>
              </a:spcBef>
            </a:pPr>
            <a:r>
              <a:rPr lang="ja-JP" altLang="en-US" dirty="0"/>
              <a:t>経営者の意思決定の</a:t>
            </a:r>
            <a:r>
              <a:rPr lang="ja-JP" altLang="en-US" dirty="0">
                <a:solidFill>
                  <a:srgbClr val="FF0000"/>
                </a:solidFill>
              </a:rPr>
              <a:t>監視</a:t>
            </a:r>
            <a:r>
              <a:rPr lang="ja-JP" altLang="en-US" dirty="0"/>
              <a:t>の仕組み</a:t>
            </a:r>
            <a:endParaRPr lang="en-US" altLang="ja-JP" dirty="0"/>
          </a:p>
          <a:p>
            <a:pPr lvl="4" eaLnBrk="1" hangingPunct="1">
              <a:spcBef>
                <a:spcPts val="600"/>
              </a:spcBef>
            </a:pPr>
            <a:r>
              <a:rPr lang="ja-JP" altLang="en-US" dirty="0"/>
              <a:t>利害関係者の</a:t>
            </a:r>
            <a:r>
              <a:rPr lang="ja-JP" altLang="en-US" dirty="0">
                <a:solidFill>
                  <a:srgbClr val="FF0000"/>
                </a:solidFill>
              </a:rPr>
              <a:t>利害調整</a:t>
            </a:r>
            <a:r>
              <a:rPr lang="ja-JP" altLang="en-US" dirty="0"/>
              <a:t>の仕組み</a:t>
            </a:r>
            <a:endParaRPr lang="en-US" altLang="ja-JP" dirty="0"/>
          </a:p>
          <a:p>
            <a:pPr lvl="4" eaLnBrk="1" hangingPunct="1">
              <a:spcBef>
                <a:spcPts val="600"/>
              </a:spcBef>
            </a:pPr>
            <a:r>
              <a:rPr lang="ja-JP" altLang="en-US" dirty="0"/>
              <a:t>株主利益の最大化のための</a:t>
            </a:r>
            <a:r>
              <a:rPr lang="ja-JP" altLang="en-US" dirty="0">
                <a:solidFill>
                  <a:srgbClr val="FF0000"/>
                </a:solidFill>
              </a:rPr>
              <a:t>監視</a:t>
            </a:r>
            <a:r>
              <a:rPr lang="ja-JP" altLang="en-US" dirty="0"/>
              <a:t>体制</a:t>
            </a:r>
            <a:endParaRPr lang="en-US" altLang="ja-JP" sz="1600"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E0C8650C-73F8-4E90-A92A-7DB1BFC8369C}" type="slidenum">
              <a:rPr lang="en-US" altLang="ja-JP"/>
              <a:pPr>
                <a:defRPr/>
              </a:pPr>
              <a:t>15</a:t>
            </a:fld>
            <a:endParaRPr lang="en-US" altLang="ja-JP"/>
          </a:p>
        </p:txBody>
      </p:sp>
      <p:sp>
        <p:nvSpPr>
          <p:cNvPr id="18436" name="Rectangle 2"/>
          <p:cNvSpPr>
            <a:spLocks noGrp="1" noChangeArrowheads="1"/>
          </p:cNvSpPr>
          <p:nvPr>
            <p:ph type="title"/>
          </p:nvPr>
        </p:nvSpPr>
        <p:spPr>
          <a:xfrm>
            <a:off x="539750" y="322263"/>
            <a:ext cx="8229600" cy="1252537"/>
          </a:xfrm>
        </p:spPr>
        <p:txBody>
          <a:bodyPr/>
          <a:lstStyle/>
          <a:p>
            <a:pPr eaLnBrk="1" hangingPunct="1"/>
            <a:r>
              <a:rPr lang="ja-JP" altLang="en-US" dirty="0"/>
              <a:t>３</a:t>
            </a:r>
            <a:r>
              <a:rPr lang="ja-JP" altLang="ja-JP" dirty="0"/>
              <a:t>．</a:t>
            </a:r>
            <a:r>
              <a:rPr lang="ja-JP" altLang="en-US" dirty="0"/>
              <a:t>コーポレート・ガバナンス</a:t>
            </a:r>
            <a:r>
              <a:rPr lang="en-US" altLang="ja-JP" dirty="0"/>
              <a:t>-2</a:t>
            </a:r>
            <a:endParaRPr lang="ja-JP" altLang="en-US" dirty="0"/>
          </a:p>
        </p:txBody>
      </p:sp>
      <p:sp>
        <p:nvSpPr>
          <p:cNvPr id="18437" name="Rectangle 3"/>
          <p:cNvSpPr>
            <a:spLocks noGrp="1" noChangeArrowheads="1"/>
          </p:cNvSpPr>
          <p:nvPr>
            <p:ph type="body" idx="1"/>
          </p:nvPr>
        </p:nvSpPr>
        <p:spPr>
          <a:xfrm>
            <a:off x="552658" y="1181369"/>
            <a:ext cx="8591341" cy="5137150"/>
          </a:xfrm>
        </p:spPr>
        <p:txBody>
          <a:bodyPr/>
          <a:lstStyle/>
          <a:p>
            <a:pPr eaLnBrk="1" hangingPunct="1">
              <a:spcBef>
                <a:spcPts val="400"/>
              </a:spcBef>
            </a:pPr>
            <a:r>
              <a:rPr lang="ja-JP" altLang="en-US" dirty="0"/>
              <a:t>企業は誰のものか</a:t>
            </a:r>
            <a:endParaRPr lang="en-US" altLang="ja-JP" dirty="0"/>
          </a:p>
          <a:p>
            <a:pPr lvl="1" eaLnBrk="1" hangingPunct="1">
              <a:spcBef>
                <a:spcPts val="400"/>
              </a:spcBef>
            </a:pPr>
            <a:r>
              <a:rPr lang="ja-JP" altLang="en-US" dirty="0"/>
              <a:t>シェアホルダー論</a:t>
            </a:r>
            <a:endParaRPr lang="en-US" altLang="ja-JP" dirty="0"/>
          </a:p>
          <a:p>
            <a:pPr lvl="2" eaLnBrk="1" hangingPunct="1">
              <a:spcBef>
                <a:spcPts val="400"/>
              </a:spcBef>
            </a:pPr>
            <a:r>
              <a:rPr lang="ja-JP" altLang="en-US" dirty="0"/>
              <a:t>コーポレート・ガバナンスにおいて</a:t>
            </a:r>
            <a:r>
              <a:rPr lang="ja-JP" altLang="en-US" dirty="0">
                <a:solidFill>
                  <a:srgbClr val="FF0000"/>
                </a:solidFill>
              </a:rPr>
              <a:t>株主</a:t>
            </a:r>
            <a:r>
              <a:rPr lang="ja-JP" altLang="en-US" dirty="0"/>
              <a:t>の立場を重視</a:t>
            </a:r>
            <a:endParaRPr lang="en-US" altLang="ja-JP" dirty="0"/>
          </a:p>
          <a:p>
            <a:pPr lvl="1" eaLnBrk="1" hangingPunct="1">
              <a:spcBef>
                <a:spcPts val="400"/>
              </a:spcBef>
            </a:pPr>
            <a:r>
              <a:rPr lang="ja-JP" altLang="en-US" dirty="0"/>
              <a:t>ステイクホルダー論</a:t>
            </a:r>
            <a:endParaRPr lang="en-US" altLang="ja-JP" dirty="0"/>
          </a:p>
          <a:p>
            <a:pPr lvl="2" eaLnBrk="1" hangingPunct="1">
              <a:spcBef>
                <a:spcPts val="400"/>
              </a:spcBef>
            </a:pPr>
            <a:r>
              <a:rPr lang="ja-JP" altLang="en-US" dirty="0"/>
              <a:t>コーポレート・ガバナンスにおいて株主のみならず</a:t>
            </a:r>
            <a:r>
              <a:rPr lang="en-US" altLang="ja-JP" dirty="0"/>
              <a:t>､</a:t>
            </a:r>
            <a:r>
              <a:rPr lang="ja-JP" altLang="en-US" dirty="0">
                <a:solidFill>
                  <a:srgbClr val="FF0000"/>
                </a:solidFill>
              </a:rPr>
              <a:t>従業員</a:t>
            </a:r>
            <a:r>
              <a:rPr lang="en-US" altLang="ja-JP" dirty="0"/>
              <a:t>､</a:t>
            </a:r>
            <a:r>
              <a:rPr lang="ja-JP" altLang="en-US" dirty="0"/>
              <a:t>債権者</a:t>
            </a:r>
            <a:r>
              <a:rPr lang="en-US" altLang="ja-JP" dirty="0"/>
              <a:t>､</a:t>
            </a:r>
            <a:br>
              <a:rPr lang="en-US" altLang="ja-JP" dirty="0"/>
            </a:br>
            <a:r>
              <a:rPr lang="ja-JP" altLang="en-US" dirty="0">
                <a:solidFill>
                  <a:srgbClr val="FF0000"/>
                </a:solidFill>
              </a:rPr>
              <a:t>顧客</a:t>
            </a:r>
            <a:r>
              <a:rPr lang="en-US" altLang="ja-JP" dirty="0"/>
              <a:t>､</a:t>
            </a:r>
            <a:r>
              <a:rPr lang="ja-JP" altLang="en-US" dirty="0"/>
              <a:t>取引企業</a:t>
            </a:r>
            <a:r>
              <a:rPr lang="en-US" altLang="ja-JP" dirty="0"/>
              <a:t>､</a:t>
            </a:r>
            <a:r>
              <a:rPr lang="ja-JP" altLang="en-US" dirty="0"/>
              <a:t>地域社会という利害関係者の</a:t>
            </a:r>
            <a:r>
              <a:rPr lang="ja-JP" altLang="en-US" dirty="0">
                <a:solidFill>
                  <a:srgbClr val="FF0000"/>
                </a:solidFill>
              </a:rPr>
              <a:t>利害調整</a:t>
            </a:r>
            <a:r>
              <a:rPr lang="ja-JP" altLang="en-US" dirty="0"/>
              <a:t>を重視</a:t>
            </a:r>
            <a:endParaRPr lang="en-US" altLang="ja-JP" dirty="0"/>
          </a:p>
          <a:p>
            <a:pPr eaLnBrk="1" hangingPunct="1">
              <a:spcBef>
                <a:spcPts val="400"/>
              </a:spcBef>
            </a:pPr>
            <a:r>
              <a:rPr lang="ja-JP" altLang="en-US" dirty="0"/>
              <a:t>企業の目的</a:t>
            </a:r>
            <a:endParaRPr lang="en-US" altLang="ja-JP" dirty="0"/>
          </a:p>
          <a:p>
            <a:pPr lvl="1" eaLnBrk="1" hangingPunct="1">
              <a:spcBef>
                <a:spcPts val="400"/>
              </a:spcBef>
            </a:pPr>
            <a:r>
              <a:rPr lang="ja-JP" altLang="en-US" dirty="0"/>
              <a:t>企業目的</a:t>
            </a:r>
            <a:r>
              <a:rPr lang="ja-JP" altLang="en-US" dirty="0">
                <a:solidFill>
                  <a:srgbClr val="FF0000"/>
                </a:solidFill>
              </a:rPr>
              <a:t>一元</a:t>
            </a:r>
            <a:r>
              <a:rPr lang="ja-JP" altLang="en-US" dirty="0"/>
              <a:t>論</a:t>
            </a:r>
            <a:endParaRPr lang="en-US" altLang="ja-JP" dirty="0"/>
          </a:p>
          <a:p>
            <a:pPr lvl="2" eaLnBrk="1" hangingPunct="1">
              <a:spcBef>
                <a:spcPts val="400"/>
              </a:spcBef>
            </a:pPr>
            <a:r>
              <a:rPr lang="ja-JP" altLang="en-US" dirty="0">
                <a:solidFill>
                  <a:srgbClr val="FF0000"/>
                </a:solidFill>
              </a:rPr>
              <a:t>利潤</a:t>
            </a:r>
            <a:r>
              <a:rPr lang="ja-JP" altLang="en-US" dirty="0"/>
              <a:t>の極大化</a:t>
            </a:r>
            <a:endParaRPr lang="en-US" altLang="ja-JP" dirty="0"/>
          </a:p>
          <a:p>
            <a:pPr lvl="2" eaLnBrk="1" hangingPunct="1">
              <a:spcBef>
                <a:spcPts val="400"/>
              </a:spcBef>
            </a:pPr>
            <a:r>
              <a:rPr lang="ja-JP" altLang="en-US" dirty="0">
                <a:solidFill>
                  <a:srgbClr val="FF0000"/>
                </a:solidFill>
              </a:rPr>
              <a:t>長期</a:t>
            </a:r>
            <a:r>
              <a:rPr lang="ja-JP" altLang="en-US" dirty="0"/>
              <a:t>利潤極大化</a:t>
            </a:r>
            <a:endParaRPr lang="en-US" altLang="ja-JP" dirty="0"/>
          </a:p>
          <a:p>
            <a:pPr lvl="2" eaLnBrk="1" hangingPunct="1">
              <a:spcBef>
                <a:spcPts val="400"/>
              </a:spcBef>
            </a:pPr>
            <a:r>
              <a:rPr lang="ja-JP" altLang="en-US" dirty="0">
                <a:solidFill>
                  <a:srgbClr val="FF0000"/>
                </a:solidFill>
              </a:rPr>
              <a:t>売上</a:t>
            </a:r>
            <a:r>
              <a:rPr lang="ja-JP" altLang="en-US" dirty="0"/>
              <a:t>高極大化</a:t>
            </a:r>
            <a:endParaRPr lang="en-US" altLang="ja-JP" dirty="0"/>
          </a:p>
          <a:p>
            <a:pPr lvl="1" eaLnBrk="1" hangingPunct="1">
              <a:spcBef>
                <a:spcPts val="400"/>
              </a:spcBef>
            </a:pPr>
            <a:r>
              <a:rPr lang="ja-JP" altLang="en-US" dirty="0"/>
              <a:t>企業目的</a:t>
            </a:r>
            <a:r>
              <a:rPr lang="ja-JP" altLang="en-US" dirty="0">
                <a:solidFill>
                  <a:srgbClr val="FF0000"/>
                </a:solidFill>
              </a:rPr>
              <a:t>多元</a:t>
            </a:r>
            <a:r>
              <a:rPr lang="ja-JP" altLang="en-US" dirty="0"/>
              <a:t>論</a:t>
            </a:r>
            <a:endParaRPr lang="en-US" altLang="ja-JP" dirty="0"/>
          </a:p>
          <a:p>
            <a:pPr lvl="2" eaLnBrk="1" hangingPunct="1">
              <a:spcBef>
                <a:spcPts val="400"/>
              </a:spcBef>
            </a:pPr>
            <a:r>
              <a:rPr lang="ja-JP" altLang="en-US" dirty="0"/>
              <a:t>経済的目的</a:t>
            </a:r>
            <a:r>
              <a:rPr lang="ja-JP" altLang="en-US" dirty="0">
                <a:solidFill>
                  <a:srgbClr val="FF0000"/>
                </a:solidFill>
              </a:rPr>
              <a:t>収益</a:t>
            </a:r>
            <a:r>
              <a:rPr lang="ja-JP" altLang="en-US" dirty="0"/>
              <a:t>性・</a:t>
            </a:r>
            <a:r>
              <a:rPr lang="ja-JP" altLang="en-US" dirty="0">
                <a:solidFill>
                  <a:srgbClr val="FF0000"/>
                </a:solidFill>
              </a:rPr>
              <a:t>成長</a:t>
            </a:r>
            <a:r>
              <a:rPr lang="ja-JP" altLang="en-US" dirty="0"/>
              <a:t>性と</a:t>
            </a:r>
            <a:r>
              <a:rPr lang="ja-JP" altLang="en-US" dirty="0">
                <a:solidFill>
                  <a:srgbClr val="FF0000"/>
                </a:solidFill>
              </a:rPr>
              <a:t>非経済</a:t>
            </a:r>
            <a:r>
              <a:rPr lang="ja-JP" altLang="en-US" dirty="0"/>
              <a:t>的目的を多元的に追求</a:t>
            </a:r>
            <a:endParaRPr lang="en-US" altLang="ja-JP" dirty="0"/>
          </a:p>
          <a:p>
            <a:pPr lvl="3" eaLnBrk="1" hangingPunct="1">
              <a:spcBef>
                <a:spcPts val="400"/>
              </a:spcBef>
            </a:pPr>
            <a:endParaRPr lang="en-US" altLang="ja-JP" sz="1600"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8DB22CCF-DFE4-4345-BC06-BD00616985A8}" type="slidenum">
              <a:rPr lang="en-US" altLang="ja-JP"/>
              <a:pPr>
                <a:defRPr/>
              </a:pPr>
              <a:t>16</a:t>
            </a:fld>
            <a:endParaRPr lang="en-US" altLang="ja-JP"/>
          </a:p>
        </p:txBody>
      </p:sp>
      <p:sp>
        <p:nvSpPr>
          <p:cNvPr id="19460" name="Rectangle 2"/>
          <p:cNvSpPr>
            <a:spLocks noGrp="1" noChangeArrowheads="1"/>
          </p:cNvSpPr>
          <p:nvPr>
            <p:ph type="title"/>
          </p:nvPr>
        </p:nvSpPr>
        <p:spPr>
          <a:xfrm>
            <a:off x="569913" y="441325"/>
            <a:ext cx="8229600" cy="1252538"/>
          </a:xfrm>
        </p:spPr>
        <p:txBody>
          <a:bodyPr/>
          <a:lstStyle/>
          <a:p>
            <a:pPr eaLnBrk="1" hangingPunct="1"/>
            <a:r>
              <a:rPr lang="ja-JP" altLang="en-US" dirty="0"/>
              <a:t>３</a:t>
            </a:r>
            <a:r>
              <a:rPr lang="ja-JP" altLang="ja-JP" dirty="0"/>
              <a:t>．</a:t>
            </a:r>
            <a:r>
              <a:rPr lang="ja-JP" altLang="en-US" dirty="0"/>
              <a:t>コーポレート・ガバナンス</a:t>
            </a:r>
            <a:r>
              <a:rPr lang="en-US" altLang="ja-JP" dirty="0"/>
              <a:t>-3</a:t>
            </a:r>
            <a:endParaRPr lang="ja-JP" altLang="en-US" dirty="0"/>
          </a:p>
        </p:txBody>
      </p:sp>
      <p:sp>
        <p:nvSpPr>
          <p:cNvPr id="19461" name="Rectangle 3"/>
          <p:cNvSpPr>
            <a:spLocks noGrp="1" noChangeArrowheads="1"/>
          </p:cNvSpPr>
          <p:nvPr>
            <p:ph type="body" idx="1"/>
          </p:nvPr>
        </p:nvSpPr>
        <p:spPr>
          <a:xfrm>
            <a:off x="328613" y="1504950"/>
            <a:ext cx="8815387" cy="4691063"/>
          </a:xfrm>
        </p:spPr>
        <p:txBody>
          <a:bodyPr/>
          <a:lstStyle/>
          <a:p>
            <a:pPr eaLnBrk="1" hangingPunct="1">
              <a:spcBef>
                <a:spcPts val="900"/>
              </a:spcBef>
            </a:pPr>
            <a:r>
              <a:rPr lang="ja-JP" altLang="en-US" dirty="0"/>
              <a:t>企業の</a:t>
            </a:r>
            <a:r>
              <a:rPr lang="ja-JP" altLang="en-US" dirty="0">
                <a:solidFill>
                  <a:srgbClr val="FF0000"/>
                </a:solidFill>
              </a:rPr>
              <a:t>社会</a:t>
            </a:r>
            <a:r>
              <a:rPr lang="ja-JP" altLang="en-US" dirty="0"/>
              <a:t>的責任論</a:t>
            </a:r>
            <a:endParaRPr lang="en-US" altLang="ja-JP" dirty="0"/>
          </a:p>
          <a:p>
            <a:pPr lvl="1" eaLnBrk="1" hangingPunct="1">
              <a:spcBef>
                <a:spcPts val="900"/>
              </a:spcBef>
            </a:pPr>
            <a:r>
              <a:rPr lang="ja-JP" altLang="en-US" dirty="0"/>
              <a:t>経営者は株主の</a:t>
            </a:r>
            <a:r>
              <a:rPr lang="ja-JP" altLang="en-US" dirty="0">
                <a:solidFill>
                  <a:srgbClr val="FF0000"/>
                </a:solidFill>
              </a:rPr>
              <a:t>代理</a:t>
            </a:r>
            <a:r>
              <a:rPr lang="ja-JP" altLang="en-US" dirty="0"/>
              <a:t>人で、株主のために事業活動をおこなう</a:t>
            </a:r>
            <a:br>
              <a:rPr lang="en-US" altLang="ja-JP" dirty="0"/>
            </a:br>
            <a:r>
              <a:rPr lang="ja-JP" altLang="en-US" dirty="0"/>
              <a:t>（フリードマン提唱）</a:t>
            </a:r>
            <a:endParaRPr lang="en-US" altLang="ja-JP" dirty="0"/>
          </a:p>
          <a:p>
            <a:pPr lvl="1" eaLnBrk="1" hangingPunct="1">
              <a:spcBef>
                <a:spcPts val="900"/>
              </a:spcBef>
            </a:pPr>
            <a:r>
              <a:rPr lang="ja-JP" altLang="en-US" dirty="0"/>
              <a:t>企業の社会</a:t>
            </a:r>
            <a:r>
              <a:rPr lang="ja-JP" altLang="en-US" dirty="0">
                <a:solidFill>
                  <a:srgbClr val="FF0000"/>
                </a:solidFill>
              </a:rPr>
              <a:t>貢献</a:t>
            </a:r>
            <a:r>
              <a:rPr lang="ja-JP" altLang="en-US" dirty="0"/>
              <a:t>活動（</a:t>
            </a:r>
            <a:r>
              <a:rPr lang="en-US" altLang="ja-JP" dirty="0"/>
              <a:t>1980</a:t>
            </a:r>
            <a:r>
              <a:rPr lang="ja-JP" altLang="en-US" dirty="0"/>
              <a:t>年代後半以降）</a:t>
            </a:r>
            <a:endParaRPr lang="en-US" altLang="ja-JP" dirty="0"/>
          </a:p>
          <a:p>
            <a:pPr lvl="2" eaLnBrk="1" hangingPunct="1">
              <a:spcBef>
                <a:spcPts val="900"/>
              </a:spcBef>
            </a:pPr>
            <a:r>
              <a:rPr lang="ja-JP" altLang="en-US" dirty="0"/>
              <a:t>フィランソロピー活動</a:t>
            </a:r>
            <a:endParaRPr lang="en-US" altLang="ja-JP" dirty="0"/>
          </a:p>
          <a:p>
            <a:pPr lvl="3" eaLnBrk="1" hangingPunct="1">
              <a:spcBef>
                <a:spcPts val="900"/>
              </a:spcBef>
            </a:pPr>
            <a:r>
              <a:rPr lang="ja-JP" altLang="en-US" sz="2000" dirty="0"/>
              <a:t>企業の</a:t>
            </a:r>
            <a:r>
              <a:rPr lang="ja-JP" altLang="en-US" sz="2000" dirty="0">
                <a:solidFill>
                  <a:srgbClr val="FF0000"/>
                </a:solidFill>
              </a:rPr>
              <a:t>社会貢献</a:t>
            </a:r>
            <a:r>
              <a:rPr lang="ja-JP" altLang="en-US" sz="2000" dirty="0"/>
              <a:t>活動や</a:t>
            </a:r>
            <a:r>
              <a:rPr lang="ja-JP" altLang="en-US" sz="2000" dirty="0">
                <a:solidFill>
                  <a:srgbClr val="FF0000"/>
                </a:solidFill>
              </a:rPr>
              <a:t>慈善</a:t>
            </a:r>
            <a:r>
              <a:rPr lang="ja-JP" altLang="en-US" sz="2000" dirty="0"/>
              <a:t>活動</a:t>
            </a:r>
            <a:endParaRPr lang="en-US" altLang="ja-JP" sz="2000" dirty="0"/>
          </a:p>
          <a:p>
            <a:pPr lvl="2" eaLnBrk="1" hangingPunct="1">
              <a:spcBef>
                <a:spcPts val="900"/>
              </a:spcBef>
            </a:pPr>
            <a:r>
              <a:rPr lang="ja-JP" altLang="en-US" dirty="0"/>
              <a:t>企業メセナ</a:t>
            </a:r>
            <a:endParaRPr lang="en-US" altLang="ja-JP" dirty="0"/>
          </a:p>
          <a:p>
            <a:pPr lvl="3" eaLnBrk="1" hangingPunct="1">
              <a:spcBef>
                <a:spcPts val="900"/>
              </a:spcBef>
            </a:pPr>
            <a:r>
              <a:rPr lang="ja-JP" altLang="en-US" sz="2000" dirty="0"/>
              <a:t>企業の</a:t>
            </a:r>
            <a:r>
              <a:rPr lang="ja-JP" altLang="en-US" sz="2000" dirty="0">
                <a:solidFill>
                  <a:srgbClr val="FF0000"/>
                </a:solidFill>
              </a:rPr>
              <a:t>文化</a:t>
            </a:r>
            <a:r>
              <a:rPr lang="ja-JP" altLang="en-US" sz="2000" dirty="0"/>
              <a:t>事業などへの支援活動</a:t>
            </a:r>
            <a:endParaRPr lang="en-US" altLang="ja-JP" sz="2000" dirty="0"/>
          </a:p>
          <a:p>
            <a:pPr lvl="2" eaLnBrk="1" hangingPunct="1">
              <a:spcBef>
                <a:spcPts val="900"/>
              </a:spcBef>
            </a:pPr>
            <a:r>
              <a:rPr lang="ja-JP" altLang="en-US" dirty="0"/>
              <a:t>コーポレート・シチズン</a:t>
            </a:r>
            <a:endParaRPr lang="en-US" altLang="ja-JP" dirty="0"/>
          </a:p>
          <a:p>
            <a:pPr lvl="3" eaLnBrk="1" hangingPunct="1">
              <a:spcBef>
                <a:spcPts val="900"/>
              </a:spcBef>
            </a:pPr>
            <a:r>
              <a:rPr lang="ja-JP" altLang="en-US" sz="2000" dirty="0"/>
              <a:t>企業は地域社会における</a:t>
            </a:r>
            <a:r>
              <a:rPr lang="ja-JP" altLang="en-US" sz="2000" dirty="0">
                <a:solidFill>
                  <a:srgbClr val="FF0000"/>
                </a:solidFill>
              </a:rPr>
              <a:t>よき市民</a:t>
            </a:r>
            <a:r>
              <a:rPr lang="ja-JP" altLang="en-US" sz="2000" dirty="0"/>
              <a:t>として相当の</a:t>
            </a:r>
            <a:r>
              <a:rPr lang="ja-JP" altLang="en-US" sz="2000" dirty="0">
                <a:solidFill>
                  <a:srgbClr val="FF0000"/>
                </a:solidFill>
              </a:rPr>
              <a:t>貢献</a:t>
            </a:r>
            <a:r>
              <a:rPr lang="ja-JP" altLang="en-US" sz="2000" dirty="0"/>
              <a:t>が必要</a:t>
            </a:r>
            <a:endParaRPr lang="en-US" altLang="ja-JP" sz="2000"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dirty="0"/>
          </a:p>
        </p:txBody>
      </p:sp>
    </p:spTree>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5695789A-652A-4BFF-82E7-F9C7FF63FFE9}" type="slidenum">
              <a:rPr lang="en-US" altLang="ja-JP"/>
              <a:pPr>
                <a:defRPr/>
              </a:pPr>
              <a:t>17</a:t>
            </a:fld>
            <a:endParaRPr lang="en-US" altLang="ja-JP"/>
          </a:p>
        </p:txBody>
      </p:sp>
      <p:sp>
        <p:nvSpPr>
          <p:cNvPr id="20484" name="Rectangle 2"/>
          <p:cNvSpPr>
            <a:spLocks noGrp="1" noChangeArrowheads="1"/>
          </p:cNvSpPr>
          <p:nvPr>
            <p:ph type="title"/>
          </p:nvPr>
        </p:nvSpPr>
        <p:spPr>
          <a:xfrm>
            <a:off x="569913" y="301625"/>
            <a:ext cx="8229600" cy="1252538"/>
          </a:xfrm>
        </p:spPr>
        <p:txBody>
          <a:bodyPr/>
          <a:lstStyle/>
          <a:p>
            <a:pPr eaLnBrk="1" hangingPunct="1"/>
            <a:r>
              <a:rPr lang="ja-JP" altLang="en-US" dirty="0"/>
              <a:t>３</a:t>
            </a:r>
            <a:r>
              <a:rPr lang="ja-JP" altLang="ja-JP" dirty="0"/>
              <a:t>．</a:t>
            </a:r>
            <a:r>
              <a:rPr lang="ja-JP" altLang="en-US" dirty="0"/>
              <a:t>コーポレート・ガバナンス</a:t>
            </a:r>
            <a:r>
              <a:rPr lang="en-US" altLang="ja-JP" dirty="0"/>
              <a:t>-4</a:t>
            </a:r>
            <a:endParaRPr lang="ja-JP" altLang="en-US" dirty="0"/>
          </a:p>
        </p:txBody>
      </p:sp>
      <p:sp>
        <p:nvSpPr>
          <p:cNvPr id="20485" name="Rectangle 3"/>
          <p:cNvSpPr>
            <a:spLocks noGrp="1" noChangeArrowheads="1"/>
          </p:cNvSpPr>
          <p:nvPr>
            <p:ph type="body" idx="1"/>
          </p:nvPr>
        </p:nvSpPr>
        <p:spPr>
          <a:xfrm>
            <a:off x="319088" y="1082675"/>
            <a:ext cx="8824912" cy="5437188"/>
          </a:xfrm>
        </p:spPr>
        <p:txBody>
          <a:bodyPr/>
          <a:lstStyle/>
          <a:p>
            <a:pPr eaLnBrk="1" hangingPunct="1">
              <a:spcBef>
                <a:spcPts val="300"/>
              </a:spcBef>
            </a:pPr>
            <a:r>
              <a:rPr lang="ja-JP" altLang="en-US" dirty="0"/>
              <a:t>日本企業のコーポレート・ガバナンス</a:t>
            </a:r>
            <a:r>
              <a:rPr lang="en-US" altLang="ja-JP" dirty="0"/>
              <a:t>-1</a:t>
            </a:r>
          </a:p>
          <a:p>
            <a:pPr lvl="1" eaLnBrk="1" hangingPunct="1">
              <a:spcBef>
                <a:spcPts val="300"/>
              </a:spcBef>
            </a:pPr>
            <a:r>
              <a:rPr lang="en-US" altLang="ja-JP" dirty="0"/>
              <a:t>1990</a:t>
            </a:r>
            <a:r>
              <a:rPr lang="ja-JP" altLang="en-US" dirty="0"/>
              <a:t>年代前半まで</a:t>
            </a:r>
            <a:endParaRPr lang="en-US" altLang="ja-JP" dirty="0"/>
          </a:p>
          <a:p>
            <a:pPr lvl="2" eaLnBrk="1" hangingPunct="1">
              <a:spcBef>
                <a:spcPts val="300"/>
              </a:spcBef>
            </a:pPr>
            <a:r>
              <a:rPr lang="ja-JP" altLang="en-US" dirty="0"/>
              <a:t>株主総会の</a:t>
            </a:r>
            <a:r>
              <a:rPr lang="ja-JP" altLang="en-US" dirty="0">
                <a:solidFill>
                  <a:srgbClr val="FF0000"/>
                </a:solidFill>
              </a:rPr>
              <a:t>形骸</a:t>
            </a:r>
            <a:r>
              <a:rPr lang="ja-JP" altLang="en-US" dirty="0"/>
              <a:t>化</a:t>
            </a:r>
            <a:endParaRPr lang="en-US" altLang="ja-JP" dirty="0"/>
          </a:p>
          <a:p>
            <a:pPr lvl="2" eaLnBrk="1" hangingPunct="1">
              <a:spcBef>
                <a:spcPts val="300"/>
              </a:spcBef>
            </a:pPr>
            <a:r>
              <a:rPr lang="ja-JP" altLang="en-US" dirty="0"/>
              <a:t>社外取締役の率：米国企業の</a:t>
            </a:r>
            <a:r>
              <a:rPr lang="en-US" altLang="ja-JP" dirty="0">
                <a:solidFill>
                  <a:srgbClr val="FF0000"/>
                </a:solidFill>
              </a:rPr>
              <a:t>70</a:t>
            </a:r>
            <a:r>
              <a:rPr lang="en-US" altLang="ja-JP" dirty="0"/>
              <a:t>%</a:t>
            </a:r>
            <a:r>
              <a:rPr lang="ja-JP" altLang="en-US" dirty="0"/>
              <a:t>が社外取締役あり、日本は</a:t>
            </a:r>
            <a:r>
              <a:rPr lang="en-US" altLang="ja-JP" dirty="0">
                <a:solidFill>
                  <a:srgbClr val="FF0000"/>
                </a:solidFill>
              </a:rPr>
              <a:t>25</a:t>
            </a:r>
            <a:r>
              <a:rPr lang="en-US" altLang="ja-JP" dirty="0"/>
              <a:t>%</a:t>
            </a:r>
          </a:p>
          <a:p>
            <a:pPr lvl="2" algn="just" eaLnBrk="1" hangingPunct="1">
              <a:spcBef>
                <a:spcPts val="300"/>
              </a:spcBef>
            </a:pPr>
            <a:r>
              <a:rPr lang="ja-JP" altLang="en-US" dirty="0"/>
              <a:t>取締役会の</a:t>
            </a:r>
            <a:r>
              <a:rPr lang="ja-JP" altLang="en-US" dirty="0">
                <a:solidFill>
                  <a:srgbClr val="FF0000"/>
                </a:solidFill>
              </a:rPr>
              <a:t>形骸</a:t>
            </a:r>
            <a:r>
              <a:rPr lang="ja-JP" altLang="en-US" dirty="0"/>
              <a:t>化、監査役（会）の</a:t>
            </a:r>
            <a:r>
              <a:rPr lang="ja-JP" altLang="en-US" dirty="0">
                <a:solidFill>
                  <a:srgbClr val="FF0000"/>
                </a:solidFill>
              </a:rPr>
              <a:t>形骸</a:t>
            </a:r>
            <a:r>
              <a:rPr lang="ja-JP" altLang="en-US" dirty="0"/>
              <a:t>化</a:t>
            </a:r>
            <a:endParaRPr lang="en-US" altLang="ja-JP" dirty="0"/>
          </a:p>
          <a:p>
            <a:pPr lvl="2" algn="just" eaLnBrk="1" hangingPunct="1">
              <a:spcBef>
                <a:spcPts val="300"/>
              </a:spcBef>
              <a:buFont typeface="Wingdings" pitchFamily="2" charset="2"/>
              <a:buNone/>
            </a:pPr>
            <a:r>
              <a:rPr lang="ja-JP" altLang="en-US" dirty="0"/>
              <a:t>　　⇒社長による</a:t>
            </a:r>
            <a:r>
              <a:rPr lang="ja-JP" altLang="en-US" dirty="0">
                <a:solidFill>
                  <a:srgbClr val="FF0000"/>
                </a:solidFill>
              </a:rPr>
              <a:t>監査役</a:t>
            </a:r>
            <a:r>
              <a:rPr lang="ja-JP" altLang="en-US" dirty="0"/>
              <a:t>の選出</a:t>
            </a:r>
            <a:endParaRPr lang="en-US" altLang="ja-JP" dirty="0"/>
          </a:p>
          <a:p>
            <a:pPr lvl="2" algn="just" eaLnBrk="1" hangingPunct="1">
              <a:spcBef>
                <a:spcPts val="300"/>
              </a:spcBef>
            </a:pPr>
            <a:r>
              <a:rPr lang="ja-JP" altLang="en-US" dirty="0"/>
              <a:t>メインバンクの役割</a:t>
            </a:r>
            <a:endParaRPr lang="en-US" altLang="ja-JP" dirty="0"/>
          </a:p>
          <a:p>
            <a:pPr lvl="3" algn="just" eaLnBrk="1" hangingPunct="1">
              <a:spcBef>
                <a:spcPts val="300"/>
              </a:spcBef>
            </a:pPr>
            <a:r>
              <a:rPr lang="ja-JP" altLang="en-US" sz="2000" dirty="0"/>
              <a:t>長期的な資金の貸付による経営の</a:t>
            </a:r>
            <a:r>
              <a:rPr lang="ja-JP" altLang="en-US" sz="2000" dirty="0">
                <a:solidFill>
                  <a:srgbClr val="FF0000"/>
                </a:solidFill>
              </a:rPr>
              <a:t>健全性</a:t>
            </a:r>
            <a:r>
              <a:rPr lang="ja-JP" altLang="en-US" sz="2000" dirty="0"/>
              <a:t>のチェック機能</a:t>
            </a:r>
            <a:endParaRPr lang="en-US" altLang="ja-JP" dirty="0"/>
          </a:p>
          <a:p>
            <a:pPr lvl="1" eaLnBrk="1" hangingPunct="1">
              <a:spcBef>
                <a:spcPts val="300"/>
              </a:spcBef>
            </a:pPr>
            <a:r>
              <a:rPr lang="en-US" altLang="ja-JP" dirty="0"/>
              <a:t>1990</a:t>
            </a:r>
            <a:r>
              <a:rPr lang="ja-JP" altLang="en-US" dirty="0"/>
              <a:t>年代後半以降</a:t>
            </a:r>
            <a:endParaRPr lang="en-US" altLang="ja-JP" dirty="0"/>
          </a:p>
          <a:p>
            <a:pPr lvl="2" eaLnBrk="1" hangingPunct="1">
              <a:spcBef>
                <a:spcPts val="300"/>
              </a:spcBef>
            </a:pPr>
            <a:r>
              <a:rPr lang="ja-JP" altLang="en-US" dirty="0">
                <a:solidFill>
                  <a:srgbClr val="FF0000"/>
                </a:solidFill>
              </a:rPr>
              <a:t>執行</a:t>
            </a:r>
            <a:r>
              <a:rPr lang="ja-JP" altLang="en-US" dirty="0"/>
              <a:t>役員制、</a:t>
            </a:r>
            <a:r>
              <a:rPr lang="ja-JP" altLang="en-US" dirty="0">
                <a:solidFill>
                  <a:srgbClr val="FF0000"/>
                </a:solidFill>
              </a:rPr>
              <a:t>社外</a:t>
            </a:r>
            <a:r>
              <a:rPr lang="ja-JP" altLang="en-US" dirty="0"/>
              <a:t>取締役の導入</a:t>
            </a:r>
            <a:endParaRPr lang="en-US" altLang="ja-JP" dirty="0"/>
          </a:p>
          <a:p>
            <a:pPr lvl="2" eaLnBrk="1" hangingPunct="1">
              <a:spcBef>
                <a:spcPts val="300"/>
              </a:spcBef>
            </a:pPr>
            <a:r>
              <a:rPr lang="ja-JP" altLang="en-US" dirty="0"/>
              <a:t>株主</a:t>
            </a:r>
            <a:r>
              <a:rPr lang="ja-JP" altLang="en-US" dirty="0">
                <a:solidFill>
                  <a:srgbClr val="FF0000"/>
                </a:solidFill>
              </a:rPr>
              <a:t>重視</a:t>
            </a:r>
            <a:r>
              <a:rPr lang="ja-JP" altLang="en-US" dirty="0"/>
              <a:t>の経営転換：</a:t>
            </a:r>
            <a:r>
              <a:rPr lang="ja-JP" altLang="en-US" dirty="0">
                <a:solidFill>
                  <a:srgbClr val="FF0000"/>
                </a:solidFill>
              </a:rPr>
              <a:t>配当</a:t>
            </a:r>
            <a:r>
              <a:rPr lang="ja-JP" altLang="en-US" dirty="0"/>
              <a:t>政策の見直し、自社株買い</a:t>
            </a:r>
            <a:endParaRPr lang="en-US" altLang="ja-JP" dirty="0"/>
          </a:p>
          <a:p>
            <a:pPr lvl="2" eaLnBrk="1" hangingPunct="1">
              <a:spcBef>
                <a:spcPts val="300"/>
              </a:spcBef>
            </a:pPr>
            <a:r>
              <a:rPr lang="ja-JP" altLang="en-US" dirty="0"/>
              <a:t>インベスターリレーションズ活動：</a:t>
            </a:r>
            <a:r>
              <a:rPr lang="ja-JP" altLang="en-US" dirty="0">
                <a:solidFill>
                  <a:srgbClr val="FF0000"/>
                </a:solidFill>
              </a:rPr>
              <a:t>投資家</a:t>
            </a:r>
            <a:r>
              <a:rPr lang="ja-JP" altLang="en-US" dirty="0"/>
              <a:t>向け広報活動</a:t>
            </a:r>
            <a:endParaRPr lang="en-US" altLang="ja-JP" dirty="0"/>
          </a:p>
          <a:p>
            <a:pPr lvl="2" eaLnBrk="1" hangingPunct="1">
              <a:spcBef>
                <a:spcPts val="300"/>
              </a:spcBef>
            </a:pPr>
            <a:r>
              <a:rPr lang="ja-JP" altLang="en-US" dirty="0"/>
              <a:t>コンプライアンス（</a:t>
            </a:r>
            <a:r>
              <a:rPr lang="en-US" altLang="ja-JP" dirty="0"/>
              <a:t>=</a:t>
            </a:r>
            <a:r>
              <a:rPr lang="ja-JP" altLang="en-US" dirty="0">
                <a:solidFill>
                  <a:srgbClr val="FF0000"/>
                </a:solidFill>
              </a:rPr>
              <a:t>法令遵守</a:t>
            </a:r>
            <a:r>
              <a:rPr lang="ja-JP" altLang="en-US" dirty="0"/>
              <a:t>）への取り組み強化</a:t>
            </a:r>
            <a:endParaRPr lang="en-US" altLang="ja-JP" dirty="0"/>
          </a:p>
          <a:p>
            <a:pPr lvl="2" eaLnBrk="1" hangingPunct="1">
              <a:spcBef>
                <a:spcPts val="300"/>
              </a:spcBef>
            </a:pPr>
            <a:r>
              <a:rPr lang="ja-JP" altLang="en-US" dirty="0"/>
              <a:t>株主代表</a:t>
            </a:r>
            <a:r>
              <a:rPr lang="ja-JP" altLang="en-US" dirty="0">
                <a:solidFill>
                  <a:srgbClr val="FF0000"/>
                </a:solidFill>
              </a:rPr>
              <a:t>訴訟</a:t>
            </a:r>
            <a:r>
              <a:rPr lang="ja-JP" altLang="en-US" dirty="0"/>
              <a:t>制度の拡充</a:t>
            </a:r>
            <a:endParaRPr lang="en-US" altLang="ja-JP" dirty="0"/>
          </a:p>
          <a:p>
            <a:pPr lvl="4" algn="just" eaLnBrk="1" hangingPunct="1">
              <a:spcBef>
                <a:spcPts val="300"/>
              </a:spcBef>
            </a:pPr>
            <a:endParaRPr lang="en-US" altLang="ja-JP"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4C8CFFB6-94FE-4E54-9890-5C010C772CAE}" type="slidenum">
              <a:rPr lang="en-US" altLang="ja-JP"/>
              <a:pPr>
                <a:defRPr/>
              </a:pPr>
              <a:t>18</a:t>
            </a:fld>
            <a:endParaRPr lang="en-US" altLang="ja-JP"/>
          </a:p>
        </p:txBody>
      </p:sp>
      <p:sp>
        <p:nvSpPr>
          <p:cNvPr id="21508" name="Rectangle 2"/>
          <p:cNvSpPr>
            <a:spLocks noGrp="1" noChangeArrowheads="1"/>
          </p:cNvSpPr>
          <p:nvPr>
            <p:ph type="title"/>
          </p:nvPr>
        </p:nvSpPr>
        <p:spPr>
          <a:xfrm>
            <a:off x="569913" y="441325"/>
            <a:ext cx="8229600" cy="1252538"/>
          </a:xfrm>
        </p:spPr>
        <p:txBody>
          <a:bodyPr/>
          <a:lstStyle/>
          <a:p>
            <a:pPr eaLnBrk="1" hangingPunct="1"/>
            <a:r>
              <a:rPr lang="ja-JP" altLang="en-US" dirty="0"/>
              <a:t>３</a:t>
            </a:r>
            <a:r>
              <a:rPr lang="ja-JP" altLang="ja-JP" dirty="0"/>
              <a:t>．</a:t>
            </a:r>
            <a:r>
              <a:rPr lang="ja-JP" altLang="en-US" dirty="0"/>
              <a:t>コーポレート・ガバナンス</a:t>
            </a:r>
            <a:r>
              <a:rPr lang="en-US" altLang="ja-JP" dirty="0"/>
              <a:t>-5</a:t>
            </a:r>
            <a:endParaRPr lang="ja-JP" altLang="en-US" dirty="0"/>
          </a:p>
        </p:txBody>
      </p:sp>
      <p:sp>
        <p:nvSpPr>
          <p:cNvPr id="24581" name="Rectangle 3"/>
          <p:cNvSpPr>
            <a:spLocks noGrp="1" noChangeArrowheads="1"/>
          </p:cNvSpPr>
          <p:nvPr>
            <p:ph type="body" idx="1"/>
          </p:nvPr>
        </p:nvSpPr>
        <p:spPr>
          <a:xfrm>
            <a:off x="328613" y="1450975"/>
            <a:ext cx="8589962" cy="4646613"/>
          </a:xfrm>
        </p:spPr>
        <p:txBody>
          <a:bodyPr/>
          <a:lstStyle/>
          <a:p>
            <a:pPr eaLnBrk="1" hangingPunct="1">
              <a:spcBef>
                <a:spcPts val="300"/>
              </a:spcBef>
            </a:pPr>
            <a:r>
              <a:rPr lang="ja-JP" altLang="en-US" dirty="0"/>
              <a:t>日米企業のコーポレート・ガバナンス</a:t>
            </a:r>
            <a:endParaRPr lang="en-US" altLang="ja-JP" dirty="0"/>
          </a:p>
          <a:p>
            <a:pPr lvl="1" eaLnBrk="1" hangingPunct="1">
              <a:spcBef>
                <a:spcPts val="300"/>
              </a:spcBef>
            </a:pPr>
            <a:r>
              <a:rPr lang="ja-JP" altLang="en-US" sz="2200" dirty="0"/>
              <a:t>日米の比較（表</a:t>
            </a:r>
            <a:r>
              <a:rPr lang="en-US" altLang="ja-JP" sz="2200" dirty="0"/>
              <a:t>2</a:t>
            </a:r>
            <a:r>
              <a:rPr lang="ja-JP" altLang="en-US" sz="2200" dirty="0"/>
              <a:t>：下記）</a:t>
            </a:r>
            <a:endParaRPr lang="en-US" altLang="ja-JP" sz="2200" dirty="0"/>
          </a:p>
        </p:txBody>
      </p:sp>
      <p:grpSp>
        <p:nvGrpSpPr>
          <p:cNvPr id="2" name="グループ化 12"/>
          <p:cNvGrpSpPr>
            <a:grpSpLocks/>
          </p:cNvGrpSpPr>
          <p:nvPr/>
        </p:nvGrpSpPr>
        <p:grpSpPr bwMode="auto">
          <a:xfrm>
            <a:off x="715963" y="3041650"/>
            <a:ext cx="8099425" cy="2365375"/>
            <a:chOff x="497840" y="2685328"/>
            <a:chExt cx="8493250" cy="2512992"/>
          </a:xfrm>
        </p:grpSpPr>
        <p:sp>
          <p:nvSpPr>
            <p:cNvPr id="8" name="正方形/長方形 7"/>
            <p:cNvSpPr/>
            <p:nvPr/>
          </p:nvSpPr>
          <p:spPr>
            <a:xfrm>
              <a:off x="3352783" y="3159255"/>
              <a:ext cx="619265" cy="31538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 name="正方形/長方形 9"/>
            <p:cNvSpPr/>
            <p:nvPr/>
          </p:nvSpPr>
          <p:spPr>
            <a:xfrm>
              <a:off x="3352783" y="3555599"/>
              <a:ext cx="923904" cy="31538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正方形/長方形 10"/>
            <p:cNvSpPr/>
            <p:nvPr/>
          </p:nvSpPr>
          <p:spPr>
            <a:xfrm>
              <a:off x="3342795" y="4398885"/>
              <a:ext cx="842333" cy="31538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p:nvSpPr>
          <p:spPr>
            <a:xfrm>
              <a:off x="3352783" y="4815469"/>
              <a:ext cx="447802" cy="31538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pic>
          <p:nvPicPr>
            <p:cNvPr id="21516" name="Picture 2"/>
            <p:cNvPicPr>
              <a:picLocks noChangeAspect="1" noChangeArrowheads="1"/>
            </p:cNvPicPr>
            <p:nvPr/>
          </p:nvPicPr>
          <p:blipFill>
            <a:blip r:embed="rId3" cstate="print"/>
            <a:srcRect/>
            <a:stretch>
              <a:fillRect/>
            </a:stretch>
          </p:blipFill>
          <p:spPr bwMode="auto">
            <a:xfrm>
              <a:off x="497840" y="2685328"/>
              <a:ext cx="8493250" cy="2512992"/>
            </a:xfrm>
            <a:prstGeom prst="rect">
              <a:avLst/>
            </a:prstGeom>
            <a:noFill/>
            <a:ln w="9525">
              <a:noFill/>
              <a:miter lim="800000"/>
              <a:headEnd/>
              <a:tailEnd/>
            </a:ln>
          </p:spPr>
        </p:pic>
      </p:grpSp>
      <p:sp>
        <p:nvSpPr>
          <p:cNvPr id="14" name="日付プレースホルダ 13"/>
          <p:cNvSpPr>
            <a:spLocks noGrp="1"/>
          </p:cNvSpPr>
          <p:nvPr>
            <p:ph type="dt" sz="quarter" idx="10"/>
          </p:nvPr>
        </p:nvSpPr>
        <p:spPr/>
        <p:txBody>
          <a:bodyPr/>
          <a:lstStyle/>
          <a:p>
            <a:pPr>
              <a:defRPr/>
            </a:pPr>
            <a:r>
              <a:rPr lang="ja-JP" altLang="en-US"/>
              <a:t>「マネジメント原理」</a:t>
            </a:r>
            <a:endParaRPr lang="en-US" altLang="ja-JP"/>
          </a:p>
        </p:txBody>
      </p:sp>
      <p:pic>
        <p:nvPicPr>
          <p:cNvPr id="1026" name="Picture 2" descr="C:\Documents and Settings\toshihiko\Local Settings\Temporary Internet Files\Content.IE5\V96PQNOG\MC90028693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78209" y="5549900"/>
            <a:ext cx="640865" cy="6508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81">
                                            <p:txEl>
                                              <p:pRg st="0" end="0"/>
                                            </p:txEl>
                                          </p:spTgt>
                                        </p:tgtEl>
                                        <p:attrNameLst>
                                          <p:attrName>style.visibility</p:attrName>
                                        </p:attrNameLst>
                                      </p:cBhvr>
                                      <p:to>
                                        <p:strVal val="visible"/>
                                      </p:to>
                                    </p:set>
                                    <p:animEffect transition="in" filter="fade">
                                      <p:cBhvr>
                                        <p:cTn id="7" dur="500"/>
                                        <p:tgtEl>
                                          <p:spTgt spid="2458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581">
                                            <p:txEl>
                                              <p:pRg st="1" end="1"/>
                                            </p:txEl>
                                          </p:spTgt>
                                        </p:tgtEl>
                                        <p:attrNameLst>
                                          <p:attrName>style.visibility</p:attrName>
                                        </p:attrNameLst>
                                      </p:cBhvr>
                                      <p:to>
                                        <p:strVal val="visible"/>
                                      </p:to>
                                    </p:set>
                                    <p:animEffect transition="in" filter="fade">
                                      <p:cBhvr>
                                        <p:cTn id="10" dur="500"/>
                                        <p:tgtEl>
                                          <p:spTgt spid="24581">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dirty="0"/>
          </a:p>
        </p:txBody>
      </p:sp>
      <p:sp>
        <p:nvSpPr>
          <p:cNvPr id="6" name="スライド番号プレースホルダ 5"/>
          <p:cNvSpPr>
            <a:spLocks noGrp="1"/>
          </p:cNvSpPr>
          <p:nvPr>
            <p:ph type="sldNum" sz="quarter" idx="12"/>
          </p:nvPr>
        </p:nvSpPr>
        <p:spPr/>
        <p:txBody>
          <a:bodyPr/>
          <a:lstStyle/>
          <a:p>
            <a:pPr>
              <a:defRPr/>
            </a:pPr>
            <a:fld id="{1E8C44D1-0BE5-4DD7-9D2C-AA9606892154}" type="slidenum">
              <a:rPr lang="en-US" altLang="ja-JP"/>
              <a:pPr>
                <a:defRPr/>
              </a:pPr>
              <a:t>19</a:t>
            </a:fld>
            <a:endParaRPr lang="en-US" altLang="ja-JP" dirty="0"/>
          </a:p>
        </p:txBody>
      </p:sp>
      <p:sp>
        <p:nvSpPr>
          <p:cNvPr id="4100" name="Rectangle 2"/>
          <p:cNvSpPr>
            <a:spLocks noGrp="1" noChangeArrowheads="1"/>
          </p:cNvSpPr>
          <p:nvPr>
            <p:ph type="title"/>
          </p:nvPr>
        </p:nvSpPr>
        <p:spPr>
          <a:xfrm>
            <a:off x="569913" y="221446"/>
            <a:ext cx="8229600" cy="1252538"/>
          </a:xfrm>
        </p:spPr>
        <p:txBody>
          <a:bodyPr/>
          <a:lstStyle/>
          <a:p>
            <a:pPr eaLnBrk="1" hangingPunct="1"/>
            <a:r>
              <a:rPr lang="ja-JP" altLang="en-US" sz="4000" dirty="0"/>
              <a:t>宿題１：レポート</a:t>
            </a:r>
            <a:r>
              <a:rPr lang="en-US" altLang="ja-JP" sz="4000" dirty="0"/>
              <a:t>1</a:t>
            </a:r>
            <a:endParaRPr lang="ja-JP" altLang="en-US" sz="4400" dirty="0"/>
          </a:p>
        </p:txBody>
      </p:sp>
      <p:sp>
        <p:nvSpPr>
          <p:cNvPr id="4101" name="Rectangle 3"/>
          <p:cNvSpPr>
            <a:spLocks noGrp="1" noChangeArrowheads="1"/>
          </p:cNvSpPr>
          <p:nvPr>
            <p:ph type="body" idx="1"/>
          </p:nvPr>
        </p:nvSpPr>
        <p:spPr>
          <a:xfrm>
            <a:off x="457200" y="969365"/>
            <a:ext cx="8686801" cy="5372441"/>
          </a:xfrm>
        </p:spPr>
        <p:txBody>
          <a:bodyPr/>
          <a:lstStyle/>
          <a:p>
            <a:pPr eaLnBrk="1" hangingPunct="1">
              <a:spcBef>
                <a:spcPts val="1000"/>
              </a:spcBef>
            </a:pPr>
            <a:r>
              <a:rPr lang="ja-JP" altLang="en-US" sz="2800" dirty="0"/>
              <a:t>テーマ</a:t>
            </a:r>
            <a:endParaRPr lang="en-US" altLang="ja-JP" sz="2800" dirty="0"/>
          </a:p>
          <a:p>
            <a:pPr lvl="1" eaLnBrk="1" hangingPunct="1">
              <a:spcBef>
                <a:spcPts val="1000"/>
              </a:spcBef>
            </a:pPr>
            <a:r>
              <a:rPr lang="ja-JP" altLang="en-US" dirty="0"/>
              <a:t>「</a:t>
            </a:r>
            <a:r>
              <a:rPr lang="ja-JP" altLang="en-US" dirty="0">
                <a:solidFill>
                  <a:srgbClr val="3333CC"/>
                </a:solidFill>
              </a:rPr>
              <a:t>なぜ保険会社は相互会社が多いのか</a:t>
            </a:r>
            <a:r>
              <a:rPr lang="ja-JP" altLang="en-US" dirty="0"/>
              <a:t>」</a:t>
            </a:r>
            <a:endParaRPr lang="en-US" altLang="ja-JP" dirty="0"/>
          </a:p>
          <a:p>
            <a:pPr eaLnBrk="1" hangingPunct="1">
              <a:spcBef>
                <a:spcPts val="1000"/>
              </a:spcBef>
            </a:pPr>
            <a:r>
              <a:rPr lang="ja-JP" altLang="en-US" dirty="0"/>
              <a:t>宿題レポートの詳細</a:t>
            </a:r>
            <a:endParaRPr lang="en-US" altLang="ja-JP" dirty="0"/>
          </a:p>
          <a:p>
            <a:pPr lvl="1" eaLnBrk="1" hangingPunct="1">
              <a:spcBef>
                <a:spcPts val="1000"/>
              </a:spcBef>
            </a:pPr>
            <a:r>
              <a:rPr lang="ja-JP" altLang="en-US" dirty="0"/>
              <a:t>調査した内容を基に、</a:t>
            </a:r>
            <a:r>
              <a:rPr lang="ja-JP" altLang="en-US" dirty="0">
                <a:solidFill>
                  <a:srgbClr val="3333CC"/>
                </a:solidFill>
              </a:rPr>
              <a:t>自分の考え</a:t>
            </a:r>
            <a:r>
              <a:rPr lang="ja-JP" altLang="en-US" dirty="0"/>
              <a:t>で、</a:t>
            </a:r>
            <a:r>
              <a:rPr lang="ja-JP" altLang="en-US" dirty="0">
                <a:solidFill>
                  <a:srgbClr val="3333CC"/>
                </a:solidFill>
              </a:rPr>
              <a:t>レポート</a:t>
            </a:r>
            <a:r>
              <a:rPr lang="ja-JP" altLang="en-US" dirty="0"/>
              <a:t>にまとめること</a:t>
            </a:r>
            <a:endParaRPr lang="en-US" altLang="ja-JP" dirty="0"/>
          </a:p>
          <a:p>
            <a:pPr lvl="1" eaLnBrk="1" hangingPunct="1">
              <a:spcBef>
                <a:spcPts val="1000"/>
              </a:spcBef>
            </a:pPr>
            <a:r>
              <a:rPr lang="en-US" altLang="ja-JP" dirty="0">
                <a:solidFill>
                  <a:srgbClr val="3333CC"/>
                </a:solidFill>
              </a:rPr>
              <a:t>A4</a:t>
            </a:r>
            <a:r>
              <a:rPr lang="ja-JP" altLang="en-US" dirty="0"/>
              <a:t>用紙に</a:t>
            </a:r>
            <a:r>
              <a:rPr lang="en-US" altLang="ja-JP" dirty="0"/>
              <a:t>Word</a:t>
            </a:r>
            <a:r>
              <a:rPr lang="ja-JP" altLang="en-US" dirty="0"/>
              <a:t>またはコンピュータ入力文字で</a:t>
            </a:r>
            <a:r>
              <a:rPr lang="ja-JP" altLang="en-US" dirty="0">
                <a:solidFill>
                  <a:srgbClr val="3333CC"/>
                </a:solidFill>
              </a:rPr>
              <a:t>１ページ以上</a:t>
            </a:r>
            <a:endParaRPr lang="en-US" altLang="ja-JP" dirty="0">
              <a:solidFill>
                <a:srgbClr val="3333CC"/>
              </a:solidFill>
            </a:endParaRPr>
          </a:p>
          <a:p>
            <a:pPr lvl="1" eaLnBrk="1" hangingPunct="1">
              <a:spcBef>
                <a:spcPts val="1000"/>
              </a:spcBef>
            </a:pPr>
            <a:r>
              <a:rPr lang="ja-JP" altLang="en-US" dirty="0"/>
              <a:t>表紙はいらない⇒タイトル名の下に</a:t>
            </a:r>
            <a:r>
              <a:rPr lang="ja-JP" altLang="en-US" dirty="0">
                <a:solidFill>
                  <a:srgbClr val="3333CC"/>
                </a:solidFill>
              </a:rPr>
              <a:t>学籍番号と氏名</a:t>
            </a:r>
            <a:r>
              <a:rPr lang="ja-JP" altLang="en-US" dirty="0"/>
              <a:t>を記入</a:t>
            </a:r>
            <a:endParaRPr lang="en-US" altLang="ja-JP" dirty="0"/>
          </a:p>
          <a:p>
            <a:pPr lvl="1" eaLnBrk="1" hangingPunct="1">
              <a:spcBef>
                <a:spcPts val="1000"/>
              </a:spcBef>
            </a:pPr>
            <a:r>
              <a:rPr lang="ja-JP" altLang="en-US" dirty="0">
                <a:solidFill>
                  <a:srgbClr val="FF0000"/>
                </a:solidFill>
              </a:rPr>
              <a:t>自分の考えがほとんどでも、参考文献を必ず記入</a:t>
            </a:r>
            <a:br>
              <a:rPr lang="en-US" altLang="ja-JP" dirty="0">
                <a:solidFill>
                  <a:srgbClr val="FF0000"/>
                </a:solidFill>
              </a:rPr>
            </a:br>
            <a:r>
              <a:rPr lang="ja-JP" altLang="en-US" dirty="0"/>
              <a:t>（教科書、ネットの情報、その他参考書）</a:t>
            </a:r>
            <a:endParaRPr lang="en-US" altLang="ja-JP" dirty="0"/>
          </a:p>
          <a:p>
            <a:pPr lvl="1" eaLnBrk="1" hangingPunct="1">
              <a:spcBef>
                <a:spcPts val="1000"/>
              </a:spcBef>
            </a:pPr>
            <a:r>
              <a:rPr lang="ja-JP" altLang="en-US" dirty="0"/>
              <a:t>提出方法：</a:t>
            </a:r>
            <a:r>
              <a:rPr lang="en-US" altLang="ja-JP" dirty="0">
                <a:solidFill>
                  <a:srgbClr val="FF0000"/>
                </a:solidFill>
              </a:rPr>
              <a:t>6</a:t>
            </a:r>
            <a:r>
              <a:rPr lang="ja-JP" altLang="en-US" dirty="0">
                <a:solidFill>
                  <a:srgbClr val="FF0000"/>
                </a:solidFill>
              </a:rPr>
              <a:t>月</a:t>
            </a:r>
            <a:r>
              <a:rPr lang="en-US" altLang="ja-JP" dirty="0">
                <a:solidFill>
                  <a:srgbClr val="FF0000"/>
                </a:solidFill>
              </a:rPr>
              <a:t>5</a:t>
            </a:r>
            <a:r>
              <a:rPr lang="ja-JP" altLang="en-US" dirty="0">
                <a:solidFill>
                  <a:srgbClr val="FF0000"/>
                </a:solidFill>
              </a:rPr>
              <a:t>日</a:t>
            </a:r>
            <a:r>
              <a:rPr lang="ja-JP" altLang="en-US" dirty="0">
                <a:solidFill>
                  <a:srgbClr val="3333CC"/>
                </a:solidFill>
              </a:rPr>
              <a:t>（金）までにメール添付で送ること</a:t>
            </a:r>
            <a:br>
              <a:rPr lang="en-US" altLang="ja-JP" dirty="0">
                <a:solidFill>
                  <a:srgbClr val="3333CC"/>
                </a:solidFill>
              </a:rPr>
            </a:br>
            <a:r>
              <a:rPr lang="en-US" altLang="ja-JP" dirty="0">
                <a:solidFill>
                  <a:srgbClr val="FF0000"/>
                </a:solidFill>
              </a:rPr>
              <a:t>6</a:t>
            </a:r>
            <a:r>
              <a:rPr lang="ja-JP" altLang="en-US" dirty="0">
                <a:solidFill>
                  <a:srgbClr val="FF0000"/>
                </a:solidFill>
              </a:rPr>
              <a:t>月</a:t>
            </a:r>
            <a:r>
              <a:rPr lang="en-US" altLang="ja-JP" dirty="0">
                <a:solidFill>
                  <a:srgbClr val="FF0000"/>
                </a:solidFill>
              </a:rPr>
              <a:t>5</a:t>
            </a:r>
            <a:r>
              <a:rPr lang="ja-JP" altLang="en-US" dirty="0">
                <a:solidFill>
                  <a:srgbClr val="FF0000"/>
                </a:solidFill>
              </a:rPr>
              <a:t>日を過ぎると減点とする</a:t>
            </a:r>
            <a:endParaRPr lang="en-US" altLang="ja-JP" dirty="0">
              <a:solidFill>
                <a:srgbClr val="FF0000"/>
              </a:solidFill>
            </a:endParaRPr>
          </a:p>
          <a:p>
            <a:pPr lvl="2" eaLnBrk="1" hangingPunct="1">
              <a:spcBef>
                <a:spcPts val="1000"/>
              </a:spcBef>
            </a:pPr>
            <a:r>
              <a:rPr lang="en-US" altLang="ja-JP" sz="2400" dirty="0">
                <a:solidFill>
                  <a:srgbClr val="3333FF"/>
                </a:solidFill>
              </a:rPr>
              <a:t>kana-toshi@ab.auone-net.jp</a:t>
            </a:r>
          </a:p>
        </p:txBody>
      </p:sp>
      <p:sp>
        <p:nvSpPr>
          <p:cNvPr id="7" name="日付プレースホルダ 6"/>
          <p:cNvSpPr>
            <a:spLocks noGrp="1"/>
          </p:cNvSpPr>
          <p:nvPr>
            <p:ph type="dt" sz="half" idx="10"/>
          </p:nvPr>
        </p:nvSpPr>
        <p:spPr/>
        <p:txBody>
          <a:bodyPr/>
          <a:lstStyle/>
          <a:p>
            <a:pPr>
              <a:defRPr/>
            </a:pPr>
            <a:r>
              <a:rPr lang="ja-JP" altLang="en-US"/>
              <a:t>「マネジメント原理」</a:t>
            </a:r>
            <a:endParaRPr lang="en-US" altLang="ja-JP"/>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52960545-B9B7-46E9-AF37-DB05F0891F5A}" type="slidenum">
              <a:rPr lang="en-US" altLang="ja-JP"/>
              <a:pPr>
                <a:defRPr/>
              </a:pPr>
              <a:t>2</a:t>
            </a:fld>
            <a:endParaRPr lang="en-US" altLang="ja-JP"/>
          </a:p>
        </p:txBody>
      </p:sp>
      <p:sp>
        <p:nvSpPr>
          <p:cNvPr id="4100" name="Rectangle 2"/>
          <p:cNvSpPr>
            <a:spLocks noGrp="1" noChangeArrowheads="1"/>
          </p:cNvSpPr>
          <p:nvPr>
            <p:ph type="title"/>
          </p:nvPr>
        </p:nvSpPr>
        <p:spPr>
          <a:xfrm>
            <a:off x="569913" y="263525"/>
            <a:ext cx="8229600" cy="1252538"/>
          </a:xfrm>
        </p:spPr>
        <p:txBody>
          <a:bodyPr/>
          <a:lstStyle/>
          <a:p>
            <a:pPr eaLnBrk="1" hangingPunct="1"/>
            <a:r>
              <a:rPr lang="ja-JP" altLang="en-US" dirty="0"/>
              <a:t>１．企業形態</a:t>
            </a:r>
            <a:r>
              <a:rPr lang="en-US" altLang="ja-JP" dirty="0"/>
              <a:t>-1</a:t>
            </a:r>
            <a:endParaRPr lang="ja-JP" altLang="en-US" dirty="0"/>
          </a:p>
        </p:txBody>
      </p:sp>
      <p:sp>
        <p:nvSpPr>
          <p:cNvPr id="4101" name="Rectangle 3"/>
          <p:cNvSpPr>
            <a:spLocks noGrp="1" noChangeArrowheads="1"/>
          </p:cNvSpPr>
          <p:nvPr>
            <p:ph type="body" idx="1"/>
          </p:nvPr>
        </p:nvSpPr>
        <p:spPr>
          <a:xfrm>
            <a:off x="653143" y="1005840"/>
            <a:ext cx="8490857" cy="5518785"/>
          </a:xfrm>
        </p:spPr>
        <p:txBody>
          <a:bodyPr/>
          <a:lstStyle/>
          <a:p>
            <a:pPr eaLnBrk="1" hangingPunct="1">
              <a:spcBef>
                <a:spcPts val="0"/>
              </a:spcBef>
            </a:pPr>
            <a:r>
              <a:rPr lang="ja-JP" altLang="en-US" dirty="0"/>
              <a:t>会社の種類</a:t>
            </a:r>
            <a:endParaRPr lang="en-US" altLang="ja-JP" dirty="0"/>
          </a:p>
          <a:p>
            <a:pPr lvl="1" eaLnBrk="1" hangingPunct="1">
              <a:spcBef>
                <a:spcPts val="0"/>
              </a:spcBef>
            </a:pPr>
            <a:r>
              <a:rPr lang="ja-JP" altLang="en-US" dirty="0"/>
              <a:t>株式会社と持分会社の</a:t>
            </a:r>
            <a:r>
              <a:rPr lang="en-US" altLang="ja-JP" dirty="0"/>
              <a:t>2</a:t>
            </a:r>
            <a:r>
              <a:rPr lang="ja-JP" altLang="en-US" dirty="0"/>
              <a:t>種類</a:t>
            </a:r>
            <a:endParaRPr lang="en-US" altLang="ja-JP" dirty="0"/>
          </a:p>
          <a:p>
            <a:pPr lvl="1" eaLnBrk="1" hangingPunct="1">
              <a:spcBef>
                <a:spcPts val="0"/>
              </a:spcBef>
            </a:pPr>
            <a:r>
              <a:rPr lang="ja-JP" altLang="en-US" dirty="0"/>
              <a:t>株式会社</a:t>
            </a:r>
            <a:endParaRPr lang="en-US" altLang="ja-JP" dirty="0"/>
          </a:p>
          <a:p>
            <a:pPr lvl="2" eaLnBrk="1" hangingPunct="1">
              <a:spcBef>
                <a:spcPts val="0"/>
              </a:spcBef>
            </a:pPr>
            <a:r>
              <a:rPr lang="ja-JP" altLang="en-US" dirty="0"/>
              <a:t>間接・有限責任（株式の</a:t>
            </a:r>
            <a:r>
              <a:rPr lang="ja-JP" altLang="en-US" dirty="0">
                <a:solidFill>
                  <a:srgbClr val="FF0000"/>
                </a:solidFill>
              </a:rPr>
              <a:t>引受価額</a:t>
            </a:r>
            <a:r>
              <a:rPr lang="ja-JP" altLang="en-US" dirty="0"/>
              <a:t>を限度）を負うに過ぎない</a:t>
            </a:r>
            <a:br>
              <a:rPr lang="en-US" altLang="ja-JP" dirty="0"/>
            </a:br>
            <a:r>
              <a:rPr lang="ja-JP" altLang="en-US" dirty="0"/>
              <a:t>社員</a:t>
            </a:r>
            <a:r>
              <a:rPr lang="ja-JP" altLang="en-US" dirty="0">
                <a:solidFill>
                  <a:srgbClr val="FF0000"/>
                </a:solidFill>
              </a:rPr>
              <a:t>（</a:t>
            </a:r>
            <a:r>
              <a:rPr lang="en-US" altLang="ja-JP" dirty="0"/>
              <a:t>=</a:t>
            </a:r>
            <a:r>
              <a:rPr lang="ja-JP" altLang="en-US" dirty="0">
                <a:solidFill>
                  <a:srgbClr val="FF0000"/>
                </a:solidFill>
              </a:rPr>
              <a:t>株主）</a:t>
            </a:r>
            <a:r>
              <a:rPr lang="ja-JP" altLang="en-US" dirty="0"/>
              <a:t>のみからなる会社</a:t>
            </a:r>
            <a:endParaRPr lang="en-US" altLang="ja-JP" dirty="0"/>
          </a:p>
          <a:p>
            <a:pPr lvl="1" eaLnBrk="1" hangingPunct="1">
              <a:spcBef>
                <a:spcPts val="0"/>
              </a:spcBef>
            </a:pPr>
            <a:r>
              <a:rPr lang="ja-JP" altLang="en-US" dirty="0"/>
              <a:t>持分会社</a:t>
            </a:r>
            <a:endParaRPr lang="en-US" altLang="ja-JP" dirty="0"/>
          </a:p>
          <a:p>
            <a:pPr lvl="2" eaLnBrk="1" hangingPunct="1">
              <a:spcBef>
                <a:spcPts val="0"/>
              </a:spcBef>
            </a:pPr>
            <a:r>
              <a:rPr lang="ja-JP" altLang="en-US" dirty="0"/>
              <a:t>合名会社</a:t>
            </a:r>
            <a:endParaRPr lang="en-US" altLang="ja-JP" dirty="0"/>
          </a:p>
          <a:p>
            <a:pPr lvl="3" eaLnBrk="1" hangingPunct="1">
              <a:spcBef>
                <a:spcPts val="0"/>
              </a:spcBef>
            </a:pPr>
            <a:r>
              <a:rPr lang="ja-JP" altLang="en-US" dirty="0"/>
              <a:t>無限責任</a:t>
            </a:r>
            <a:r>
              <a:rPr lang="ja-JP" altLang="en-US" dirty="0">
                <a:solidFill>
                  <a:srgbClr val="FF0000"/>
                </a:solidFill>
              </a:rPr>
              <a:t>社員*</a:t>
            </a:r>
            <a:r>
              <a:rPr lang="ja-JP" altLang="en-US" dirty="0"/>
              <a:t>（会社債権者に対し直接連帯</a:t>
            </a:r>
            <a:r>
              <a:rPr lang="ja-JP" altLang="en-US" dirty="0">
                <a:solidFill>
                  <a:srgbClr val="FF0000"/>
                </a:solidFill>
              </a:rPr>
              <a:t>無限</a:t>
            </a:r>
            <a:r>
              <a:rPr lang="ja-JP" altLang="en-US" dirty="0"/>
              <a:t>責任を負担）のみ</a:t>
            </a:r>
            <a:br>
              <a:rPr lang="en-US" altLang="ja-JP" dirty="0"/>
            </a:br>
            <a:r>
              <a:rPr lang="ja-JP" altLang="en-US" dirty="0"/>
              <a:t>からなる会社</a:t>
            </a:r>
            <a:endParaRPr lang="en-US" altLang="ja-JP" dirty="0"/>
          </a:p>
          <a:p>
            <a:pPr lvl="2" eaLnBrk="1" hangingPunct="1">
              <a:spcBef>
                <a:spcPts val="0"/>
              </a:spcBef>
            </a:pPr>
            <a:r>
              <a:rPr lang="ja-JP" altLang="en-US" dirty="0"/>
              <a:t>合資会社</a:t>
            </a:r>
            <a:endParaRPr lang="en-US" altLang="ja-JP" dirty="0"/>
          </a:p>
          <a:p>
            <a:pPr lvl="3" eaLnBrk="1" hangingPunct="1">
              <a:spcBef>
                <a:spcPts val="0"/>
              </a:spcBef>
            </a:pPr>
            <a:r>
              <a:rPr lang="ja-JP" altLang="en-US" dirty="0">
                <a:solidFill>
                  <a:srgbClr val="FF0000"/>
                </a:solidFill>
              </a:rPr>
              <a:t>無限</a:t>
            </a:r>
            <a:r>
              <a:rPr lang="ja-JP" altLang="en-US" dirty="0"/>
              <a:t>責任社員と、直接</a:t>
            </a:r>
            <a:r>
              <a:rPr lang="ja-JP" altLang="en-US" dirty="0">
                <a:solidFill>
                  <a:srgbClr val="FF0000"/>
                </a:solidFill>
              </a:rPr>
              <a:t>有限</a:t>
            </a:r>
            <a:r>
              <a:rPr lang="ja-JP" altLang="en-US" dirty="0"/>
              <a:t>責任社員（出資額が限度）とからなる会社</a:t>
            </a:r>
            <a:endParaRPr lang="en-US" altLang="ja-JP" dirty="0"/>
          </a:p>
          <a:p>
            <a:pPr lvl="2" eaLnBrk="1" hangingPunct="1">
              <a:spcBef>
                <a:spcPts val="0"/>
              </a:spcBef>
            </a:pPr>
            <a:r>
              <a:rPr lang="ja-JP" altLang="en-US" dirty="0"/>
              <a:t>合同会社</a:t>
            </a:r>
            <a:endParaRPr lang="en-US" altLang="ja-JP" dirty="0"/>
          </a:p>
          <a:p>
            <a:pPr lvl="3" eaLnBrk="1" hangingPunct="1">
              <a:spcBef>
                <a:spcPts val="0"/>
              </a:spcBef>
            </a:pPr>
            <a:r>
              <a:rPr lang="ja-JP" altLang="en-US" dirty="0">
                <a:solidFill>
                  <a:srgbClr val="FF0000"/>
                </a:solidFill>
              </a:rPr>
              <a:t>間接</a:t>
            </a:r>
            <a:r>
              <a:rPr lang="ja-JP" altLang="en-US" dirty="0"/>
              <a:t>有限責任社員のみからなる会社⇒組合的規律が適用</a:t>
            </a:r>
            <a:r>
              <a:rPr lang="ja-JP" altLang="en-US" dirty="0">
                <a:solidFill>
                  <a:srgbClr val="FF0000"/>
                </a:solidFill>
              </a:rPr>
              <a:t> </a:t>
            </a:r>
            <a:br>
              <a:rPr lang="en-US" altLang="ja-JP" dirty="0">
                <a:solidFill>
                  <a:srgbClr val="FF0000"/>
                </a:solidFill>
              </a:rPr>
            </a:br>
            <a:r>
              <a:rPr lang="ja-JP" altLang="en-US" dirty="0"/>
              <a:t>⇒</a:t>
            </a:r>
            <a:r>
              <a:rPr lang="en-US" altLang="ja-JP" dirty="0"/>
              <a:t>2006</a:t>
            </a:r>
            <a:r>
              <a:rPr lang="ja-JP" altLang="en-US" dirty="0"/>
              <a:t>年の会社法により制定</a:t>
            </a:r>
            <a:endParaRPr lang="en-US" altLang="ja-JP" dirty="0"/>
          </a:p>
          <a:p>
            <a:pPr lvl="1" eaLnBrk="1" hangingPunct="1">
              <a:spcBef>
                <a:spcPts val="0"/>
              </a:spcBef>
            </a:pPr>
            <a:r>
              <a:rPr lang="ja-JP" altLang="en-US" sz="1600" dirty="0"/>
              <a:t>注</a:t>
            </a:r>
            <a:r>
              <a:rPr lang="en-US" altLang="ja-JP" sz="1600" dirty="0"/>
              <a:t>1</a:t>
            </a:r>
            <a:r>
              <a:rPr lang="ja-JP" altLang="en-US" sz="1600" dirty="0"/>
              <a:t>：「社員」とは従業員でなく出資者のこと（法律用語）</a:t>
            </a:r>
            <a:endParaRPr lang="en-US" altLang="ja-JP" sz="1600" dirty="0"/>
          </a:p>
          <a:p>
            <a:pPr lvl="1" eaLnBrk="1" hangingPunct="1">
              <a:spcBef>
                <a:spcPts val="0"/>
              </a:spcBef>
            </a:pPr>
            <a:r>
              <a:rPr lang="ja-JP" altLang="en-US" sz="1600" dirty="0"/>
              <a:t>注</a:t>
            </a:r>
            <a:r>
              <a:rPr lang="en-US" altLang="ja-JP" sz="1600" dirty="0"/>
              <a:t>2</a:t>
            </a:r>
            <a:r>
              <a:rPr lang="ja-JP" altLang="en-US" sz="1600" dirty="0"/>
              <a:t>：「直接有限責任」は</a:t>
            </a:r>
            <a:r>
              <a:rPr lang="ja-JP" altLang="en-US" sz="1600" dirty="0">
                <a:solidFill>
                  <a:srgbClr val="FF0000"/>
                </a:solidFill>
              </a:rPr>
              <a:t>履行していない</a:t>
            </a:r>
            <a:r>
              <a:rPr lang="ja-JP" altLang="en-US" sz="1600" dirty="0"/>
              <a:t>出資額についても責任があり、</a:t>
            </a:r>
            <a:br>
              <a:rPr lang="en-US" altLang="ja-JP" sz="1600" dirty="0"/>
            </a:br>
            <a:r>
              <a:rPr lang="ja-JP" altLang="en-US" sz="1600" dirty="0"/>
              <a:t>　　   「間接有限責任」は</a:t>
            </a:r>
            <a:r>
              <a:rPr lang="ja-JP" altLang="en-US" sz="1600" dirty="0">
                <a:solidFill>
                  <a:srgbClr val="FF0000"/>
                </a:solidFill>
              </a:rPr>
              <a:t>履行した</a:t>
            </a:r>
            <a:r>
              <a:rPr lang="ja-JP" altLang="en-US" sz="1600" dirty="0"/>
              <a:t>出資額についてのみ責任がある</a:t>
            </a:r>
            <a:endParaRPr lang="en-US" altLang="ja-JP" sz="1600"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dirty="0"/>
          </a:p>
        </p:txBody>
      </p:sp>
      <p:sp>
        <p:nvSpPr>
          <p:cNvPr id="6" name="スライド番号プレースホルダ 5"/>
          <p:cNvSpPr>
            <a:spLocks noGrp="1"/>
          </p:cNvSpPr>
          <p:nvPr>
            <p:ph type="sldNum" sz="quarter" idx="12"/>
          </p:nvPr>
        </p:nvSpPr>
        <p:spPr/>
        <p:txBody>
          <a:bodyPr/>
          <a:lstStyle/>
          <a:p>
            <a:pPr>
              <a:defRPr/>
            </a:pPr>
            <a:fld id="{FF0CB548-5E85-404A-A772-78F2A1A6754C}" type="slidenum">
              <a:rPr lang="en-US" altLang="ja-JP"/>
              <a:pPr>
                <a:defRPr/>
              </a:pPr>
              <a:t>20</a:t>
            </a:fld>
            <a:endParaRPr lang="en-US" altLang="ja-JP" dirty="0"/>
          </a:p>
        </p:txBody>
      </p:sp>
      <p:sp>
        <p:nvSpPr>
          <p:cNvPr id="22532" name="Rectangle 2"/>
          <p:cNvSpPr>
            <a:spLocks noGrp="1" noChangeArrowheads="1"/>
          </p:cNvSpPr>
          <p:nvPr>
            <p:ph type="title"/>
          </p:nvPr>
        </p:nvSpPr>
        <p:spPr>
          <a:xfrm>
            <a:off x="539227" y="328016"/>
            <a:ext cx="8504290" cy="1252537"/>
          </a:xfrm>
        </p:spPr>
        <p:txBody>
          <a:bodyPr/>
          <a:lstStyle/>
          <a:p>
            <a:pPr eaLnBrk="1" hangingPunct="1"/>
            <a:r>
              <a:rPr lang="ja-JP" altLang="en-US" sz="3600" dirty="0"/>
              <a:t>補助資料</a:t>
            </a:r>
            <a:r>
              <a:rPr lang="en-US" altLang="ja-JP" sz="3600" dirty="0"/>
              <a:t>-1</a:t>
            </a:r>
            <a:r>
              <a:rPr lang="ja-JP" altLang="en-US" sz="3600" dirty="0"/>
              <a:t>　株式会社の機関の関係</a:t>
            </a:r>
            <a:r>
              <a:rPr lang="ja-JP" altLang="en-US" sz="3200" dirty="0">
                <a:hlinkClick r:id="rId3" action="ppaction://hlinksldjump"/>
              </a:rPr>
              <a:t>（図</a:t>
            </a:r>
            <a:r>
              <a:rPr lang="en-US" altLang="ja-JP" sz="3200" dirty="0">
                <a:hlinkClick r:id="rId3" action="ppaction://hlinksldjump"/>
              </a:rPr>
              <a:t>1</a:t>
            </a:r>
            <a:r>
              <a:rPr lang="ja-JP" altLang="en-US" sz="3200" dirty="0">
                <a:hlinkClick r:id="rId3" action="ppaction://hlinksldjump"/>
              </a:rPr>
              <a:t>）</a:t>
            </a:r>
            <a:br>
              <a:rPr lang="en-US" altLang="ja-JP" sz="3200" dirty="0"/>
            </a:br>
            <a:endParaRPr lang="ja-JP" altLang="en-US" sz="3600"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pic>
        <p:nvPicPr>
          <p:cNvPr id="22535" name="Picture 3"/>
          <p:cNvPicPr>
            <a:picLocks noChangeAspect="1" noChangeArrowheads="1"/>
          </p:cNvPicPr>
          <p:nvPr/>
        </p:nvPicPr>
        <p:blipFill>
          <a:blip r:embed="rId4" cstate="print"/>
          <a:srcRect/>
          <a:stretch>
            <a:fillRect/>
          </a:stretch>
        </p:blipFill>
        <p:spPr bwMode="auto">
          <a:xfrm>
            <a:off x="1260578" y="1373816"/>
            <a:ext cx="6929135" cy="4725534"/>
          </a:xfrm>
          <a:prstGeom prst="rect">
            <a:avLst/>
          </a:prstGeom>
          <a:noFill/>
          <a:ln w="9525">
            <a:noFill/>
            <a:miter lim="800000"/>
            <a:headEnd/>
            <a:tailEnd/>
          </a:ln>
        </p:spPr>
      </p:pic>
    </p:spTree>
  </p:cSld>
  <p:clrMapOvr>
    <a:masterClrMapping/>
  </p:clrMapOvr>
  <p:transition>
    <p:zoom/>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dirty="0"/>
          </a:p>
        </p:txBody>
      </p:sp>
      <p:sp>
        <p:nvSpPr>
          <p:cNvPr id="6" name="スライド番号プレースホルダ 5"/>
          <p:cNvSpPr>
            <a:spLocks noGrp="1"/>
          </p:cNvSpPr>
          <p:nvPr>
            <p:ph type="sldNum" sz="quarter" idx="12"/>
          </p:nvPr>
        </p:nvSpPr>
        <p:spPr/>
        <p:txBody>
          <a:bodyPr/>
          <a:lstStyle/>
          <a:p>
            <a:pPr>
              <a:defRPr/>
            </a:pPr>
            <a:fld id="{DD8CB717-7EAC-4253-B875-D7C040D151FA}" type="slidenum">
              <a:rPr lang="en-US" altLang="ja-JP"/>
              <a:pPr>
                <a:defRPr/>
              </a:pPr>
              <a:t>21</a:t>
            </a:fld>
            <a:endParaRPr lang="en-US" altLang="ja-JP" dirty="0"/>
          </a:p>
        </p:txBody>
      </p:sp>
      <p:sp>
        <p:nvSpPr>
          <p:cNvPr id="23556" name="Rectangle 2"/>
          <p:cNvSpPr>
            <a:spLocks noGrp="1" noChangeArrowheads="1"/>
          </p:cNvSpPr>
          <p:nvPr>
            <p:ph type="title"/>
          </p:nvPr>
        </p:nvSpPr>
        <p:spPr>
          <a:xfrm>
            <a:off x="478847" y="257138"/>
            <a:ext cx="8594725" cy="1252538"/>
          </a:xfrm>
        </p:spPr>
        <p:txBody>
          <a:bodyPr/>
          <a:lstStyle/>
          <a:p>
            <a:pPr eaLnBrk="1" hangingPunct="1"/>
            <a:r>
              <a:rPr lang="ja-JP" altLang="en-US" sz="2800" dirty="0"/>
              <a:t>補助資料</a:t>
            </a:r>
            <a:r>
              <a:rPr lang="en-US" altLang="ja-JP" sz="2800" dirty="0"/>
              <a:t>-2</a:t>
            </a:r>
            <a:r>
              <a:rPr lang="ja-JP" altLang="en-US" sz="2800" dirty="0"/>
              <a:t>　日本企業の株式所有構造の比較</a:t>
            </a:r>
            <a:r>
              <a:rPr lang="ja-JP" altLang="en-US" sz="2800" dirty="0">
                <a:hlinkClick r:id="rId3" action="ppaction://hlinksldjump"/>
              </a:rPr>
              <a:t>（表</a:t>
            </a:r>
            <a:r>
              <a:rPr lang="en-US" altLang="ja-JP" sz="2800" dirty="0">
                <a:hlinkClick r:id="rId3" action="ppaction://hlinksldjump"/>
              </a:rPr>
              <a:t>1</a:t>
            </a:r>
            <a:r>
              <a:rPr lang="ja-JP" altLang="en-US" sz="2800" dirty="0">
                <a:hlinkClick r:id="rId3" action="ppaction://hlinksldjump"/>
              </a:rPr>
              <a:t>）</a:t>
            </a:r>
            <a:endParaRPr lang="ja-JP" altLang="en-US" sz="2800" dirty="0"/>
          </a:p>
        </p:txBody>
      </p:sp>
      <p:grpSp>
        <p:nvGrpSpPr>
          <p:cNvPr id="23557" name="グループ化 9"/>
          <p:cNvGrpSpPr>
            <a:grpSpLocks/>
          </p:cNvGrpSpPr>
          <p:nvPr/>
        </p:nvGrpSpPr>
        <p:grpSpPr bwMode="auto">
          <a:xfrm>
            <a:off x="779489" y="844550"/>
            <a:ext cx="7249143" cy="5511280"/>
            <a:chOff x="1374040" y="1422400"/>
            <a:chExt cx="7306257" cy="5334000"/>
          </a:xfrm>
        </p:grpSpPr>
        <p:pic>
          <p:nvPicPr>
            <p:cNvPr id="23558" name="Picture 3"/>
            <p:cNvPicPr>
              <a:picLocks noChangeAspect="1" noChangeArrowheads="1"/>
            </p:cNvPicPr>
            <p:nvPr/>
          </p:nvPicPr>
          <p:blipFill>
            <a:blip r:embed="rId4" cstate="print"/>
            <a:srcRect/>
            <a:stretch>
              <a:fillRect/>
            </a:stretch>
          </p:blipFill>
          <p:spPr bwMode="auto">
            <a:xfrm>
              <a:off x="1452879" y="1422400"/>
              <a:ext cx="7227418" cy="5334000"/>
            </a:xfrm>
            <a:prstGeom prst="rect">
              <a:avLst/>
            </a:prstGeom>
            <a:noFill/>
            <a:ln w="9525">
              <a:noFill/>
              <a:miter lim="800000"/>
              <a:headEnd/>
              <a:tailEnd/>
            </a:ln>
          </p:spPr>
        </p:pic>
        <p:sp>
          <p:nvSpPr>
            <p:cNvPr id="8" name="正方形/長方形 7"/>
            <p:cNvSpPr/>
            <p:nvPr/>
          </p:nvSpPr>
          <p:spPr>
            <a:xfrm>
              <a:off x="1374040" y="1422400"/>
              <a:ext cx="7234627" cy="530356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grpSp>
      <p:sp>
        <p:nvSpPr>
          <p:cNvPr id="9" name="日付プレースホルダ 6"/>
          <p:cNvSpPr>
            <a:spLocks noGrp="1"/>
          </p:cNvSpPr>
          <p:nvPr>
            <p:ph type="dt" sz="quarter" idx="10"/>
          </p:nvPr>
        </p:nvSpPr>
        <p:spPr>
          <a:xfrm>
            <a:off x="457200" y="6243638"/>
            <a:ext cx="2133600" cy="457200"/>
          </a:xfrm>
        </p:spPr>
        <p:txBody>
          <a:bodyPr/>
          <a:lstStyle/>
          <a:p>
            <a:pPr>
              <a:defRPr/>
            </a:pPr>
            <a:r>
              <a:rPr lang="ja-JP" altLang="en-US"/>
              <a:t>「マネジメント原理」</a:t>
            </a:r>
            <a:endParaRPr lang="en-US" altLang="ja-JP" dirty="0"/>
          </a:p>
        </p:txBody>
      </p:sp>
    </p:spTree>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42750631-B4DA-4E5A-A556-DAFD3124B208}" type="slidenum">
              <a:rPr lang="en-US" altLang="ja-JP"/>
              <a:pPr>
                <a:defRPr/>
              </a:pPr>
              <a:t>3</a:t>
            </a:fld>
            <a:endParaRPr lang="en-US" altLang="ja-JP"/>
          </a:p>
        </p:txBody>
      </p:sp>
      <p:sp>
        <p:nvSpPr>
          <p:cNvPr id="5124" name="Rectangle 2"/>
          <p:cNvSpPr>
            <a:spLocks noGrp="1" noChangeArrowheads="1"/>
          </p:cNvSpPr>
          <p:nvPr>
            <p:ph type="title"/>
          </p:nvPr>
        </p:nvSpPr>
        <p:spPr>
          <a:xfrm>
            <a:off x="569913" y="320675"/>
            <a:ext cx="8229600" cy="1252538"/>
          </a:xfrm>
        </p:spPr>
        <p:txBody>
          <a:bodyPr/>
          <a:lstStyle/>
          <a:p>
            <a:pPr eaLnBrk="1" hangingPunct="1"/>
            <a:r>
              <a:rPr lang="ja-JP" altLang="en-US"/>
              <a:t>１．企業形態</a:t>
            </a:r>
            <a:r>
              <a:rPr lang="en-US" altLang="ja-JP"/>
              <a:t>-2</a:t>
            </a:r>
            <a:endParaRPr lang="ja-JP" altLang="en-US"/>
          </a:p>
        </p:txBody>
      </p:sp>
      <p:sp>
        <p:nvSpPr>
          <p:cNvPr id="5125" name="Rectangle 3"/>
          <p:cNvSpPr>
            <a:spLocks noGrp="1" noChangeArrowheads="1"/>
          </p:cNvSpPr>
          <p:nvPr>
            <p:ph type="body" idx="1"/>
          </p:nvPr>
        </p:nvSpPr>
        <p:spPr>
          <a:xfrm>
            <a:off x="690464" y="1321145"/>
            <a:ext cx="8453535" cy="5308600"/>
          </a:xfrm>
        </p:spPr>
        <p:txBody>
          <a:bodyPr/>
          <a:lstStyle/>
          <a:p>
            <a:pPr eaLnBrk="1" hangingPunct="1">
              <a:spcBef>
                <a:spcPts val="1000"/>
              </a:spcBef>
            </a:pPr>
            <a:r>
              <a:rPr lang="ja-JP" altLang="en-US" dirty="0"/>
              <a:t>特定会社</a:t>
            </a:r>
            <a:endParaRPr lang="en-US" altLang="ja-JP" dirty="0"/>
          </a:p>
          <a:p>
            <a:pPr lvl="1" eaLnBrk="1" hangingPunct="1">
              <a:spcBef>
                <a:spcPts val="1000"/>
              </a:spcBef>
            </a:pPr>
            <a:r>
              <a:rPr lang="ja-JP" altLang="en-US" dirty="0"/>
              <a:t>特例有限会社</a:t>
            </a:r>
            <a:endParaRPr lang="en-US" altLang="ja-JP" dirty="0"/>
          </a:p>
          <a:p>
            <a:pPr lvl="2" eaLnBrk="1" hangingPunct="1">
              <a:spcBef>
                <a:spcPts val="1000"/>
              </a:spcBef>
            </a:pPr>
            <a:r>
              <a:rPr lang="en-US" altLang="ja-JP" dirty="0"/>
              <a:t>2006</a:t>
            </a:r>
            <a:r>
              <a:rPr lang="ja-JP" altLang="en-US" dirty="0"/>
              <a:t>年の会社法により有限会社は廃止</a:t>
            </a:r>
            <a:br>
              <a:rPr lang="en-US" altLang="ja-JP" dirty="0"/>
            </a:br>
            <a:r>
              <a:rPr lang="ja-JP" altLang="en-US" dirty="0"/>
              <a:t>⇒</a:t>
            </a:r>
            <a:r>
              <a:rPr lang="ja-JP" altLang="en-US" dirty="0">
                <a:solidFill>
                  <a:srgbClr val="FF0000"/>
                </a:solidFill>
              </a:rPr>
              <a:t>混乱</a:t>
            </a:r>
            <a:r>
              <a:rPr lang="ja-JP" altLang="en-US" dirty="0"/>
              <a:t>防止のため従来の有限会社はほぼ従来通りの規律が可能</a:t>
            </a:r>
            <a:endParaRPr lang="en-US" altLang="ja-JP" dirty="0"/>
          </a:p>
          <a:p>
            <a:pPr lvl="2" eaLnBrk="1" hangingPunct="1">
              <a:spcBef>
                <a:spcPts val="1000"/>
              </a:spcBef>
            </a:pPr>
            <a:r>
              <a:rPr lang="ja-JP" altLang="en-US" dirty="0"/>
              <a:t>定款の変更と登記で</a:t>
            </a:r>
            <a:r>
              <a:rPr lang="ja-JP" altLang="en-US" dirty="0">
                <a:solidFill>
                  <a:srgbClr val="FF0000"/>
                </a:solidFill>
              </a:rPr>
              <a:t>株式</a:t>
            </a:r>
            <a:r>
              <a:rPr lang="ja-JP" altLang="en-US" dirty="0"/>
              <a:t>会社に移行可能</a:t>
            </a:r>
            <a:endParaRPr lang="en-US" altLang="ja-JP" dirty="0"/>
          </a:p>
          <a:p>
            <a:pPr lvl="1" eaLnBrk="1" hangingPunct="1">
              <a:spcBef>
                <a:spcPts val="1000"/>
              </a:spcBef>
            </a:pPr>
            <a:r>
              <a:rPr lang="ja-JP" altLang="en-US" dirty="0"/>
              <a:t>相互会社</a:t>
            </a:r>
            <a:endParaRPr lang="en-US" altLang="ja-JP" dirty="0"/>
          </a:p>
          <a:p>
            <a:pPr lvl="2" eaLnBrk="1" hangingPunct="1">
              <a:spcBef>
                <a:spcPts val="1000"/>
              </a:spcBef>
            </a:pPr>
            <a:r>
              <a:rPr lang="ja-JP" altLang="en-US" dirty="0"/>
              <a:t>日本では</a:t>
            </a:r>
            <a:r>
              <a:rPr lang="ja-JP" altLang="en-US" dirty="0">
                <a:solidFill>
                  <a:srgbClr val="FF0000"/>
                </a:solidFill>
              </a:rPr>
              <a:t>保険</a:t>
            </a:r>
            <a:r>
              <a:rPr lang="ja-JP" altLang="en-US" dirty="0"/>
              <a:t>会社のみ認められる（米国では相互貯蓄銀行も）</a:t>
            </a:r>
            <a:endParaRPr lang="en-US" altLang="ja-JP" dirty="0"/>
          </a:p>
          <a:p>
            <a:pPr lvl="2" eaLnBrk="1" hangingPunct="1">
              <a:spcBef>
                <a:spcPts val="1000"/>
              </a:spcBef>
            </a:pPr>
            <a:r>
              <a:rPr lang="ja-JP" altLang="en-US" dirty="0"/>
              <a:t>保険契約者の</a:t>
            </a:r>
            <a:r>
              <a:rPr lang="ja-JP" altLang="en-US" dirty="0">
                <a:solidFill>
                  <a:srgbClr val="FF0000"/>
                </a:solidFill>
              </a:rPr>
              <a:t>保険料</a:t>
            </a:r>
            <a:r>
              <a:rPr lang="ja-JP" altLang="en-US" dirty="0"/>
              <a:t>で成立⇒保険会社は保険者</a:t>
            </a:r>
            <a:endParaRPr lang="en-US" altLang="ja-JP" dirty="0"/>
          </a:p>
          <a:p>
            <a:pPr lvl="2" eaLnBrk="1" hangingPunct="1">
              <a:spcBef>
                <a:spcPts val="1000"/>
              </a:spcBef>
            </a:pPr>
            <a:r>
              <a:rPr lang="ja-JP" altLang="en-US" dirty="0"/>
              <a:t>社員</a:t>
            </a:r>
            <a:r>
              <a:rPr lang="ja-JP" altLang="en-US" dirty="0">
                <a:solidFill>
                  <a:srgbClr val="FF0000"/>
                </a:solidFill>
              </a:rPr>
              <a:t>総代会</a:t>
            </a:r>
            <a:r>
              <a:rPr lang="ja-JP" altLang="en-US" dirty="0"/>
              <a:t>は株式会社の株主総会にあたる</a:t>
            </a:r>
            <a:endParaRPr lang="en-US" altLang="ja-JP" dirty="0"/>
          </a:p>
          <a:p>
            <a:pPr lvl="3" eaLnBrk="1" hangingPunct="1">
              <a:spcBef>
                <a:spcPts val="1000"/>
              </a:spcBef>
            </a:pPr>
            <a:r>
              <a:rPr lang="ja-JP" altLang="en-US" dirty="0"/>
              <a:t>社員の中から</a:t>
            </a:r>
            <a:r>
              <a:rPr lang="ja-JP" altLang="en-US" dirty="0">
                <a:solidFill>
                  <a:srgbClr val="FF0000"/>
                </a:solidFill>
              </a:rPr>
              <a:t>選出</a:t>
            </a:r>
            <a:r>
              <a:rPr lang="ja-JP" altLang="en-US" dirty="0"/>
              <a:t>された総代により構成</a:t>
            </a:r>
            <a:endParaRPr lang="en-US" altLang="ja-JP" dirty="0"/>
          </a:p>
          <a:p>
            <a:pPr lvl="2" eaLnBrk="1" hangingPunct="1">
              <a:spcBef>
                <a:spcPts val="1000"/>
              </a:spcBef>
            </a:pPr>
            <a:r>
              <a:rPr lang="ja-JP" altLang="en-US" dirty="0">
                <a:solidFill>
                  <a:srgbClr val="FF0000"/>
                </a:solidFill>
              </a:rPr>
              <a:t>株式</a:t>
            </a:r>
            <a:r>
              <a:rPr lang="ja-JP" altLang="en-US" dirty="0"/>
              <a:t>会社への転換が認められる（社員総代会と金融庁長官の許可）</a:t>
            </a:r>
            <a:endParaRPr lang="en-US" altLang="ja-JP"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dirty="0"/>
          </a:p>
        </p:txBody>
      </p:sp>
    </p:spTree>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175BF9E2-4579-4E7F-B594-6BF87460311D}" type="slidenum">
              <a:rPr lang="en-US" altLang="ja-JP"/>
              <a:pPr>
                <a:defRPr/>
              </a:pPr>
              <a:t>4</a:t>
            </a:fld>
            <a:endParaRPr lang="en-US" altLang="ja-JP"/>
          </a:p>
        </p:txBody>
      </p:sp>
      <p:sp>
        <p:nvSpPr>
          <p:cNvPr id="6148" name="Rectangle 2"/>
          <p:cNvSpPr>
            <a:spLocks noGrp="1" noChangeArrowheads="1"/>
          </p:cNvSpPr>
          <p:nvPr>
            <p:ph type="title"/>
          </p:nvPr>
        </p:nvSpPr>
        <p:spPr>
          <a:xfrm>
            <a:off x="569913" y="431800"/>
            <a:ext cx="8229600" cy="1252538"/>
          </a:xfrm>
        </p:spPr>
        <p:txBody>
          <a:bodyPr/>
          <a:lstStyle/>
          <a:p>
            <a:pPr eaLnBrk="1" hangingPunct="1"/>
            <a:r>
              <a:rPr lang="ja-JP" altLang="en-US"/>
              <a:t>１．企業形態</a:t>
            </a:r>
            <a:r>
              <a:rPr lang="en-US" altLang="ja-JP"/>
              <a:t>-3</a:t>
            </a:r>
            <a:endParaRPr lang="ja-JP" altLang="en-US"/>
          </a:p>
        </p:txBody>
      </p:sp>
      <p:sp>
        <p:nvSpPr>
          <p:cNvPr id="6149" name="Rectangle 3"/>
          <p:cNvSpPr>
            <a:spLocks noGrp="1" noChangeArrowheads="1"/>
          </p:cNvSpPr>
          <p:nvPr>
            <p:ph type="body" idx="1"/>
          </p:nvPr>
        </p:nvSpPr>
        <p:spPr>
          <a:xfrm>
            <a:off x="462224" y="1450975"/>
            <a:ext cx="8599226" cy="4979970"/>
          </a:xfrm>
        </p:spPr>
        <p:txBody>
          <a:bodyPr/>
          <a:lstStyle/>
          <a:p>
            <a:pPr eaLnBrk="1" hangingPunct="1">
              <a:spcBef>
                <a:spcPts val="1200"/>
              </a:spcBef>
            </a:pPr>
            <a:r>
              <a:rPr lang="ja-JP" altLang="en-US" dirty="0"/>
              <a:t>株式会社制度</a:t>
            </a:r>
            <a:r>
              <a:rPr lang="en-US" altLang="ja-JP" dirty="0"/>
              <a:t>-1</a:t>
            </a:r>
          </a:p>
          <a:p>
            <a:pPr lvl="1" eaLnBrk="1" hangingPunct="1">
              <a:spcBef>
                <a:spcPts val="1200"/>
              </a:spcBef>
            </a:pPr>
            <a:r>
              <a:rPr lang="ja-JP" altLang="en-US" dirty="0"/>
              <a:t>株式会社の草分け</a:t>
            </a:r>
            <a:endParaRPr lang="en-US" altLang="ja-JP" dirty="0"/>
          </a:p>
          <a:p>
            <a:pPr lvl="2" eaLnBrk="1" hangingPunct="1">
              <a:spcBef>
                <a:spcPts val="1200"/>
              </a:spcBef>
            </a:pPr>
            <a:r>
              <a:rPr lang="en-US" altLang="ja-JP" dirty="0"/>
              <a:t>17</a:t>
            </a:r>
            <a:r>
              <a:rPr lang="ja-JP" altLang="en-US" dirty="0"/>
              <a:t>世紀初頭の</a:t>
            </a:r>
            <a:r>
              <a:rPr lang="ja-JP" altLang="en-US" dirty="0">
                <a:solidFill>
                  <a:srgbClr val="FF0000"/>
                </a:solidFill>
              </a:rPr>
              <a:t>東インド</a:t>
            </a:r>
            <a:r>
              <a:rPr lang="ja-JP" altLang="en-US" dirty="0"/>
              <a:t>会社（</a:t>
            </a:r>
            <a:r>
              <a:rPr lang="ja-JP" altLang="en-US" dirty="0">
                <a:solidFill>
                  <a:srgbClr val="FF0000"/>
                </a:solidFill>
              </a:rPr>
              <a:t>株式</a:t>
            </a:r>
            <a:r>
              <a:rPr lang="ja-JP" altLang="en-US" dirty="0"/>
              <a:t>制度と</a:t>
            </a:r>
            <a:r>
              <a:rPr lang="ja-JP" altLang="en-US" dirty="0">
                <a:solidFill>
                  <a:srgbClr val="FF0000"/>
                </a:solidFill>
              </a:rPr>
              <a:t>株主</a:t>
            </a:r>
            <a:r>
              <a:rPr lang="ja-JP" altLang="en-US" dirty="0"/>
              <a:t>総会）</a:t>
            </a:r>
            <a:endParaRPr lang="en-US" altLang="ja-JP" dirty="0"/>
          </a:p>
          <a:p>
            <a:pPr lvl="2" eaLnBrk="1" hangingPunct="1">
              <a:spcBef>
                <a:spcPts val="1200"/>
              </a:spcBef>
            </a:pPr>
            <a:r>
              <a:rPr lang="ja-JP" altLang="en-US" dirty="0"/>
              <a:t>日本：</a:t>
            </a:r>
            <a:r>
              <a:rPr lang="en-US" altLang="ja-JP" dirty="0"/>
              <a:t>1872</a:t>
            </a:r>
            <a:r>
              <a:rPr lang="ja-JP" altLang="en-US" dirty="0"/>
              <a:t>年の</a:t>
            </a:r>
            <a:r>
              <a:rPr lang="ja-JP" altLang="en-US" dirty="0">
                <a:solidFill>
                  <a:srgbClr val="FF0000"/>
                </a:solidFill>
              </a:rPr>
              <a:t>第一国立</a:t>
            </a:r>
            <a:r>
              <a:rPr lang="ja-JP" altLang="en-US" dirty="0"/>
              <a:t>銀行が最初</a:t>
            </a:r>
            <a:endParaRPr lang="en-US" altLang="ja-JP" dirty="0"/>
          </a:p>
          <a:p>
            <a:pPr lvl="1" eaLnBrk="1" hangingPunct="1">
              <a:spcBef>
                <a:spcPts val="1200"/>
              </a:spcBef>
            </a:pPr>
            <a:r>
              <a:rPr lang="ja-JP" altLang="en-US" dirty="0"/>
              <a:t>株式会社の機関</a:t>
            </a:r>
            <a:r>
              <a:rPr lang="en-US" altLang="ja-JP" dirty="0"/>
              <a:t>-1</a:t>
            </a:r>
          </a:p>
          <a:p>
            <a:pPr lvl="2" eaLnBrk="1" hangingPunct="1">
              <a:spcBef>
                <a:spcPts val="1200"/>
              </a:spcBef>
            </a:pPr>
            <a:r>
              <a:rPr lang="ja-JP" altLang="en-US" dirty="0">
                <a:solidFill>
                  <a:srgbClr val="FF0000"/>
                </a:solidFill>
              </a:rPr>
              <a:t>取締役</a:t>
            </a:r>
            <a:r>
              <a:rPr lang="ja-JP" altLang="en-US" dirty="0"/>
              <a:t>の設置は必須だが、一定の場合、</a:t>
            </a:r>
            <a:r>
              <a:rPr lang="ja-JP" altLang="en-US" dirty="0">
                <a:solidFill>
                  <a:srgbClr val="FF0000"/>
                </a:solidFill>
              </a:rPr>
              <a:t>取締役</a:t>
            </a:r>
            <a:r>
              <a:rPr lang="ja-JP" altLang="en-US" dirty="0"/>
              <a:t>会・</a:t>
            </a:r>
            <a:r>
              <a:rPr lang="ja-JP" altLang="en-US" dirty="0">
                <a:solidFill>
                  <a:srgbClr val="FF0000"/>
                </a:solidFill>
              </a:rPr>
              <a:t>監査</a:t>
            </a:r>
            <a:r>
              <a:rPr lang="ja-JP" altLang="en-US" dirty="0"/>
              <a:t>役の</a:t>
            </a:r>
            <a:br>
              <a:rPr lang="en-US" altLang="ja-JP" dirty="0"/>
            </a:br>
            <a:r>
              <a:rPr lang="ja-JP" altLang="en-US" dirty="0"/>
              <a:t>設置はなくてもよい</a:t>
            </a:r>
            <a:endParaRPr lang="en-US" altLang="ja-JP" dirty="0"/>
          </a:p>
          <a:p>
            <a:pPr lvl="2" eaLnBrk="1" hangingPunct="1">
              <a:spcBef>
                <a:spcPts val="1200"/>
              </a:spcBef>
            </a:pPr>
            <a:r>
              <a:rPr lang="ja-JP" altLang="en-US" dirty="0"/>
              <a:t>株主総会</a:t>
            </a:r>
            <a:endParaRPr lang="en-US" altLang="ja-JP" dirty="0"/>
          </a:p>
          <a:p>
            <a:pPr lvl="3" eaLnBrk="1" hangingPunct="1">
              <a:spcBef>
                <a:spcPts val="1200"/>
              </a:spcBef>
            </a:pPr>
            <a:r>
              <a:rPr lang="ja-JP" altLang="en-US" dirty="0"/>
              <a:t>最高</a:t>
            </a:r>
            <a:r>
              <a:rPr lang="ja-JP" altLang="en-US" dirty="0">
                <a:solidFill>
                  <a:srgbClr val="FF0000"/>
                </a:solidFill>
              </a:rPr>
              <a:t>意思決定</a:t>
            </a:r>
            <a:r>
              <a:rPr lang="ja-JP" altLang="en-US" dirty="0"/>
              <a:t>機関</a:t>
            </a:r>
            <a:endParaRPr lang="en-US" altLang="ja-JP" dirty="0"/>
          </a:p>
          <a:p>
            <a:pPr lvl="3" eaLnBrk="1" hangingPunct="1">
              <a:spcBef>
                <a:spcPts val="1200"/>
              </a:spcBef>
            </a:pPr>
            <a:r>
              <a:rPr lang="ja-JP" altLang="en-US" dirty="0">
                <a:solidFill>
                  <a:srgbClr val="FF0000"/>
                </a:solidFill>
              </a:rPr>
              <a:t>取締役</a:t>
            </a:r>
            <a:r>
              <a:rPr lang="ja-JP" altLang="en-US" dirty="0"/>
              <a:t>の選解任、役員報酬の決定、定款の変更</a:t>
            </a:r>
            <a:endParaRPr lang="en-US" altLang="ja-JP"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490C7F45-8ECF-4ED9-88B6-94EC976CB1A0}" type="slidenum">
              <a:rPr lang="en-US" altLang="ja-JP"/>
              <a:pPr>
                <a:defRPr/>
              </a:pPr>
              <a:t>5</a:t>
            </a:fld>
            <a:endParaRPr lang="en-US" altLang="ja-JP"/>
          </a:p>
        </p:txBody>
      </p:sp>
      <p:sp>
        <p:nvSpPr>
          <p:cNvPr id="7172" name="Rectangle 2"/>
          <p:cNvSpPr>
            <a:spLocks noGrp="1" noChangeArrowheads="1"/>
          </p:cNvSpPr>
          <p:nvPr>
            <p:ph type="title"/>
          </p:nvPr>
        </p:nvSpPr>
        <p:spPr>
          <a:xfrm>
            <a:off x="569913" y="431800"/>
            <a:ext cx="8229600" cy="1252538"/>
          </a:xfrm>
        </p:spPr>
        <p:txBody>
          <a:bodyPr/>
          <a:lstStyle/>
          <a:p>
            <a:pPr eaLnBrk="1" hangingPunct="1"/>
            <a:r>
              <a:rPr lang="ja-JP" altLang="en-US"/>
              <a:t>１．企業形態</a:t>
            </a:r>
            <a:r>
              <a:rPr lang="en-US" altLang="ja-JP"/>
              <a:t>-4</a:t>
            </a:r>
            <a:endParaRPr lang="ja-JP" altLang="en-US"/>
          </a:p>
        </p:txBody>
      </p:sp>
      <p:sp>
        <p:nvSpPr>
          <p:cNvPr id="7173" name="Rectangle 3"/>
          <p:cNvSpPr>
            <a:spLocks noGrp="1" noChangeArrowheads="1"/>
          </p:cNvSpPr>
          <p:nvPr>
            <p:ph type="body" idx="1"/>
          </p:nvPr>
        </p:nvSpPr>
        <p:spPr>
          <a:xfrm>
            <a:off x="699795" y="1521385"/>
            <a:ext cx="8423567" cy="5010044"/>
          </a:xfrm>
        </p:spPr>
        <p:txBody>
          <a:bodyPr/>
          <a:lstStyle/>
          <a:p>
            <a:pPr eaLnBrk="1" hangingPunct="1">
              <a:spcBef>
                <a:spcPts val="1200"/>
              </a:spcBef>
            </a:pPr>
            <a:r>
              <a:rPr lang="ja-JP" altLang="en-US" dirty="0"/>
              <a:t>株式会社制度</a:t>
            </a:r>
            <a:r>
              <a:rPr lang="en-US" altLang="ja-JP" dirty="0"/>
              <a:t>-2</a:t>
            </a:r>
          </a:p>
          <a:p>
            <a:pPr lvl="1" eaLnBrk="1" hangingPunct="1">
              <a:spcBef>
                <a:spcPts val="1200"/>
              </a:spcBef>
            </a:pPr>
            <a:r>
              <a:rPr lang="ja-JP" altLang="en-US" dirty="0"/>
              <a:t>株式会社の機関</a:t>
            </a:r>
            <a:r>
              <a:rPr lang="en-US" altLang="ja-JP" dirty="0"/>
              <a:t>-2</a:t>
            </a:r>
          </a:p>
          <a:p>
            <a:pPr lvl="2" eaLnBrk="1" hangingPunct="1">
              <a:spcBef>
                <a:spcPts val="1200"/>
              </a:spcBef>
            </a:pPr>
            <a:r>
              <a:rPr lang="ja-JP" altLang="en-US" dirty="0"/>
              <a:t>取締役会</a:t>
            </a:r>
            <a:endParaRPr lang="en-US" altLang="ja-JP" dirty="0"/>
          </a:p>
          <a:p>
            <a:pPr lvl="3" eaLnBrk="1" hangingPunct="1">
              <a:spcBef>
                <a:spcPts val="1200"/>
              </a:spcBef>
            </a:pPr>
            <a:r>
              <a:rPr lang="ja-JP" altLang="en-US" dirty="0"/>
              <a:t>議決権：</a:t>
            </a:r>
            <a:r>
              <a:rPr lang="en-US" altLang="ja-JP" dirty="0"/>
              <a:t>1</a:t>
            </a:r>
            <a:r>
              <a:rPr lang="ja-JP" altLang="en-US" dirty="0"/>
              <a:t>人１議決権</a:t>
            </a:r>
            <a:endParaRPr lang="en-US" altLang="ja-JP" dirty="0"/>
          </a:p>
          <a:p>
            <a:pPr lvl="3" eaLnBrk="1" hangingPunct="1">
              <a:spcBef>
                <a:spcPts val="1200"/>
              </a:spcBef>
            </a:pPr>
            <a:r>
              <a:rPr lang="ja-JP" altLang="en-US" dirty="0"/>
              <a:t>権限：業務執行の</a:t>
            </a:r>
            <a:r>
              <a:rPr lang="ja-JP" altLang="en-US" dirty="0">
                <a:solidFill>
                  <a:srgbClr val="FF0000"/>
                </a:solidFill>
              </a:rPr>
              <a:t>意思</a:t>
            </a:r>
            <a:r>
              <a:rPr lang="ja-JP" altLang="en-US" dirty="0"/>
              <a:t>決定と</a:t>
            </a:r>
            <a:r>
              <a:rPr lang="ja-JP" altLang="en-US" dirty="0">
                <a:solidFill>
                  <a:srgbClr val="FF0000"/>
                </a:solidFill>
              </a:rPr>
              <a:t>代表取締</a:t>
            </a:r>
            <a:r>
              <a:rPr lang="ja-JP" altLang="en-US" dirty="0"/>
              <a:t>役の職務執行の</a:t>
            </a:r>
            <a:r>
              <a:rPr lang="ja-JP" altLang="en-US" dirty="0">
                <a:solidFill>
                  <a:srgbClr val="FF0000"/>
                </a:solidFill>
              </a:rPr>
              <a:t>監督</a:t>
            </a:r>
            <a:endParaRPr lang="en-US" altLang="ja-JP" dirty="0">
              <a:solidFill>
                <a:srgbClr val="FF0000"/>
              </a:solidFill>
            </a:endParaRPr>
          </a:p>
          <a:p>
            <a:pPr lvl="2" eaLnBrk="1" hangingPunct="1">
              <a:spcBef>
                <a:spcPts val="1200"/>
              </a:spcBef>
            </a:pPr>
            <a:r>
              <a:rPr lang="ja-JP" altLang="en-US" dirty="0"/>
              <a:t>代表取締役</a:t>
            </a:r>
            <a:endParaRPr lang="en-US" altLang="ja-JP" dirty="0"/>
          </a:p>
          <a:p>
            <a:pPr lvl="3" eaLnBrk="1" hangingPunct="1">
              <a:spcBef>
                <a:spcPts val="1200"/>
              </a:spcBef>
            </a:pPr>
            <a:r>
              <a:rPr lang="ja-JP" altLang="en-US" dirty="0"/>
              <a:t>役割：対外的に会社を</a:t>
            </a:r>
            <a:r>
              <a:rPr lang="ja-JP" altLang="en-US" dirty="0">
                <a:solidFill>
                  <a:srgbClr val="FF0000"/>
                </a:solidFill>
              </a:rPr>
              <a:t>代表</a:t>
            </a:r>
            <a:r>
              <a:rPr lang="ja-JP" altLang="en-US" dirty="0"/>
              <a:t>する機関</a:t>
            </a:r>
            <a:endParaRPr lang="en-US" altLang="ja-JP" dirty="0"/>
          </a:p>
          <a:p>
            <a:pPr lvl="3" eaLnBrk="1" hangingPunct="1">
              <a:spcBef>
                <a:spcPts val="1200"/>
              </a:spcBef>
            </a:pPr>
            <a:r>
              <a:rPr lang="ja-JP" altLang="en-US" dirty="0"/>
              <a:t>選任数：取締役の中から</a:t>
            </a:r>
            <a:r>
              <a:rPr lang="en-US" altLang="ja-JP" dirty="0">
                <a:solidFill>
                  <a:srgbClr val="FF0000"/>
                </a:solidFill>
              </a:rPr>
              <a:t>1</a:t>
            </a:r>
            <a:r>
              <a:rPr lang="ja-JP" altLang="en-US" dirty="0">
                <a:solidFill>
                  <a:srgbClr val="FF0000"/>
                </a:solidFill>
              </a:rPr>
              <a:t>人以上</a:t>
            </a:r>
            <a:r>
              <a:rPr lang="ja-JP" altLang="en-US" dirty="0"/>
              <a:t>選任</a:t>
            </a:r>
            <a:endParaRPr lang="en-US" altLang="ja-JP" dirty="0"/>
          </a:p>
          <a:p>
            <a:pPr lvl="2" eaLnBrk="1" hangingPunct="1">
              <a:spcBef>
                <a:spcPts val="1200"/>
              </a:spcBef>
            </a:pPr>
            <a:r>
              <a:rPr lang="ja-JP" altLang="en-US" dirty="0"/>
              <a:t>監査役（会）</a:t>
            </a:r>
            <a:endParaRPr lang="en-US" altLang="ja-JP" dirty="0"/>
          </a:p>
          <a:p>
            <a:pPr lvl="3" eaLnBrk="1" hangingPunct="1">
              <a:spcBef>
                <a:spcPts val="1200"/>
              </a:spcBef>
            </a:pPr>
            <a:r>
              <a:rPr lang="ja-JP" altLang="en-US" dirty="0"/>
              <a:t>権限：取締役等の職務執行の</a:t>
            </a:r>
            <a:r>
              <a:rPr lang="ja-JP" altLang="en-US" dirty="0">
                <a:solidFill>
                  <a:srgbClr val="FF0000"/>
                </a:solidFill>
              </a:rPr>
              <a:t>監査</a:t>
            </a:r>
            <a:r>
              <a:rPr lang="ja-JP" altLang="en-US" dirty="0"/>
              <a:t>と</a:t>
            </a:r>
            <a:r>
              <a:rPr lang="ja-JP" altLang="en-US" dirty="0">
                <a:solidFill>
                  <a:srgbClr val="FF0000"/>
                </a:solidFill>
              </a:rPr>
              <a:t>会計</a:t>
            </a:r>
            <a:r>
              <a:rPr lang="ja-JP" altLang="en-US" dirty="0"/>
              <a:t>監査および</a:t>
            </a:r>
            <a:r>
              <a:rPr lang="ja-JP" altLang="en-US" dirty="0">
                <a:solidFill>
                  <a:srgbClr val="FF0000"/>
                </a:solidFill>
              </a:rPr>
              <a:t>業務</a:t>
            </a:r>
            <a:r>
              <a:rPr lang="ja-JP" altLang="en-US" dirty="0"/>
              <a:t>監査</a:t>
            </a:r>
            <a:endParaRPr lang="en-US" altLang="ja-JP"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13705CCC-E8F5-4326-AF39-A554CE4C7A3F}" type="slidenum">
              <a:rPr lang="en-US" altLang="ja-JP"/>
              <a:pPr>
                <a:defRPr/>
              </a:pPr>
              <a:t>6</a:t>
            </a:fld>
            <a:endParaRPr lang="en-US" altLang="ja-JP"/>
          </a:p>
        </p:txBody>
      </p:sp>
      <p:sp>
        <p:nvSpPr>
          <p:cNvPr id="8196" name="Rectangle 2"/>
          <p:cNvSpPr>
            <a:spLocks noGrp="1" noChangeArrowheads="1"/>
          </p:cNvSpPr>
          <p:nvPr>
            <p:ph type="title"/>
          </p:nvPr>
        </p:nvSpPr>
        <p:spPr>
          <a:xfrm>
            <a:off x="569913" y="441325"/>
            <a:ext cx="8229600" cy="1252538"/>
          </a:xfrm>
        </p:spPr>
        <p:txBody>
          <a:bodyPr/>
          <a:lstStyle/>
          <a:p>
            <a:pPr eaLnBrk="1" hangingPunct="1"/>
            <a:r>
              <a:rPr lang="ja-JP" altLang="en-US"/>
              <a:t>１．企業形態</a:t>
            </a:r>
            <a:r>
              <a:rPr lang="en-US" altLang="ja-JP"/>
              <a:t>-5</a:t>
            </a:r>
            <a:endParaRPr lang="ja-JP" altLang="en-US"/>
          </a:p>
        </p:txBody>
      </p:sp>
      <p:sp>
        <p:nvSpPr>
          <p:cNvPr id="8197" name="Rectangle 3"/>
          <p:cNvSpPr>
            <a:spLocks noGrp="1" noChangeArrowheads="1"/>
          </p:cNvSpPr>
          <p:nvPr>
            <p:ph type="body" idx="1"/>
          </p:nvPr>
        </p:nvSpPr>
        <p:spPr>
          <a:xfrm>
            <a:off x="569913" y="1507256"/>
            <a:ext cx="8393111" cy="4843299"/>
          </a:xfrm>
        </p:spPr>
        <p:txBody>
          <a:bodyPr/>
          <a:lstStyle/>
          <a:p>
            <a:pPr eaLnBrk="1" hangingPunct="1">
              <a:spcBef>
                <a:spcPts val="1000"/>
              </a:spcBef>
            </a:pPr>
            <a:r>
              <a:rPr lang="ja-JP" altLang="en-US" dirty="0"/>
              <a:t>株式会社の機関の関係</a:t>
            </a:r>
            <a:endParaRPr lang="en-US" altLang="ja-JP" dirty="0"/>
          </a:p>
          <a:p>
            <a:pPr lvl="1" eaLnBrk="1" hangingPunct="1">
              <a:spcBef>
                <a:spcPts val="1000"/>
              </a:spcBef>
            </a:pPr>
            <a:r>
              <a:rPr lang="ja-JP" altLang="en-US" dirty="0"/>
              <a:t>株主総会、取締役会、代表取締役、監査役（会）の関係</a:t>
            </a:r>
            <a:br>
              <a:rPr lang="en-US" altLang="ja-JP" dirty="0"/>
            </a:br>
            <a:r>
              <a:rPr lang="ja-JP" altLang="en-US" dirty="0">
                <a:hlinkClick r:id="rId3" action="ppaction://hlinksldjump"/>
              </a:rPr>
              <a:t>（図</a:t>
            </a:r>
            <a:r>
              <a:rPr lang="en-US" altLang="ja-JP" dirty="0">
                <a:hlinkClick r:id="rId3" action="ppaction://hlinksldjump"/>
              </a:rPr>
              <a:t>1</a:t>
            </a:r>
            <a:r>
              <a:rPr lang="ja-JP" altLang="en-US" dirty="0">
                <a:hlinkClick r:id="rId3" action="ppaction://hlinksldjump"/>
              </a:rPr>
              <a:t>）</a:t>
            </a:r>
            <a:endParaRPr lang="en-US" altLang="ja-JP" dirty="0"/>
          </a:p>
          <a:p>
            <a:pPr eaLnBrk="1" hangingPunct="1">
              <a:spcBef>
                <a:spcPts val="1000"/>
              </a:spcBef>
            </a:pPr>
            <a:r>
              <a:rPr lang="ja-JP" altLang="en-US" dirty="0"/>
              <a:t>株主の権利</a:t>
            </a:r>
            <a:endParaRPr lang="en-US" altLang="ja-JP" dirty="0"/>
          </a:p>
          <a:p>
            <a:pPr lvl="1" eaLnBrk="1" hangingPunct="1">
              <a:spcBef>
                <a:spcPts val="1000"/>
              </a:spcBef>
            </a:pPr>
            <a:r>
              <a:rPr lang="ja-JP" altLang="en-US" dirty="0"/>
              <a:t>自益権</a:t>
            </a:r>
            <a:endParaRPr lang="en-US" altLang="ja-JP" dirty="0"/>
          </a:p>
          <a:p>
            <a:pPr lvl="2" eaLnBrk="1" hangingPunct="1">
              <a:spcBef>
                <a:spcPts val="1000"/>
              </a:spcBef>
            </a:pPr>
            <a:r>
              <a:rPr lang="ja-JP" altLang="en-US" dirty="0"/>
              <a:t>社員が会社から経済的</a:t>
            </a:r>
            <a:r>
              <a:rPr lang="ja-JP" altLang="en-US" dirty="0">
                <a:solidFill>
                  <a:srgbClr val="FF0000"/>
                </a:solidFill>
              </a:rPr>
              <a:t>利益</a:t>
            </a:r>
            <a:r>
              <a:rPr lang="ja-JP" altLang="en-US" dirty="0"/>
              <a:t>を受けることを目的とする権利</a:t>
            </a:r>
            <a:endParaRPr lang="en-US" altLang="ja-JP" dirty="0"/>
          </a:p>
          <a:p>
            <a:pPr lvl="2" eaLnBrk="1" hangingPunct="1">
              <a:spcBef>
                <a:spcPts val="1000"/>
              </a:spcBef>
            </a:pPr>
            <a:r>
              <a:rPr lang="ja-JP" altLang="en-US" dirty="0"/>
              <a:t>利益</a:t>
            </a:r>
            <a:r>
              <a:rPr lang="ja-JP" altLang="en-US" dirty="0">
                <a:solidFill>
                  <a:srgbClr val="FF0000"/>
                </a:solidFill>
              </a:rPr>
              <a:t>配当</a:t>
            </a:r>
            <a:r>
              <a:rPr lang="ja-JP" altLang="en-US" dirty="0"/>
              <a:t>請求権、残余財産</a:t>
            </a:r>
            <a:r>
              <a:rPr lang="ja-JP" altLang="en-US" dirty="0">
                <a:solidFill>
                  <a:srgbClr val="FF0000"/>
                </a:solidFill>
              </a:rPr>
              <a:t>分配</a:t>
            </a:r>
            <a:r>
              <a:rPr lang="ja-JP" altLang="en-US" dirty="0"/>
              <a:t>請求権</a:t>
            </a:r>
            <a:endParaRPr lang="en-US" altLang="ja-JP" dirty="0"/>
          </a:p>
          <a:p>
            <a:pPr lvl="1" eaLnBrk="1" hangingPunct="1">
              <a:spcBef>
                <a:spcPts val="1000"/>
              </a:spcBef>
            </a:pPr>
            <a:r>
              <a:rPr lang="ja-JP" altLang="en-US" dirty="0"/>
              <a:t>共益権</a:t>
            </a:r>
            <a:endParaRPr lang="en-US" altLang="ja-JP" dirty="0"/>
          </a:p>
          <a:p>
            <a:pPr lvl="2" eaLnBrk="1" hangingPunct="1">
              <a:spcBef>
                <a:spcPts val="1000"/>
              </a:spcBef>
            </a:pPr>
            <a:r>
              <a:rPr lang="ja-JP" altLang="en-US" dirty="0"/>
              <a:t>社員が会社の経営に</a:t>
            </a:r>
            <a:r>
              <a:rPr lang="ja-JP" altLang="en-US" dirty="0">
                <a:solidFill>
                  <a:srgbClr val="FF0000"/>
                </a:solidFill>
              </a:rPr>
              <a:t>参画</a:t>
            </a:r>
            <a:r>
              <a:rPr lang="ja-JP" altLang="en-US" dirty="0"/>
              <a:t>することを目的とする権利</a:t>
            </a:r>
            <a:endParaRPr lang="en-US" altLang="ja-JP" dirty="0"/>
          </a:p>
          <a:p>
            <a:pPr lvl="2" eaLnBrk="1" hangingPunct="1">
              <a:spcBef>
                <a:spcPts val="1000"/>
              </a:spcBef>
            </a:pPr>
            <a:r>
              <a:rPr lang="ja-JP" altLang="en-US" dirty="0">
                <a:solidFill>
                  <a:srgbClr val="FF0000"/>
                </a:solidFill>
              </a:rPr>
              <a:t>議決</a:t>
            </a:r>
            <a:r>
              <a:rPr lang="ja-JP" altLang="en-US" dirty="0"/>
              <a:t>権</a:t>
            </a:r>
            <a:endParaRPr lang="en-US" altLang="ja-JP"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D850FCC6-AD1A-4058-B972-E9F609EA59DA}" type="slidenum">
              <a:rPr lang="en-US" altLang="ja-JP"/>
              <a:pPr>
                <a:defRPr/>
              </a:pPr>
              <a:t>7</a:t>
            </a:fld>
            <a:endParaRPr lang="en-US" altLang="ja-JP"/>
          </a:p>
        </p:txBody>
      </p:sp>
      <p:sp>
        <p:nvSpPr>
          <p:cNvPr id="9220" name="Rectangle 2"/>
          <p:cNvSpPr>
            <a:spLocks noGrp="1" noChangeArrowheads="1"/>
          </p:cNvSpPr>
          <p:nvPr>
            <p:ph type="title"/>
          </p:nvPr>
        </p:nvSpPr>
        <p:spPr>
          <a:xfrm>
            <a:off x="569913" y="252413"/>
            <a:ext cx="8229600" cy="1252537"/>
          </a:xfrm>
        </p:spPr>
        <p:txBody>
          <a:bodyPr/>
          <a:lstStyle/>
          <a:p>
            <a:pPr eaLnBrk="1" hangingPunct="1"/>
            <a:r>
              <a:rPr lang="ja-JP" altLang="en-US"/>
              <a:t>１．企業形態</a:t>
            </a:r>
            <a:r>
              <a:rPr lang="en-US" altLang="ja-JP"/>
              <a:t>-6</a:t>
            </a:r>
            <a:endParaRPr lang="ja-JP" altLang="en-US"/>
          </a:p>
        </p:txBody>
      </p:sp>
      <p:sp>
        <p:nvSpPr>
          <p:cNvPr id="9221" name="Rectangle 3"/>
          <p:cNvSpPr>
            <a:spLocks noGrp="1" noChangeArrowheads="1"/>
          </p:cNvSpPr>
          <p:nvPr>
            <p:ph type="body" idx="1"/>
          </p:nvPr>
        </p:nvSpPr>
        <p:spPr>
          <a:xfrm>
            <a:off x="422912" y="1022033"/>
            <a:ext cx="8615680" cy="5276850"/>
          </a:xfrm>
        </p:spPr>
        <p:txBody>
          <a:bodyPr/>
          <a:lstStyle/>
          <a:p>
            <a:pPr eaLnBrk="1" hangingPunct="1">
              <a:spcBef>
                <a:spcPts val="600"/>
              </a:spcBef>
            </a:pPr>
            <a:r>
              <a:rPr lang="ja-JP" altLang="en-US" dirty="0"/>
              <a:t>その他の企業の形態</a:t>
            </a:r>
            <a:endParaRPr lang="en-US" altLang="ja-JP" dirty="0"/>
          </a:p>
          <a:p>
            <a:pPr lvl="1" eaLnBrk="1" hangingPunct="1">
              <a:spcBef>
                <a:spcPts val="600"/>
              </a:spcBef>
            </a:pPr>
            <a:r>
              <a:rPr lang="ja-JP" altLang="en-US" dirty="0"/>
              <a:t>企業集中の形態</a:t>
            </a:r>
            <a:endParaRPr lang="en-US" altLang="ja-JP" dirty="0"/>
          </a:p>
          <a:p>
            <a:pPr lvl="2" eaLnBrk="1" hangingPunct="1">
              <a:spcBef>
                <a:spcPts val="600"/>
              </a:spcBef>
            </a:pPr>
            <a:r>
              <a:rPr lang="ja-JP" altLang="en-US" dirty="0"/>
              <a:t>カルテル</a:t>
            </a:r>
            <a:endParaRPr lang="en-US" altLang="ja-JP" dirty="0"/>
          </a:p>
          <a:p>
            <a:pPr lvl="3" eaLnBrk="1" hangingPunct="1">
              <a:spcBef>
                <a:spcPts val="600"/>
              </a:spcBef>
            </a:pPr>
            <a:r>
              <a:rPr lang="ja-JP" altLang="en-US" dirty="0"/>
              <a:t>同業企業が</a:t>
            </a:r>
            <a:r>
              <a:rPr lang="ja-JP" altLang="en-US" dirty="0">
                <a:solidFill>
                  <a:srgbClr val="FF0000"/>
                </a:solidFill>
              </a:rPr>
              <a:t>独立</a:t>
            </a:r>
            <a:r>
              <a:rPr lang="ja-JP" altLang="en-US" dirty="0"/>
              <a:t>性を保ちつつ、生産量や価格について協定締結</a:t>
            </a:r>
            <a:br>
              <a:rPr lang="en-US" altLang="ja-JP" dirty="0"/>
            </a:br>
            <a:r>
              <a:rPr lang="ja-JP" altLang="en-US" dirty="0"/>
              <a:t>により</a:t>
            </a:r>
            <a:r>
              <a:rPr lang="ja-JP" altLang="en-US" dirty="0">
                <a:solidFill>
                  <a:srgbClr val="FF0000"/>
                </a:solidFill>
              </a:rPr>
              <a:t>自由競争</a:t>
            </a:r>
            <a:r>
              <a:rPr lang="ja-JP" altLang="en-US" dirty="0"/>
              <a:t>の制限や</a:t>
            </a:r>
            <a:r>
              <a:rPr lang="ja-JP" altLang="en-US" dirty="0">
                <a:solidFill>
                  <a:srgbClr val="FF0000"/>
                </a:solidFill>
              </a:rPr>
              <a:t>市場支配</a:t>
            </a:r>
            <a:r>
              <a:rPr lang="ja-JP" altLang="en-US" dirty="0"/>
              <a:t>の効果をもつ共同行為</a:t>
            </a:r>
            <a:endParaRPr lang="en-US" altLang="ja-JP" dirty="0"/>
          </a:p>
          <a:p>
            <a:pPr lvl="3" eaLnBrk="1" hangingPunct="1">
              <a:spcBef>
                <a:spcPts val="600"/>
              </a:spcBef>
            </a:pPr>
            <a:r>
              <a:rPr lang="ja-JP" altLang="en-US" dirty="0"/>
              <a:t>独占禁止法により</a:t>
            </a:r>
            <a:r>
              <a:rPr lang="ja-JP" altLang="en-US" dirty="0">
                <a:solidFill>
                  <a:srgbClr val="FF0000"/>
                </a:solidFill>
              </a:rPr>
              <a:t>禁止</a:t>
            </a:r>
            <a:endParaRPr lang="en-US" altLang="ja-JP" dirty="0">
              <a:solidFill>
                <a:srgbClr val="FF0000"/>
              </a:solidFill>
            </a:endParaRPr>
          </a:p>
          <a:p>
            <a:pPr lvl="2" eaLnBrk="1" hangingPunct="1">
              <a:spcBef>
                <a:spcPts val="600"/>
              </a:spcBef>
            </a:pPr>
            <a:r>
              <a:rPr lang="ja-JP" altLang="en-US" dirty="0"/>
              <a:t>トラスト</a:t>
            </a:r>
            <a:endParaRPr lang="en-US" altLang="ja-JP" dirty="0"/>
          </a:p>
          <a:p>
            <a:pPr lvl="3" eaLnBrk="1" hangingPunct="1">
              <a:spcBef>
                <a:spcPts val="600"/>
              </a:spcBef>
            </a:pPr>
            <a:r>
              <a:rPr lang="ja-JP" altLang="en-US" dirty="0"/>
              <a:t>議決権信託や株式所有を利用した企業の</a:t>
            </a:r>
            <a:r>
              <a:rPr lang="ja-JP" altLang="en-US" dirty="0">
                <a:solidFill>
                  <a:srgbClr val="FF0000"/>
                </a:solidFill>
              </a:rPr>
              <a:t>独占</a:t>
            </a:r>
            <a:r>
              <a:rPr lang="ja-JP" altLang="en-US" dirty="0"/>
              <a:t>的な結合形態</a:t>
            </a:r>
            <a:endParaRPr lang="en-US" altLang="ja-JP" dirty="0"/>
          </a:p>
          <a:p>
            <a:pPr lvl="3" eaLnBrk="1" hangingPunct="1">
              <a:spcBef>
                <a:spcPts val="600"/>
              </a:spcBef>
            </a:pPr>
            <a:r>
              <a:rPr lang="ja-JP" altLang="en-US" dirty="0">
                <a:solidFill>
                  <a:srgbClr val="FF0000"/>
                </a:solidFill>
              </a:rPr>
              <a:t>過度</a:t>
            </a:r>
            <a:r>
              <a:rPr lang="ja-JP" altLang="en-US" dirty="0"/>
              <a:t>な独占状態に至ると判断される場合は</a:t>
            </a:r>
            <a:r>
              <a:rPr lang="ja-JP" altLang="en-US" dirty="0">
                <a:solidFill>
                  <a:srgbClr val="FF0000"/>
                </a:solidFill>
              </a:rPr>
              <a:t>禁止</a:t>
            </a:r>
            <a:endParaRPr lang="en-US" altLang="ja-JP" dirty="0">
              <a:solidFill>
                <a:srgbClr val="FF0000"/>
              </a:solidFill>
            </a:endParaRPr>
          </a:p>
          <a:p>
            <a:pPr lvl="2" eaLnBrk="1" hangingPunct="1">
              <a:spcBef>
                <a:spcPts val="600"/>
              </a:spcBef>
            </a:pPr>
            <a:r>
              <a:rPr lang="ja-JP" altLang="en-US" dirty="0"/>
              <a:t>コンツェルン</a:t>
            </a:r>
            <a:endParaRPr lang="en-US" altLang="ja-JP" dirty="0"/>
          </a:p>
          <a:p>
            <a:pPr lvl="3" eaLnBrk="1" hangingPunct="1">
              <a:spcBef>
                <a:spcPts val="600"/>
              </a:spcBef>
            </a:pPr>
            <a:r>
              <a:rPr lang="ja-JP" altLang="en-US" dirty="0"/>
              <a:t>独立性を保持した複数企業が</a:t>
            </a:r>
            <a:r>
              <a:rPr lang="ja-JP" altLang="en-US" dirty="0">
                <a:solidFill>
                  <a:srgbClr val="FF0000"/>
                </a:solidFill>
              </a:rPr>
              <a:t>資本</a:t>
            </a:r>
            <a:r>
              <a:rPr lang="ja-JP" altLang="en-US" dirty="0"/>
              <a:t>や</a:t>
            </a:r>
            <a:r>
              <a:rPr lang="ja-JP" altLang="en-US" dirty="0">
                <a:solidFill>
                  <a:srgbClr val="FF0000"/>
                </a:solidFill>
              </a:rPr>
              <a:t>金融</a:t>
            </a:r>
            <a:r>
              <a:rPr lang="ja-JP" altLang="en-US" dirty="0"/>
              <a:t>を通じて結合</a:t>
            </a:r>
            <a:endParaRPr lang="en-US" altLang="ja-JP" dirty="0"/>
          </a:p>
          <a:p>
            <a:pPr lvl="3" eaLnBrk="1" hangingPunct="1">
              <a:spcBef>
                <a:spcPts val="600"/>
              </a:spcBef>
            </a:pPr>
            <a:r>
              <a:rPr lang="ja-JP" altLang="en-US" dirty="0">
                <a:solidFill>
                  <a:srgbClr val="FF0000"/>
                </a:solidFill>
              </a:rPr>
              <a:t>持株</a:t>
            </a:r>
            <a:r>
              <a:rPr lang="ja-JP" altLang="en-US" dirty="0"/>
              <a:t>会社型の巨大な企業結合体（戦前の日本の財閥）</a:t>
            </a:r>
            <a:endParaRPr lang="en-US" altLang="ja-JP" dirty="0"/>
          </a:p>
          <a:p>
            <a:pPr lvl="3" eaLnBrk="1" hangingPunct="1">
              <a:spcBef>
                <a:spcPts val="600"/>
              </a:spcBef>
            </a:pPr>
            <a:r>
              <a:rPr lang="ja-JP" altLang="en-US" dirty="0"/>
              <a:t>法的独立性を維持しても中心企業や銀行に</a:t>
            </a:r>
            <a:r>
              <a:rPr lang="ja-JP" altLang="en-US" dirty="0">
                <a:solidFill>
                  <a:srgbClr val="FF0000"/>
                </a:solidFill>
              </a:rPr>
              <a:t>支配</a:t>
            </a:r>
            <a:r>
              <a:rPr lang="ja-JP" altLang="en-US" dirty="0"/>
              <a:t>され経営の</a:t>
            </a:r>
            <a:r>
              <a:rPr lang="ja-JP" altLang="en-US" dirty="0">
                <a:solidFill>
                  <a:srgbClr val="FF0000"/>
                </a:solidFill>
              </a:rPr>
              <a:t>独立</a:t>
            </a:r>
            <a:r>
              <a:rPr lang="ja-JP" altLang="en-US" dirty="0"/>
              <a:t>性は低い</a:t>
            </a:r>
            <a:endParaRPr lang="en-US" altLang="ja-JP" dirty="0"/>
          </a:p>
          <a:p>
            <a:pPr lvl="3" eaLnBrk="1" hangingPunct="1">
              <a:spcBef>
                <a:spcPts val="600"/>
              </a:spcBef>
            </a:pPr>
            <a:r>
              <a:rPr lang="ja-JP" altLang="en-US" dirty="0">
                <a:solidFill>
                  <a:srgbClr val="FF0000"/>
                </a:solidFill>
              </a:rPr>
              <a:t>過度</a:t>
            </a:r>
            <a:r>
              <a:rPr lang="ja-JP" altLang="en-US" dirty="0"/>
              <a:t>な企業結合による独占は</a:t>
            </a:r>
            <a:r>
              <a:rPr lang="ja-JP" altLang="en-US" dirty="0">
                <a:solidFill>
                  <a:srgbClr val="FF0000"/>
                </a:solidFill>
              </a:rPr>
              <a:t>独占</a:t>
            </a:r>
            <a:r>
              <a:rPr lang="ja-JP" altLang="en-US" dirty="0"/>
              <a:t>禁止法で禁止</a:t>
            </a:r>
            <a:endParaRPr lang="en-US" altLang="ja-JP" dirty="0">
              <a:solidFill>
                <a:srgbClr val="FF0000"/>
              </a:solidFill>
            </a:endParaRPr>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5E09A6D0-A023-4EB8-A2EE-91423C699A59}" type="slidenum">
              <a:rPr lang="en-US" altLang="ja-JP"/>
              <a:pPr>
                <a:defRPr/>
              </a:pPr>
              <a:t>8</a:t>
            </a:fld>
            <a:endParaRPr lang="en-US" altLang="ja-JP"/>
          </a:p>
        </p:txBody>
      </p:sp>
      <p:sp>
        <p:nvSpPr>
          <p:cNvPr id="10244" name="Rectangle 2"/>
          <p:cNvSpPr>
            <a:spLocks noGrp="1" noChangeArrowheads="1"/>
          </p:cNvSpPr>
          <p:nvPr>
            <p:ph type="title"/>
          </p:nvPr>
        </p:nvSpPr>
        <p:spPr>
          <a:xfrm>
            <a:off x="569913" y="441325"/>
            <a:ext cx="8229600" cy="1252538"/>
          </a:xfrm>
        </p:spPr>
        <p:txBody>
          <a:bodyPr/>
          <a:lstStyle/>
          <a:p>
            <a:pPr eaLnBrk="1" hangingPunct="1"/>
            <a:r>
              <a:rPr lang="ja-JP" altLang="en-US"/>
              <a:t>１．企業形態</a:t>
            </a:r>
            <a:r>
              <a:rPr lang="en-US" altLang="ja-JP"/>
              <a:t>-7</a:t>
            </a:r>
            <a:endParaRPr lang="ja-JP" altLang="en-US"/>
          </a:p>
        </p:txBody>
      </p:sp>
      <p:sp>
        <p:nvSpPr>
          <p:cNvPr id="10245" name="Rectangle 3"/>
          <p:cNvSpPr>
            <a:spLocks noGrp="1" noChangeArrowheads="1"/>
          </p:cNvSpPr>
          <p:nvPr>
            <p:ph type="body" idx="1"/>
          </p:nvPr>
        </p:nvSpPr>
        <p:spPr>
          <a:xfrm>
            <a:off x="452176" y="1460500"/>
            <a:ext cx="8691824" cy="4991100"/>
          </a:xfrm>
        </p:spPr>
        <p:txBody>
          <a:bodyPr/>
          <a:lstStyle/>
          <a:p>
            <a:pPr eaLnBrk="1" hangingPunct="1">
              <a:spcBef>
                <a:spcPts val="1000"/>
              </a:spcBef>
            </a:pPr>
            <a:r>
              <a:rPr lang="ja-JP" altLang="en-US" dirty="0"/>
              <a:t>その他の企業の形態</a:t>
            </a:r>
            <a:endParaRPr lang="en-US" altLang="ja-JP" dirty="0"/>
          </a:p>
          <a:p>
            <a:pPr lvl="1" eaLnBrk="1" hangingPunct="1">
              <a:spcBef>
                <a:spcPts val="1000"/>
              </a:spcBef>
            </a:pPr>
            <a:r>
              <a:rPr lang="ja-JP" altLang="en-US" dirty="0"/>
              <a:t>企業集中の形態</a:t>
            </a:r>
            <a:endParaRPr lang="en-US" altLang="ja-JP" dirty="0"/>
          </a:p>
          <a:p>
            <a:pPr lvl="2" eaLnBrk="1" hangingPunct="1">
              <a:spcBef>
                <a:spcPts val="1000"/>
              </a:spcBef>
            </a:pPr>
            <a:r>
              <a:rPr lang="ja-JP" altLang="en-US" dirty="0"/>
              <a:t>コンビナート</a:t>
            </a:r>
            <a:endParaRPr lang="en-US" altLang="ja-JP" dirty="0"/>
          </a:p>
          <a:p>
            <a:pPr lvl="3" eaLnBrk="1" hangingPunct="1">
              <a:spcBef>
                <a:spcPts val="1000"/>
              </a:spcBef>
            </a:pPr>
            <a:r>
              <a:rPr lang="ja-JP" altLang="en-US" dirty="0">
                <a:solidFill>
                  <a:srgbClr val="FF0000"/>
                </a:solidFill>
              </a:rPr>
              <a:t>独立</a:t>
            </a:r>
            <a:r>
              <a:rPr lang="ja-JP" altLang="en-US" dirty="0"/>
              <a:t>性を維持しつつ</a:t>
            </a:r>
            <a:r>
              <a:rPr lang="ja-JP" altLang="en-US" dirty="0">
                <a:solidFill>
                  <a:srgbClr val="FF0000"/>
                </a:solidFill>
              </a:rPr>
              <a:t>垂直</a:t>
            </a:r>
            <a:r>
              <a:rPr lang="ja-JP" altLang="en-US" dirty="0"/>
              <a:t>的な結合の利益を追求する企業集団</a:t>
            </a:r>
            <a:endParaRPr lang="en-US" altLang="ja-JP" dirty="0"/>
          </a:p>
          <a:p>
            <a:pPr lvl="3" eaLnBrk="1" hangingPunct="1">
              <a:spcBef>
                <a:spcPts val="1000"/>
              </a:spcBef>
            </a:pPr>
            <a:r>
              <a:rPr lang="ja-JP" altLang="en-US" dirty="0"/>
              <a:t>統一的</a:t>
            </a:r>
            <a:r>
              <a:rPr lang="ja-JP" altLang="en-US" dirty="0">
                <a:solidFill>
                  <a:srgbClr val="FF0000"/>
                </a:solidFill>
              </a:rPr>
              <a:t>管理</a:t>
            </a:r>
            <a:r>
              <a:rPr lang="ja-JP" altLang="en-US" dirty="0"/>
              <a:t>はなく、各企業の</a:t>
            </a:r>
            <a:r>
              <a:rPr lang="ja-JP" altLang="en-US" dirty="0">
                <a:solidFill>
                  <a:srgbClr val="FF0000"/>
                </a:solidFill>
              </a:rPr>
              <a:t>交渉</a:t>
            </a:r>
            <a:r>
              <a:rPr lang="ja-JP" altLang="en-US" dirty="0"/>
              <a:t>により価格や生産料を決定</a:t>
            </a:r>
            <a:endParaRPr lang="en-US" altLang="ja-JP" dirty="0"/>
          </a:p>
          <a:p>
            <a:pPr lvl="3" eaLnBrk="1" hangingPunct="1">
              <a:spcBef>
                <a:spcPts val="1000"/>
              </a:spcBef>
            </a:pPr>
            <a:r>
              <a:rPr lang="ja-JP" altLang="en-US" dirty="0"/>
              <a:t>例：石油コンビナート</a:t>
            </a:r>
            <a:endParaRPr lang="en-US" altLang="ja-JP" dirty="0"/>
          </a:p>
          <a:p>
            <a:pPr lvl="2" eaLnBrk="1" hangingPunct="1">
              <a:spcBef>
                <a:spcPts val="1000"/>
              </a:spcBef>
            </a:pPr>
            <a:r>
              <a:rPr lang="ja-JP" altLang="en-US" dirty="0"/>
              <a:t>コングロマリット（</a:t>
            </a:r>
            <a:r>
              <a:rPr lang="ja-JP" altLang="en-US" dirty="0">
                <a:solidFill>
                  <a:srgbClr val="FF0000"/>
                </a:solidFill>
              </a:rPr>
              <a:t>複合</a:t>
            </a:r>
            <a:r>
              <a:rPr lang="ja-JP" altLang="en-US" dirty="0"/>
              <a:t>企業体）</a:t>
            </a:r>
            <a:endParaRPr lang="en-US" altLang="ja-JP" dirty="0"/>
          </a:p>
          <a:p>
            <a:pPr lvl="3" eaLnBrk="1" hangingPunct="1">
              <a:spcBef>
                <a:spcPts val="1000"/>
              </a:spcBef>
            </a:pPr>
            <a:r>
              <a:rPr lang="ja-JP" altLang="en-US" dirty="0"/>
              <a:t>買収・合併などにより多角化した企業</a:t>
            </a:r>
            <a:r>
              <a:rPr lang="ja-JP" altLang="en-US" dirty="0">
                <a:solidFill>
                  <a:srgbClr val="FF0000"/>
                </a:solidFill>
              </a:rPr>
              <a:t>結合</a:t>
            </a:r>
            <a:r>
              <a:rPr lang="ja-JP" altLang="en-US" dirty="0"/>
              <a:t>体</a:t>
            </a:r>
            <a:endParaRPr lang="en-US" altLang="ja-JP" dirty="0"/>
          </a:p>
          <a:p>
            <a:pPr lvl="3" eaLnBrk="1" hangingPunct="1">
              <a:spcBef>
                <a:spcPts val="1000"/>
              </a:spcBef>
            </a:pPr>
            <a:r>
              <a:rPr lang="ja-JP" altLang="en-US" dirty="0"/>
              <a:t>水平的多角化の</a:t>
            </a:r>
            <a:r>
              <a:rPr lang="ja-JP" altLang="en-US" dirty="0">
                <a:solidFill>
                  <a:srgbClr val="FF0000"/>
                </a:solidFill>
              </a:rPr>
              <a:t>行き過ぎ</a:t>
            </a:r>
            <a:r>
              <a:rPr lang="ja-JP" altLang="en-US" dirty="0"/>
              <a:t>は独占禁止法で</a:t>
            </a:r>
            <a:r>
              <a:rPr lang="ja-JP" altLang="en-US" dirty="0">
                <a:solidFill>
                  <a:srgbClr val="FF0000"/>
                </a:solidFill>
              </a:rPr>
              <a:t>禁止</a:t>
            </a:r>
            <a:r>
              <a:rPr lang="ja-JP" altLang="en-US" dirty="0"/>
              <a:t>されるため</a:t>
            </a:r>
            <a:br>
              <a:rPr lang="en-US" altLang="ja-JP" dirty="0"/>
            </a:br>
            <a:r>
              <a:rPr lang="ja-JP" altLang="en-US" dirty="0"/>
              <a:t>コングロマリットの選択肢がある</a:t>
            </a:r>
            <a:endParaRPr lang="en-US" altLang="ja-JP" dirty="0"/>
          </a:p>
          <a:p>
            <a:pPr lvl="3" eaLnBrk="1" hangingPunct="1">
              <a:spcBef>
                <a:spcPts val="1000"/>
              </a:spcBef>
            </a:pPr>
            <a:r>
              <a:rPr lang="ja-JP" altLang="en-US" dirty="0"/>
              <a:t>例：米の</a:t>
            </a:r>
            <a:r>
              <a:rPr lang="en-US" altLang="ja-JP" dirty="0"/>
              <a:t>GE</a:t>
            </a:r>
            <a:r>
              <a:rPr lang="ja-JP" altLang="en-US" dirty="0"/>
              <a:t>（ゼネラル・エレクトリック）、日本のソニー、日立製作所</a:t>
            </a:r>
            <a:endParaRPr lang="en-US" altLang="ja-JP" dirty="0"/>
          </a:p>
          <a:p>
            <a:pPr lvl="3" eaLnBrk="1" hangingPunct="1">
              <a:spcBef>
                <a:spcPts val="1000"/>
              </a:spcBef>
            </a:pPr>
            <a:endParaRPr lang="en-US" altLang="ja-JP"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 4"/>
          <p:cNvSpPr>
            <a:spLocks noGrp="1"/>
          </p:cNvSpPr>
          <p:nvPr>
            <p:ph type="ftr" sz="quarter" idx="11"/>
          </p:nvPr>
        </p:nvSpPr>
        <p:spPr/>
        <p:txBody>
          <a:bodyPr/>
          <a:lstStyle/>
          <a:p>
            <a:pPr>
              <a:defRPr/>
            </a:pPr>
            <a:r>
              <a:rPr lang="ja-JP" altLang="en-US"/>
              <a:t>企業形態⇒企業経営における所有と経営の分離</a:t>
            </a:r>
            <a:endParaRPr lang="en-US" altLang="ja-JP"/>
          </a:p>
        </p:txBody>
      </p:sp>
      <p:sp>
        <p:nvSpPr>
          <p:cNvPr id="6" name="スライド番号プレースホルダ 5"/>
          <p:cNvSpPr>
            <a:spLocks noGrp="1"/>
          </p:cNvSpPr>
          <p:nvPr>
            <p:ph type="sldNum" sz="quarter" idx="12"/>
          </p:nvPr>
        </p:nvSpPr>
        <p:spPr/>
        <p:txBody>
          <a:bodyPr/>
          <a:lstStyle/>
          <a:p>
            <a:pPr>
              <a:defRPr/>
            </a:pPr>
            <a:fld id="{A8E41A51-C7D9-4C00-9409-FCB6670A7CA1}" type="slidenum">
              <a:rPr lang="en-US" altLang="ja-JP"/>
              <a:pPr>
                <a:defRPr/>
              </a:pPr>
              <a:t>9</a:t>
            </a:fld>
            <a:endParaRPr lang="en-US" altLang="ja-JP"/>
          </a:p>
        </p:txBody>
      </p:sp>
      <p:sp>
        <p:nvSpPr>
          <p:cNvPr id="11268" name="Rectangle 2"/>
          <p:cNvSpPr>
            <a:spLocks noGrp="1" noChangeArrowheads="1"/>
          </p:cNvSpPr>
          <p:nvPr>
            <p:ph type="title"/>
          </p:nvPr>
        </p:nvSpPr>
        <p:spPr>
          <a:xfrm>
            <a:off x="569913" y="273050"/>
            <a:ext cx="8229600" cy="1252538"/>
          </a:xfrm>
        </p:spPr>
        <p:txBody>
          <a:bodyPr/>
          <a:lstStyle/>
          <a:p>
            <a:pPr eaLnBrk="1" hangingPunct="1"/>
            <a:r>
              <a:rPr lang="ja-JP" altLang="en-US"/>
              <a:t>１．企業形態</a:t>
            </a:r>
            <a:r>
              <a:rPr lang="en-US" altLang="ja-JP"/>
              <a:t>-8</a:t>
            </a:r>
            <a:endParaRPr lang="ja-JP" altLang="en-US"/>
          </a:p>
        </p:txBody>
      </p:sp>
      <p:sp>
        <p:nvSpPr>
          <p:cNvPr id="12293" name="Rectangle 3"/>
          <p:cNvSpPr>
            <a:spLocks noGrp="1" noChangeArrowheads="1"/>
          </p:cNvSpPr>
          <p:nvPr>
            <p:ph type="body" idx="1"/>
          </p:nvPr>
        </p:nvSpPr>
        <p:spPr>
          <a:xfrm>
            <a:off x="492369" y="1311965"/>
            <a:ext cx="8514138" cy="5168348"/>
          </a:xfrm>
        </p:spPr>
        <p:txBody>
          <a:bodyPr/>
          <a:lstStyle/>
          <a:p>
            <a:pPr eaLnBrk="1" hangingPunct="1">
              <a:spcBef>
                <a:spcPts val="300"/>
              </a:spcBef>
              <a:defRPr/>
            </a:pPr>
            <a:r>
              <a:rPr lang="ja-JP" altLang="en-US" dirty="0"/>
              <a:t>その他の企業の形態</a:t>
            </a:r>
            <a:endParaRPr lang="en-US" altLang="ja-JP" dirty="0"/>
          </a:p>
          <a:p>
            <a:pPr lvl="1" eaLnBrk="1" hangingPunct="1">
              <a:spcBef>
                <a:spcPts val="300"/>
              </a:spcBef>
              <a:defRPr/>
            </a:pPr>
            <a:r>
              <a:rPr lang="ja-JP" altLang="en-US" dirty="0"/>
              <a:t>非企業集中</a:t>
            </a:r>
            <a:endParaRPr lang="en-US" altLang="ja-JP" dirty="0"/>
          </a:p>
          <a:p>
            <a:pPr lvl="2" eaLnBrk="1" hangingPunct="1">
              <a:spcBef>
                <a:spcPts val="300"/>
              </a:spcBef>
              <a:defRPr/>
            </a:pPr>
            <a:r>
              <a:rPr lang="ja-JP" altLang="en-US" dirty="0"/>
              <a:t>ベンチャー企業</a:t>
            </a:r>
            <a:endParaRPr lang="en-US" altLang="ja-JP" dirty="0"/>
          </a:p>
          <a:p>
            <a:pPr lvl="3" eaLnBrk="1" hangingPunct="1">
              <a:spcBef>
                <a:spcPts val="300"/>
              </a:spcBef>
              <a:defRPr/>
            </a:pPr>
            <a:r>
              <a:rPr lang="ja-JP" altLang="en-US" dirty="0">
                <a:solidFill>
                  <a:srgbClr val="FF0000"/>
                </a:solidFill>
              </a:rPr>
              <a:t>独自</a:t>
            </a:r>
            <a:r>
              <a:rPr lang="ja-JP" altLang="en-US" dirty="0"/>
              <a:t>性の高い技術・製品・サービスなどにより</a:t>
            </a:r>
            <a:r>
              <a:rPr lang="ja-JP" altLang="en-US" dirty="0">
                <a:solidFill>
                  <a:srgbClr val="FF0000"/>
                </a:solidFill>
              </a:rPr>
              <a:t>新市場</a:t>
            </a:r>
            <a:r>
              <a:rPr lang="ja-JP" altLang="en-US" dirty="0"/>
              <a:t>を開拓して</a:t>
            </a:r>
            <a:br>
              <a:rPr lang="en-US" altLang="ja-JP" dirty="0"/>
            </a:br>
            <a:r>
              <a:rPr lang="ja-JP" altLang="en-US" dirty="0"/>
              <a:t>急成長するビジネスを担う企業</a:t>
            </a:r>
            <a:endParaRPr lang="en-US" altLang="ja-JP" dirty="0"/>
          </a:p>
          <a:p>
            <a:pPr lvl="3" eaLnBrk="1" hangingPunct="1">
              <a:spcBef>
                <a:spcPts val="300"/>
              </a:spcBef>
              <a:defRPr/>
            </a:pPr>
            <a:r>
              <a:rPr lang="ja-JP" altLang="en-US" dirty="0"/>
              <a:t>関連用語</a:t>
            </a:r>
            <a:endParaRPr lang="en-US" altLang="ja-JP" dirty="0"/>
          </a:p>
          <a:p>
            <a:pPr lvl="4" eaLnBrk="1" hangingPunct="1">
              <a:spcBef>
                <a:spcPts val="300"/>
              </a:spcBef>
              <a:defRPr/>
            </a:pPr>
            <a:r>
              <a:rPr lang="ja-JP" altLang="en-US" dirty="0"/>
              <a:t>社内ベンチャー</a:t>
            </a:r>
            <a:endParaRPr lang="en-US" altLang="ja-JP" dirty="0"/>
          </a:p>
          <a:p>
            <a:pPr marL="1976438" lvl="5" indent="-177800">
              <a:spcBef>
                <a:spcPts val="300"/>
              </a:spcBef>
              <a:defRPr/>
            </a:pPr>
            <a:r>
              <a:rPr lang="ja-JP" altLang="en-US" sz="1800" dirty="0">
                <a:solidFill>
                  <a:srgbClr val="FF0000"/>
                </a:solidFill>
              </a:rPr>
              <a:t>企業</a:t>
            </a:r>
            <a:r>
              <a:rPr lang="ja-JP" altLang="en-US" sz="1800" dirty="0"/>
              <a:t>内でおこなわれるベンチャービジネス</a:t>
            </a:r>
            <a:endParaRPr lang="en-US" altLang="ja-JP" sz="1800" dirty="0"/>
          </a:p>
          <a:p>
            <a:pPr lvl="4" eaLnBrk="1" hangingPunct="1">
              <a:spcBef>
                <a:spcPts val="300"/>
              </a:spcBef>
              <a:defRPr/>
            </a:pPr>
            <a:r>
              <a:rPr lang="ja-JP" altLang="en-US" dirty="0"/>
              <a:t>起業家（アントレプレナー）</a:t>
            </a:r>
            <a:endParaRPr lang="en-US" altLang="ja-JP" dirty="0"/>
          </a:p>
          <a:p>
            <a:pPr marL="1976438" lvl="5" indent="-177800">
              <a:spcBef>
                <a:spcPts val="300"/>
              </a:spcBef>
              <a:defRPr/>
            </a:pPr>
            <a:r>
              <a:rPr lang="ja-JP" altLang="en-US" sz="1800" dirty="0"/>
              <a:t>新知識に基づきリスクを負担し、</a:t>
            </a:r>
            <a:r>
              <a:rPr lang="ja-JP" altLang="en-US" sz="1800" dirty="0">
                <a:solidFill>
                  <a:srgbClr val="FF0000"/>
                </a:solidFill>
              </a:rPr>
              <a:t>新規</a:t>
            </a:r>
            <a:r>
              <a:rPr lang="ja-JP" altLang="en-US" sz="1800" dirty="0"/>
              <a:t>事業を起業する人</a:t>
            </a:r>
            <a:endParaRPr lang="en-US" altLang="ja-JP" sz="1800" dirty="0"/>
          </a:p>
          <a:p>
            <a:pPr lvl="4" eaLnBrk="1" hangingPunct="1">
              <a:spcBef>
                <a:spcPts val="300"/>
              </a:spcBef>
              <a:defRPr/>
            </a:pPr>
            <a:r>
              <a:rPr lang="ja-JP" altLang="en-US" dirty="0"/>
              <a:t>ベンチャーキャピタル</a:t>
            </a:r>
            <a:endParaRPr lang="en-US" altLang="ja-JP" dirty="0"/>
          </a:p>
          <a:p>
            <a:pPr marL="1976438" lvl="5" indent="-177800">
              <a:spcBef>
                <a:spcPts val="300"/>
              </a:spcBef>
              <a:defRPr/>
            </a:pPr>
            <a:r>
              <a:rPr lang="ja-JP" altLang="en-US" sz="1800" dirty="0">
                <a:solidFill>
                  <a:srgbClr val="FF0000"/>
                </a:solidFill>
              </a:rPr>
              <a:t>機関投資家</a:t>
            </a:r>
            <a:r>
              <a:rPr lang="ja-JP" altLang="en-US" sz="1800" dirty="0"/>
              <a:t>などが有望なベンチャー企業に</a:t>
            </a:r>
            <a:r>
              <a:rPr lang="ja-JP" altLang="en-US" sz="1800" dirty="0">
                <a:solidFill>
                  <a:srgbClr val="FF0000"/>
                </a:solidFill>
              </a:rPr>
              <a:t>資金</a:t>
            </a:r>
            <a:r>
              <a:rPr lang="ja-JP" altLang="en-US" sz="1800" dirty="0"/>
              <a:t>提供や</a:t>
            </a:r>
            <a:br>
              <a:rPr lang="en-US" altLang="ja-JP" sz="1800" dirty="0"/>
            </a:br>
            <a:r>
              <a:rPr lang="ja-JP" altLang="en-US" sz="1800" dirty="0">
                <a:solidFill>
                  <a:srgbClr val="FF0000"/>
                </a:solidFill>
              </a:rPr>
              <a:t>経営</a:t>
            </a:r>
            <a:r>
              <a:rPr lang="ja-JP" altLang="en-US" sz="1800" dirty="0"/>
              <a:t>のアドバイスなどを行うために設立した法人</a:t>
            </a:r>
            <a:endParaRPr lang="en-US" altLang="ja-JP" sz="1800" dirty="0"/>
          </a:p>
          <a:p>
            <a:pPr lvl="4" eaLnBrk="1" hangingPunct="1">
              <a:spcBef>
                <a:spcPts val="300"/>
              </a:spcBef>
              <a:defRPr/>
            </a:pPr>
            <a:r>
              <a:rPr lang="ja-JP" altLang="en-US" dirty="0"/>
              <a:t>エンジェル</a:t>
            </a:r>
            <a:endParaRPr lang="en-US" altLang="ja-JP" dirty="0"/>
          </a:p>
          <a:p>
            <a:pPr marL="1976438" lvl="5" indent="-177800">
              <a:spcBef>
                <a:spcPts val="300"/>
              </a:spcBef>
              <a:defRPr/>
            </a:pPr>
            <a:r>
              <a:rPr lang="ja-JP" altLang="en-US" sz="1800" dirty="0"/>
              <a:t>ベンチャー企業に</a:t>
            </a:r>
            <a:r>
              <a:rPr lang="ja-JP" altLang="en-US" sz="1800" dirty="0">
                <a:solidFill>
                  <a:srgbClr val="FF0000"/>
                </a:solidFill>
              </a:rPr>
              <a:t>資金</a:t>
            </a:r>
            <a:r>
              <a:rPr lang="ja-JP" altLang="en-US" sz="1800" dirty="0"/>
              <a:t>供給をおこなう</a:t>
            </a:r>
            <a:r>
              <a:rPr lang="ja-JP" altLang="en-US" sz="1800" dirty="0">
                <a:solidFill>
                  <a:srgbClr val="FF0000"/>
                </a:solidFill>
              </a:rPr>
              <a:t>個人</a:t>
            </a:r>
            <a:r>
              <a:rPr lang="ja-JP" altLang="en-US" sz="1800" dirty="0"/>
              <a:t>投資家</a:t>
            </a:r>
            <a:endParaRPr lang="en-US" altLang="ja-JP" sz="1800" dirty="0"/>
          </a:p>
        </p:txBody>
      </p:sp>
      <p:sp>
        <p:nvSpPr>
          <p:cNvPr id="7" name="日付プレースホルダ 6"/>
          <p:cNvSpPr>
            <a:spLocks noGrp="1"/>
          </p:cNvSpPr>
          <p:nvPr>
            <p:ph type="dt" sz="quarter" idx="10"/>
          </p:nvPr>
        </p:nvSpPr>
        <p:spPr/>
        <p:txBody>
          <a:bodyPr/>
          <a:lstStyle/>
          <a:p>
            <a:pPr>
              <a:defRPr/>
            </a:pPr>
            <a:r>
              <a:rPr lang="ja-JP" altLang="en-US"/>
              <a:t>「マネジメント原理」</a:t>
            </a:r>
            <a:endParaRPr lang="en-US" altLang="ja-JP"/>
          </a:p>
        </p:txBody>
      </p:sp>
    </p:spTree>
  </p:cSld>
  <p:clrMapOvr>
    <a:masterClrMapping/>
  </p:clrMapOvr>
  <p:transition>
    <p:zoom/>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スライド 1 - &amp;quot;マネジメント原理（説明2）&amp;#x0D;&amp;#x0A;　　　１．企業形態&amp;#x0D;&amp;#x0A;　　　２．企業経営における所有と経営の分離&amp;#x0D;&amp;#x0A;　　　３．コーポレート・ガバナンス&amp;#x0D;&amp;#x0A;&amp;quot;&quot;/&gt;&lt;property id=&quot;20307&quot; value=&quot;334&quot;/&gt;&lt;/object&gt;&lt;object type=&quot;3&quot; unique_id=&quot;10005&quot;&gt;&lt;property id=&quot;20148&quot; value=&quot;5&quot;/&gt;&lt;property id=&quot;20300&quot; value=&quot;スライド 2 - &amp;quot;１．企業形態-1&amp;quot;&quot;/&gt;&lt;property id=&quot;20307&quot; value=&quot;311&quot;/&gt;&lt;/object&gt;&lt;object type=&quot;3&quot; unique_id=&quot;10006&quot;&gt;&lt;property id=&quot;20148&quot; value=&quot;5&quot;/&gt;&lt;property id=&quot;20300&quot; value=&quot;スライド 3 - &amp;quot;１．企業形態-2&amp;quot;&quot;/&gt;&lt;property id=&quot;20307&quot; value=&quot;312&quot;/&gt;&lt;/object&gt;&lt;object type=&quot;3&quot; unique_id=&quot;10007&quot;&gt;&lt;property id=&quot;20148&quot; value=&quot;5&quot;/&gt;&lt;property id=&quot;20300&quot; value=&quot;スライド 4 - &amp;quot;１．企業形態-3&amp;quot;&quot;/&gt;&lt;property id=&quot;20307&quot; value=&quot;313&quot;/&gt;&lt;/object&gt;&lt;object type=&quot;3&quot; unique_id=&quot;10008&quot;&gt;&lt;property id=&quot;20148&quot; value=&quot;5&quot;/&gt;&lt;property id=&quot;20300&quot; value=&quot;スライド 5 - &amp;quot;１．企業形態-4&amp;quot;&quot;/&gt;&lt;property id=&quot;20307&quot; value=&quot;314&quot;/&gt;&lt;/object&gt;&lt;object type=&quot;3&quot; unique_id=&quot;10009&quot;&gt;&lt;property id=&quot;20148&quot; value=&quot;5&quot;/&gt;&lt;property id=&quot;20300&quot; value=&quot;スライド 6 - &amp;quot;１．企業形態-5&amp;quot;&quot;/&gt;&lt;property id=&quot;20307&quot; value=&quot;315&quot;/&gt;&lt;/object&gt;&lt;object type=&quot;3&quot; unique_id=&quot;10010&quot;&gt;&lt;property id=&quot;20148&quot; value=&quot;5&quot;/&gt;&lt;property id=&quot;20300&quot; value=&quot;スライド 7 - &amp;quot;１．企業形態-6&amp;quot;&quot;/&gt;&lt;property id=&quot;20307&quot; value=&quot;316&quot;/&gt;&lt;/object&gt;&lt;object type=&quot;3&quot; unique_id=&quot;10011&quot;&gt;&lt;property id=&quot;20148&quot; value=&quot;5&quot;/&gt;&lt;property id=&quot;20300&quot; value=&quot;スライド 8 - &amp;quot;１．企業形態-7&amp;quot;&quot;/&gt;&lt;property id=&quot;20307&quot; value=&quot;318&quot;/&gt;&lt;/object&gt;&lt;object type=&quot;3&quot; unique_id=&quot;10012&quot;&gt;&lt;property id=&quot;20148&quot; value=&quot;5&quot;/&gt;&lt;property id=&quot;20300&quot; value=&quot;スライド 9 - &amp;quot;１．企業形態-8&amp;quot;&quot;/&gt;&lt;property id=&quot;20307&quot; value=&quot;319&quot;/&gt;&lt;/object&gt;&lt;object type=&quot;3&quot; unique_id=&quot;10013&quot;&gt;&lt;property id=&quot;20148&quot; value=&quot;5&quot;/&gt;&lt;property id=&quot;20300&quot; value=&quot;スライド 10 - &amp;quot;１．企業形態-9&amp;quot;&quot;/&gt;&lt;property id=&quot;20307&quot; value=&quot;320&quot;/&gt;&lt;/object&gt;&lt;object type=&quot;3&quot; unique_id=&quot;10014&quot;&gt;&lt;property id=&quot;20148&quot; value=&quot;5&quot;/&gt;&lt;property id=&quot;20300&quot; value=&quot;スライド 11 - &amp;quot;２．所有と経営の分離-1&amp;quot;&quot;/&gt;&lt;property id=&quot;20307&quot; value=&quot;321&quot;/&gt;&lt;/object&gt;&lt;object type=&quot;3&quot; unique_id=&quot;10015&quot;&gt;&lt;property id=&quot;20148&quot; value=&quot;5&quot;/&gt;&lt;property id=&quot;20300&quot; value=&quot;スライド 12 - &amp;quot;２．所有と経営の分離-2&amp;quot;&quot;/&gt;&lt;property id=&quot;20307&quot; value=&quot;323&quot;/&gt;&lt;/object&gt;&lt;object type=&quot;3&quot; unique_id=&quot;10016&quot;&gt;&lt;property id=&quot;20148&quot; value=&quot;5&quot;/&gt;&lt;property id=&quot;20300&quot; value=&quot;スライド 13 - &amp;quot;２．所有と経営の分離-3&amp;quot;&quot;/&gt;&lt;property id=&quot;20307&quot; value=&quot;324&quot;/&gt;&lt;/object&gt;&lt;object type=&quot;3&quot; unique_id=&quot;10017&quot;&gt;&lt;property id=&quot;20148&quot; value=&quot;5&quot;/&gt;&lt;property id=&quot;20300&quot; value=&quot;スライド 14 - &amp;quot;３．コーポレート・ガバナンス-1&amp;quot;&quot;/&gt;&lt;property id=&quot;20307&quot; value=&quot;325&quot;/&gt;&lt;/object&gt;&lt;object type=&quot;3&quot; unique_id=&quot;10018&quot;&gt;&lt;property id=&quot;20148&quot; value=&quot;5&quot;/&gt;&lt;property id=&quot;20300&quot; value=&quot;スライド 15 - &amp;quot;３．コーポレート・ガバナンス-2&amp;quot;&quot;/&gt;&lt;property id=&quot;20307&quot; value=&quot;326&quot;/&gt;&lt;/object&gt;&lt;object type=&quot;3&quot; unique_id=&quot;10019&quot;&gt;&lt;property id=&quot;20148&quot; value=&quot;5&quot;/&gt;&lt;property id=&quot;20300&quot; value=&quot;スライド 16 - &amp;quot;３．コーポレート・ガバナンス-3&amp;quot;&quot;/&gt;&lt;property id=&quot;20307&quot; value=&quot;328&quot;/&gt;&lt;/object&gt;&lt;object type=&quot;3&quot; unique_id=&quot;10020&quot;&gt;&lt;property id=&quot;20148&quot; value=&quot;5&quot;/&gt;&lt;property id=&quot;20300&quot; value=&quot;スライド 17 - &amp;quot;３．コーポレート・ガバナンス-4&amp;quot;&quot;/&gt;&lt;property id=&quot;20307&quot; value=&quot;329&quot;/&gt;&lt;/object&gt;&lt;object type=&quot;3&quot; unique_id=&quot;10021&quot;&gt;&lt;property id=&quot;20148&quot; value=&quot;5&quot;/&gt;&lt;property id=&quot;20300&quot; value=&quot;スライド 18 - &amp;quot;３．コーポレート・ガバナンス-5&amp;quot;&quot;/&gt;&lt;property id=&quot;20307&quot; value=&quot;331&quot;/&gt;&lt;/object&gt;&lt;object type=&quot;3&quot; unique_id=&quot;10022&quot;&gt;&lt;property id=&quot;20148&quot; value=&quot;5&quot;/&gt;&lt;property id=&quot;20300&quot; value=&quot;スライド 20 - &amp;quot;補助資料-1　株式会社の機関の関係（図1）&amp;#x0D;&amp;#x0A;&amp;quot;&quot;/&gt;&lt;property id=&quot;20307&quot; value=&quot;333&quot;/&gt;&lt;/object&gt;&lt;object type=&quot;3&quot; unique_id=&quot;10023&quot;&gt;&lt;property id=&quot;20148&quot; value=&quot;5&quot;/&gt;&lt;property id=&quot;20300&quot; value=&quot;スライド 21 - &amp;quot;補助資料-2　日本企業の株式所有構造の比較（表1）&amp;quot;&quot;/&gt;&lt;property id=&quot;20307&quot; value=&quot;332&quot;/&gt;&lt;/object&gt;&lt;object type=&quot;3&quot; unique_id=&quot;10046&quot;&gt;&lt;property id=&quot;20148&quot; value=&quot;5&quot;/&gt;&lt;property id=&quot;20300&quot; value=&quot;スライド 19 - &amp;quot;宿題１：レポート1&amp;quot;&quot;/&gt;&lt;property id=&quot;20307&quot; value=&quot;336&quot;/&gt;&lt;/object&gt;&lt;/object&gt;&lt;/object&gt;&lt;/database&gt;"/>
  <p:tag name="SECTOMILLISECCONVERTED" val="1"/>
</p:tagLst>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2941</TotalTime>
  <Words>1328</Words>
  <Application>Microsoft Office PowerPoint</Application>
  <PresentationFormat>画面に合わせる (4:3)</PresentationFormat>
  <Paragraphs>299</Paragraphs>
  <Slides>21</Slides>
  <Notes>21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21</vt:i4>
      </vt:variant>
    </vt:vector>
  </HeadingPairs>
  <TitlesOfParts>
    <vt:vector size="25" baseType="lpstr">
      <vt:lpstr>Arial</vt:lpstr>
      <vt:lpstr>Garamond</vt:lpstr>
      <vt:lpstr>Wingdings</vt:lpstr>
      <vt:lpstr>Edge</vt:lpstr>
      <vt:lpstr>マネジメント原理（説明2） 　　　１．企業形態 　　　２．企業経営における所有と経営の分離 　　　３．コーポレート・ガバナンス </vt:lpstr>
      <vt:lpstr>１．企業形態-1</vt:lpstr>
      <vt:lpstr>１．企業形態-2</vt:lpstr>
      <vt:lpstr>１．企業形態-3</vt:lpstr>
      <vt:lpstr>１．企業形態-4</vt:lpstr>
      <vt:lpstr>１．企業形態-5</vt:lpstr>
      <vt:lpstr>１．企業形態-6</vt:lpstr>
      <vt:lpstr>１．企業形態-7</vt:lpstr>
      <vt:lpstr>１．企業形態-8</vt:lpstr>
      <vt:lpstr>１．企業形態-9</vt:lpstr>
      <vt:lpstr>２．所有と経営の分離-1</vt:lpstr>
      <vt:lpstr>２．所有と経営の分離-2</vt:lpstr>
      <vt:lpstr>２．所有と経営の分離-3</vt:lpstr>
      <vt:lpstr>３．コーポレート・ガバナンス-1</vt:lpstr>
      <vt:lpstr>３．コーポレート・ガバナンス-2</vt:lpstr>
      <vt:lpstr>３．コーポレート・ガバナンス-3</vt:lpstr>
      <vt:lpstr>３．コーポレート・ガバナンス-4</vt:lpstr>
      <vt:lpstr>３．コーポレート・ガバナンス-5</vt:lpstr>
      <vt:lpstr>宿題１：レポート1</vt:lpstr>
      <vt:lpstr>補助資料-1　株式会社の機関の関係（図1） </vt:lpstr>
      <vt:lpstr>補助資料-2　日本企業の株式所有構造の比較（表1）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ayato</dc:creator>
  <cp:lastModifiedBy>俊彦 伊東</cp:lastModifiedBy>
  <cp:revision>196</cp:revision>
  <cp:lastPrinted>2018-09-21T09:06:08Z</cp:lastPrinted>
  <dcterms:created xsi:type="dcterms:W3CDTF">2007-11-09T04:25:00Z</dcterms:created>
  <dcterms:modified xsi:type="dcterms:W3CDTF">2020-05-23T04:14:48Z</dcterms:modified>
</cp:coreProperties>
</file>