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
  </p:notesMasterIdLst>
  <p:handoutMasterIdLst>
    <p:handoutMasterId r:id="rId17"/>
  </p:handoutMasterIdLst>
  <p:sldIdLst>
    <p:sldId id="324" r:id="rId2"/>
    <p:sldId id="312" r:id="rId3"/>
    <p:sldId id="325" r:id="rId4"/>
    <p:sldId id="313" r:id="rId5"/>
    <p:sldId id="314" r:id="rId6"/>
    <p:sldId id="315" r:id="rId7"/>
    <p:sldId id="459" r:id="rId8"/>
    <p:sldId id="316" r:id="rId9"/>
    <p:sldId id="317" r:id="rId10"/>
    <p:sldId id="318" r:id="rId11"/>
    <p:sldId id="319" r:id="rId12"/>
    <p:sldId id="320" r:id="rId13"/>
    <p:sldId id="321" r:id="rId14"/>
    <p:sldId id="322" r:id="rId15"/>
  </p:sldIdLst>
  <p:sldSz cx="9144000" cy="6858000" type="screen4x3"/>
  <p:notesSz cx="9963150" cy="6832600"/>
  <p:custDataLst>
    <p:tags r:id="rId18"/>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CC66FF"/>
    <a:srgbClr val="FF33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73" autoAdjust="0"/>
    <p:restoredTop sz="93842" autoAdjust="0"/>
  </p:normalViewPr>
  <p:slideViewPr>
    <p:cSldViewPr snapToGrid="0">
      <p:cViewPr varScale="1">
        <p:scale>
          <a:sx n="91" d="100"/>
          <a:sy n="91" d="100"/>
        </p:scale>
        <p:origin x="58" y="130"/>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04476"/>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706578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dirty="0"/>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dirty="0"/>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dirty="0"/>
          </a:p>
        </p:txBody>
      </p:sp>
    </p:spTree>
    <p:extLst>
      <p:ext uri="{BB962C8B-B14F-4D97-AF65-F5344CB8AC3E}">
        <p14:creationId xmlns:p14="http://schemas.microsoft.com/office/powerpoint/2010/main" val="20070228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079818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12315"/>
            <a:fld id="{0426396D-2B62-4586-B643-EB9ED6AB8CF2}" type="slidenum">
              <a:rPr lang="en-US" altLang="ja-JP" smtClean="0">
                <a:ea typeface="ＭＳ Ｐゴシック" charset="-128"/>
              </a:rPr>
              <a:pPr defTabSz="912315"/>
              <a:t>10</a:t>
            </a:fld>
            <a:endParaRPr lang="en-US" altLang="ja-JP">
              <a:ea typeface="ＭＳ Ｐゴシック"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812940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12315"/>
            <a:fld id="{082D7001-F163-4F87-BB3B-EC61D9C6458B}" type="slidenum">
              <a:rPr lang="en-US" altLang="ja-JP" smtClean="0">
                <a:ea typeface="ＭＳ Ｐゴシック" charset="-128"/>
              </a:rPr>
              <a:pPr defTabSz="912315"/>
              <a:t>11</a:t>
            </a:fld>
            <a:endParaRPr lang="en-US" altLang="ja-JP">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11734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12315"/>
            <a:fld id="{D1295EA5-E6C7-4CC6-93F2-01F542718E7E}" type="slidenum">
              <a:rPr lang="en-US" altLang="ja-JP" smtClean="0">
                <a:ea typeface="ＭＳ Ｐゴシック" charset="-128"/>
              </a:rPr>
              <a:pPr defTabSz="912315"/>
              <a:t>12</a:t>
            </a:fld>
            <a:endParaRPr lang="en-US" altLang="ja-JP" dirty="0">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110175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pPr defTabSz="912315"/>
            <a:fld id="{07C4BFB2-170B-495D-9B43-C111D90D5C13}" type="slidenum">
              <a:rPr lang="en-US" altLang="ja-JP" smtClean="0">
                <a:ea typeface="ＭＳ Ｐゴシック" charset="-128"/>
              </a:rPr>
              <a:pPr defTabSz="912315"/>
              <a:t>13</a:t>
            </a:fld>
            <a:endParaRPr lang="en-US" altLang="ja-JP" dirty="0">
              <a:ea typeface="ＭＳ Ｐゴシック" charset="-128"/>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665918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12315"/>
            <a:fld id="{F3389C6F-8A74-47AF-9A30-552C7A50210E}" type="slidenum">
              <a:rPr lang="en-US" altLang="ja-JP" smtClean="0">
                <a:ea typeface="ＭＳ Ｐゴシック" charset="-128"/>
              </a:rPr>
              <a:pPr defTabSz="912315"/>
              <a:t>14</a:t>
            </a:fld>
            <a:endParaRPr lang="en-US" altLang="ja-JP" dirty="0">
              <a:ea typeface="ＭＳ Ｐゴシック"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15886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3462DD82-A5DC-4F53-9DE5-51FF8BF16602}" type="slidenum">
              <a:rPr lang="en-US" altLang="ja-JP" smtClean="0">
                <a:ea typeface="ＭＳ Ｐゴシック" charset="-128"/>
              </a:rPr>
              <a:pPr defTabSz="912315"/>
              <a:t>2</a:t>
            </a:fld>
            <a:endParaRPr lang="en-US" altLang="ja-JP" dirty="0">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958320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3462DD82-A5DC-4F53-9DE5-51FF8BF16602}" type="slidenum">
              <a:rPr lang="en-US" altLang="ja-JP" smtClean="0">
                <a:ea typeface="ＭＳ Ｐゴシック" charset="-128"/>
              </a:rPr>
              <a:pPr defTabSz="912315"/>
              <a:t>3</a:t>
            </a:fld>
            <a:endParaRPr lang="en-US" altLang="ja-JP" dirty="0">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359231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2315"/>
            <a:fld id="{74527CCA-D33A-4781-9D98-CAF155A3B3BC}" type="slidenum">
              <a:rPr lang="en-US" altLang="ja-JP" smtClean="0">
                <a:ea typeface="ＭＳ Ｐゴシック" charset="-128"/>
              </a:rPr>
              <a:pPr defTabSz="912315"/>
              <a:t>4</a:t>
            </a:fld>
            <a:endParaRPr lang="en-US" altLang="ja-JP" dirty="0">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629299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1E8CDB8B-170D-4406-AE62-5CAC130D398A}" type="slidenum">
              <a:rPr lang="en-US" altLang="ja-JP" smtClean="0">
                <a:ea typeface="ＭＳ Ｐゴシック" charset="-128"/>
              </a:rPr>
              <a:pPr defTabSz="912315"/>
              <a:t>5</a:t>
            </a:fld>
            <a:endParaRPr lang="en-US" altLang="ja-JP" dirty="0">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04230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28F08F55-18BA-41A6-B6CE-14F279F83754}" type="slidenum">
              <a:rPr lang="en-US" altLang="ja-JP" smtClean="0">
                <a:ea typeface="ＭＳ Ｐゴシック" charset="-128"/>
              </a:rPr>
              <a:pPr defTabSz="912315"/>
              <a:t>6</a:t>
            </a:fld>
            <a:endParaRPr lang="en-US" altLang="ja-JP" dirty="0">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118238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19E9E3C-9D0D-488B-A9EF-CE8FE5E3336F}" type="slidenum">
              <a:rPr lang="en-US" altLang="ja-JP" smtClean="0">
                <a:ea typeface="ＭＳ Ｐゴシック" charset="-128"/>
              </a:rPr>
              <a:pPr/>
              <a:t>7</a:t>
            </a:fld>
            <a:endParaRPr lang="en-US" altLang="ja-JP">
              <a:ea typeface="ＭＳ Ｐゴシック" charset="-128"/>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947253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ED768B55-3E6A-4550-A68F-BC64F91732AF}" type="slidenum">
              <a:rPr lang="en-US" altLang="ja-JP" smtClean="0">
                <a:ea typeface="ＭＳ Ｐゴシック" charset="-128"/>
              </a:rPr>
              <a:pPr defTabSz="912315"/>
              <a:t>8</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054203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315"/>
            <a:fld id="{393E2053-6296-4786-8148-C72ECAD3BE4F}" type="slidenum">
              <a:rPr lang="en-US" altLang="ja-JP" smtClean="0">
                <a:ea typeface="ＭＳ Ｐゴシック" charset="-128"/>
              </a:rPr>
              <a:pPr defTabSz="912315"/>
              <a:t>9</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932562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028288"/>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706563" y="3708197"/>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dirty="0"/>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zh-TW" altLang="en-US"/>
              <a:t>伝統的管理論、人間関係論、行動科学</a:t>
            </a:r>
            <a:endParaRPr lang="en-US" altLang="ja-JP" dirty="0"/>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8"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4"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zh-TW" altLang="en-US"/>
              <a:t>伝統的管理論、人間関係論、行動科学</a:t>
            </a:r>
            <a:endParaRPr lang="en-US" altLang="ja-JP" dirty="0"/>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dirty="0"/>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zh-TW" altLang="en-US"/>
              <a:t>伝統的管理論、人間関係論、行動科学</a:t>
            </a:r>
            <a:endParaRPr lang="en-US" altLang="ja-JP" dirty="0"/>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dirty="0"/>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jiu.webex.com/jiu/j.php?MTID=m81de69922cf090818a9e9f14ec2746d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1682" y="1091798"/>
            <a:ext cx="7892898" cy="2666286"/>
          </a:xfrm>
        </p:spPr>
        <p:txBody>
          <a:bodyPr/>
          <a:lstStyle/>
          <a:p>
            <a:pPr eaLnBrk="1" hangingPunct="1"/>
            <a:r>
              <a:rPr lang="ja-JP" altLang="en-US" sz="4000" dirty="0"/>
              <a:t>マネジメント原理（説明</a:t>
            </a:r>
            <a:r>
              <a:rPr lang="en-US" altLang="ja-JP" sz="4000" dirty="0"/>
              <a:t>3</a:t>
            </a:r>
            <a:r>
              <a:rPr lang="ja-JP" altLang="en-US" sz="4000" dirty="0"/>
              <a:t>）</a:t>
            </a:r>
            <a:br>
              <a:rPr lang="en-US" altLang="ja-JP" sz="4000" dirty="0"/>
            </a:br>
            <a:r>
              <a:rPr lang="ja-JP" altLang="en-US" sz="4000" dirty="0"/>
              <a:t>　　　１．伝統的管理論</a:t>
            </a:r>
            <a:br>
              <a:rPr lang="en-US" altLang="ja-JP" sz="4000" dirty="0"/>
            </a:br>
            <a:r>
              <a:rPr lang="ja-JP" altLang="en-US" sz="4000" dirty="0"/>
              <a:t>　　　２．人間関係論</a:t>
            </a:r>
            <a:br>
              <a:rPr lang="en-US" altLang="ja-JP" sz="4000" dirty="0"/>
            </a:br>
            <a:r>
              <a:rPr lang="ja-JP" altLang="en-US" sz="4000" dirty="0"/>
              <a:t>　　　３．行動科学</a:t>
            </a:r>
            <a:br>
              <a:rPr lang="en-US" altLang="ja-JP" sz="4000" dirty="0"/>
            </a:br>
            <a:endParaRPr lang="ja-JP" altLang="en-US" sz="4000" dirty="0">
              <a:solidFill>
                <a:srgbClr val="FF0000"/>
              </a:solidFill>
            </a:endParaRPr>
          </a:p>
        </p:txBody>
      </p:sp>
      <p:sp>
        <p:nvSpPr>
          <p:cNvPr id="3075" name="Rectangle 3"/>
          <p:cNvSpPr>
            <a:spLocks noGrp="1" noChangeArrowheads="1"/>
          </p:cNvSpPr>
          <p:nvPr>
            <p:ph type="subTitle" idx="1"/>
          </p:nvPr>
        </p:nvSpPr>
        <p:spPr>
          <a:xfrm>
            <a:off x="1640504" y="3830203"/>
            <a:ext cx="7320616" cy="2069285"/>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a:p>
            <a:pPr eaLnBrk="1" hangingPunct="1"/>
            <a:endParaRPr lang="en-US" altLang="ja-JP" sz="1600" dirty="0"/>
          </a:p>
          <a:p>
            <a:pPr eaLnBrk="1" hangingPunct="1"/>
            <a:endParaRPr lang="ja-JP" altLang="en-US" sz="1600" dirty="0"/>
          </a:p>
          <a:p>
            <a:pPr eaLnBrk="1" hangingPunct="1"/>
            <a:endParaRPr lang="ja-JP" altLang="en-US" sz="3200" dirty="0"/>
          </a:p>
        </p:txBody>
      </p:sp>
      <p:sp>
        <p:nvSpPr>
          <p:cNvPr id="3076" name="テキスト ボックス 3"/>
          <p:cNvSpPr txBox="1">
            <a:spLocks noChangeArrowheads="1"/>
          </p:cNvSpPr>
          <p:nvPr/>
        </p:nvSpPr>
        <p:spPr bwMode="auto">
          <a:xfrm>
            <a:off x="247010" y="6550223"/>
            <a:ext cx="2335639" cy="307777"/>
          </a:xfrm>
          <a:prstGeom prst="rect">
            <a:avLst/>
          </a:prstGeom>
          <a:noFill/>
          <a:ln w="9525">
            <a:noFill/>
            <a:miter lim="800000"/>
            <a:headEnd/>
            <a:tailEnd/>
          </a:ln>
        </p:spPr>
        <p:txBody>
          <a:bodyPr wrap="square">
            <a:spAutoFit/>
          </a:bodyPr>
          <a:lstStyle/>
          <a:p>
            <a:r>
              <a:rPr lang="en-US" altLang="ja-JP" dirty="0"/>
              <a:t>management-3.pptx</a:t>
            </a:r>
            <a:endParaRPr lang="ja-JP" altLang="en-US" dirty="0">
              <a:solidFill>
                <a:srgbClr val="FF0000"/>
              </a:solidFill>
            </a:endParaRPr>
          </a:p>
        </p:txBody>
      </p:sp>
      <p:sp>
        <p:nvSpPr>
          <p:cNvPr id="2" name="正方形/長方形 1"/>
          <p:cNvSpPr/>
          <p:nvPr/>
        </p:nvSpPr>
        <p:spPr>
          <a:xfrm>
            <a:off x="1654906" y="5637878"/>
            <a:ext cx="6874945" cy="523220"/>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endParaRPr lang="ja-JP" altLang="en-US" dirty="0"/>
          </a:p>
        </p:txBody>
      </p:sp>
      <p:grpSp>
        <p:nvGrpSpPr>
          <p:cNvPr id="3" name="グループ化 2"/>
          <p:cNvGrpSpPr/>
          <p:nvPr/>
        </p:nvGrpSpPr>
        <p:grpSpPr>
          <a:xfrm>
            <a:off x="609712" y="10192"/>
            <a:ext cx="3210560" cy="954703"/>
            <a:chOff x="3820272" y="10048"/>
            <a:chExt cx="2852822" cy="954703"/>
          </a:xfrm>
        </p:grpSpPr>
        <p:pic>
          <p:nvPicPr>
            <p:cNvPr id="1026" name="Picture 2" descr="C:\Documents and Settings\toshihiko\デスクトップ\メスキータ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0272" y="10048"/>
              <a:ext cx="1430815" cy="95470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Documents and Settings\toshihiko\デスクトップ\メスキータ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41039" y="10048"/>
              <a:ext cx="1432055" cy="95470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75417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7E61FD2E-02E0-4158-843D-6E336027990B}" type="slidenum">
              <a:rPr lang="en-US" altLang="ja-JP"/>
              <a:pPr>
                <a:defRPr/>
              </a:pPr>
              <a:t>10</a:t>
            </a:fld>
            <a:endParaRPr lang="en-US" altLang="ja-JP" dirty="0"/>
          </a:p>
        </p:txBody>
      </p:sp>
      <p:sp>
        <p:nvSpPr>
          <p:cNvPr id="10244" name="Rectangle 2"/>
          <p:cNvSpPr>
            <a:spLocks noGrp="1" noChangeArrowheads="1"/>
          </p:cNvSpPr>
          <p:nvPr>
            <p:ph type="title"/>
          </p:nvPr>
        </p:nvSpPr>
        <p:spPr>
          <a:xfrm>
            <a:off x="569913" y="431800"/>
            <a:ext cx="8229600" cy="1252538"/>
          </a:xfrm>
        </p:spPr>
        <p:txBody>
          <a:bodyPr/>
          <a:lstStyle/>
          <a:p>
            <a:pPr eaLnBrk="1" hangingPunct="1"/>
            <a:r>
              <a:rPr lang="ja-JP" altLang="en-US" dirty="0"/>
              <a:t>３．行動科学</a:t>
            </a:r>
            <a:r>
              <a:rPr lang="en-US" altLang="ja-JP" dirty="0"/>
              <a:t>-2</a:t>
            </a:r>
            <a:endParaRPr lang="ja-JP" altLang="en-US" sz="4400" dirty="0"/>
          </a:p>
        </p:txBody>
      </p:sp>
      <p:sp>
        <p:nvSpPr>
          <p:cNvPr id="4101" name="Rectangle 3"/>
          <p:cNvSpPr>
            <a:spLocks noGrp="1" noChangeArrowheads="1"/>
          </p:cNvSpPr>
          <p:nvPr>
            <p:ph type="body" idx="1"/>
          </p:nvPr>
        </p:nvSpPr>
        <p:spPr>
          <a:xfrm>
            <a:off x="274320" y="1476609"/>
            <a:ext cx="8869680" cy="4953000"/>
          </a:xfrm>
        </p:spPr>
        <p:txBody>
          <a:bodyPr/>
          <a:lstStyle/>
          <a:p>
            <a:pPr eaLnBrk="1" hangingPunct="1">
              <a:spcBef>
                <a:spcPts val="1200"/>
              </a:spcBef>
            </a:pPr>
            <a:r>
              <a:rPr lang="en-US" altLang="ja-JP" dirty="0"/>
              <a:t>(2)</a:t>
            </a:r>
            <a:r>
              <a:rPr lang="ja-JP" altLang="en-US" dirty="0"/>
              <a:t>　マズローの欲求段階説</a:t>
            </a:r>
            <a:endParaRPr lang="en-US" altLang="ja-JP" dirty="0"/>
          </a:p>
          <a:p>
            <a:pPr lvl="1" eaLnBrk="1" hangingPunct="1">
              <a:spcBef>
                <a:spcPts val="1200"/>
              </a:spcBef>
            </a:pPr>
            <a:r>
              <a:rPr lang="ja-JP" altLang="en-US" dirty="0"/>
              <a:t>人間の欲求には</a:t>
            </a:r>
            <a:r>
              <a:rPr lang="ja-JP" altLang="en-US" dirty="0">
                <a:solidFill>
                  <a:srgbClr val="FF0000"/>
                </a:solidFill>
              </a:rPr>
              <a:t>階層</a:t>
            </a:r>
            <a:r>
              <a:rPr lang="ja-JP" altLang="en-US" dirty="0"/>
              <a:t>がある</a:t>
            </a:r>
            <a:endParaRPr lang="en-US" altLang="ja-JP" dirty="0"/>
          </a:p>
          <a:p>
            <a:pPr lvl="2" eaLnBrk="1" hangingPunct="1">
              <a:spcBef>
                <a:spcPts val="1200"/>
              </a:spcBef>
            </a:pPr>
            <a:r>
              <a:rPr lang="ja-JP" altLang="en-US" dirty="0">
                <a:solidFill>
                  <a:srgbClr val="FF0000"/>
                </a:solidFill>
              </a:rPr>
              <a:t>低次</a:t>
            </a:r>
            <a:r>
              <a:rPr lang="ja-JP" altLang="en-US" dirty="0"/>
              <a:t>の欲求が満たされるとより</a:t>
            </a:r>
            <a:r>
              <a:rPr lang="ja-JP" altLang="en-US" dirty="0">
                <a:solidFill>
                  <a:srgbClr val="FF0000"/>
                </a:solidFill>
              </a:rPr>
              <a:t>高次</a:t>
            </a:r>
            <a:r>
              <a:rPr lang="ja-JP" altLang="en-US" dirty="0"/>
              <a:t>の欲求を満たすべく行動</a:t>
            </a:r>
            <a:endParaRPr lang="en-US" altLang="ja-JP" dirty="0"/>
          </a:p>
          <a:p>
            <a:pPr lvl="1" eaLnBrk="1" hangingPunct="1">
              <a:spcBef>
                <a:spcPts val="1200"/>
              </a:spcBef>
            </a:pPr>
            <a:r>
              <a:rPr lang="ja-JP" altLang="en-US" dirty="0"/>
              <a:t>欲求</a:t>
            </a:r>
            <a:r>
              <a:rPr lang="en-US" altLang="ja-JP" dirty="0"/>
              <a:t>5</a:t>
            </a:r>
            <a:r>
              <a:rPr lang="ja-JP" altLang="en-US" dirty="0"/>
              <a:t>段階説</a:t>
            </a:r>
            <a:endParaRPr lang="en-US" altLang="ja-JP" dirty="0"/>
          </a:p>
          <a:p>
            <a:pPr lvl="2" eaLnBrk="1" hangingPunct="1">
              <a:spcBef>
                <a:spcPts val="1200"/>
              </a:spcBef>
            </a:pPr>
            <a:r>
              <a:rPr lang="ja-JP" altLang="en-US" dirty="0"/>
              <a:t>①　</a:t>
            </a:r>
            <a:r>
              <a:rPr lang="ja-JP" altLang="en-US" dirty="0">
                <a:solidFill>
                  <a:srgbClr val="FF0000"/>
                </a:solidFill>
              </a:rPr>
              <a:t>生理</a:t>
            </a:r>
            <a:r>
              <a:rPr lang="ja-JP" altLang="en-US" dirty="0"/>
              <a:t>的欲求：生きていくための</a:t>
            </a:r>
            <a:r>
              <a:rPr lang="ja-JP" altLang="en-US" dirty="0">
                <a:solidFill>
                  <a:srgbClr val="FF0000"/>
                </a:solidFill>
              </a:rPr>
              <a:t>最低限</a:t>
            </a:r>
            <a:r>
              <a:rPr lang="ja-JP" altLang="en-US" dirty="0"/>
              <a:t>の充足（食物</a:t>
            </a:r>
            <a:r>
              <a:rPr lang="en-US" altLang="ja-JP" dirty="0"/>
              <a:t>､</a:t>
            </a:r>
            <a:r>
              <a:rPr lang="ja-JP" altLang="en-US" dirty="0"/>
              <a:t>睡眠）</a:t>
            </a:r>
            <a:endParaRPr lang="en-US" altLang="ja-JP" dirty="0"/>
          </a:p>
          <a:p>
            <a:pPr lvl="2" eaLnBrk="1" hangingPunct="1">
              <a:spcBef>
                <a:spcPts val="1200"/>
              </a:spcBef>
            </a:pPr>
            <a:r>
              <a:rPr lang="ja-JP" altLang="en-US" dirty="0"/>
              <a:t>②　安全欲求：雇用・生活の</a:t>
            </a:r>
            <a:r>
              <a:rPr lang="ja-JP" altLang="en-US" dirty="0">
                <a:solidFill>
                  <a:srgbClr val="FF0000"/>
                </a:solidFill>
              </a:rPr>
              <a:t>安全</a:t>
            </a:r>
            <a:r>
              <a:rPr lang="ja-JP" altLang="en-US" dirty="0"/>
              <a:t>（住居</a:t>
            </a:r>
            <a:r>
              <a:rPr lang="en-US" altLang="ja-JP" dirty="0"/>
              <a:t>､</a:t>
            </a:r>
            <a:r>
              <a:rPr lang="ja-JP" altLang="en-US" dirty="0"/>
              <a:t>衣服</a:t>
            </a:r>
            <a:r>
              <a:rPr lang="en-US" altLang="ja-JP" dirty="0"/>
              <a:t>､</a:t>
            </a:r>
            <a:r>
              <a:rPr lang="ja-JP" altLang="en-US" dirty="0"/>
              <a:t>精神的自由）</a:t>
            </a:r>
            <a:endParaRPr lang="en-US" altLang="ja-JP" dirty="0"/>
          </a:p>
          <a:p>
            <a:pPr lvl="2" eaLnBrk="1" hangingPunct="1">
              <a:spcBef>
                <a:spcPts val="1200"/>
              </a:spcBef>
            </a:pPr>
            <a:r>
              <a:rPr lang="ja-JP" altLang="en-US" dirty="0"/>
              <a:t>③　社会的欲求：周囲の人との心の</a:t>
            </a:r>
            <a:r>
              <a:rPr lang="ja-JP" altLang="en-US" dirty="0">
                <a:solidFill>
                  <a:srgbClr val="FF0000"/>
                </a:solidFill>
              </a:rPr>
              <a:t>ふれあい</a:t>
            </a:r>
            <a:r>
              <a:rPr lang="ja-JP" altLang="en-US" dirty="0"/>
              <a:t>（友情</a:t>
            </a:r>
            <a:r>
              <a:rPr lang="en-US" altLang="ja-JP" dirty="0"/>
              <a:t>､</a:t>
            </a:r>
            <a:r>
              <a:rPr lang="ja-JP" altLang="en-US" dirty="0"/>
              <a:t>愛情、仲間意識）</a:t>
            </a:r>
            <a:endParaRPr lang="en-US" altLang="ja-JP" dirty="0"/>
          </a:p>
          <a:p>
            <a:pPr lvl="2" eaLnBrk="1" hangingPunct="1">
              <a:spcBef>
                <a:spcPts val="1200"/>
              </a:spcBef>
            </a:pPr>
            <a:r>
              <a:rPr lang="ja-JP" altLang="en-US" dirty="0"/>
              <a:t>④　尊厳の欲求：他人からの尊敬、</a:t>
            </a:r>
            <a:r>
              <a:rPr lang="ja-JP" altLang="en-US" dirty="0">
                <a:solidFill>
                  <a:srgbClr val="FF0000"/>
                </a:solidFill>
              </a:rPr>
              <a:t>名誉</a:t>
            </a:r>
            <a:r>
              <a:rPr lang="ja-JP" altLang="en-US" dirty="0"/>
              <a:t>の取得（地位、名声）</a:t>
            </a:r>
            <a:endParaRPr lang="en-US" altLang="ja-JP" dirty="0"/>
          </a:p>
          <a:p>
            <a:pPr lvl="2" eaLnBrk="1" hangingPunct="1">
              <a:spcBef>
                <a:spcPts val="1200"/>
              </a:spcBef>
            </a:pPr>
            <a:r>
              <a:rPr lang="ja-JP" altLang="en-US" dirty="0"/>
              <a:t>⑤　</a:t>
            </a:r>
            <a:r>
              <a:rPr lang="ja-JP" altLang="en-US" dirty="0">
                <a:solidFill>
                  <a:srgbClr val="FF0000"/>
                </a:solidFill>
              </a:rPr>
              <a:t>自己実現</a:t>
            </a:r>
            <a:r>
              <a:rPr lang="ja-JP" altLang="en-US" dirty="0"/>
              <a:t>の欲求：自己の</a:t>
            </a:r>
            <a:r>
              <a:rPr lang="ja-JP" altLang="en-US" dirty="0">
                <a:solidFill>
                  <a:srgbClr val="FF0000"/>
                </a:solidFill>
              </a:rPr>
              <a:t>潜在</a:t>
            </a:r>
            <a:r>
              <a:rPr lang="ja-JP" altLang="en-US" dirty="0"/>
              <a:t>的能力の最大限の発揮</a:t>
            </a:r>
            <a:br>
              <a:rPr lang="en-US" altLang="ja-JP" dirty="0"/>
            </a:br>
            <a:r>
              <a:rPr lang="ja-JP" altLang="en-US" dirty="0"/>
              <a:t>　　　　　　　　　　　　　　⇒自己</a:t>
            </a:r>
            <a:r>
              <a:rPr lang="ja-JP" altLang="en-US" dirty="0">
                <a:solidFill>
                  <a:srgbClr val="FF0000"/>
                </a:solidFill>
              </a:rPr>
              <a:t>能力</a:t>
            </a:r>
            <a:r>
              <a:rPr lang="ja-JP" altLang="en-US" dirty="0"/>
              <a:t>開発と実現</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67F520AA-72AC-4CA7-8527-04AECF4C4D00}" type="slidenum">
              <a:rPr lang="en-US" altLang="ja-JP"/>
              <a:pPr>
                <a:defRPr/>
              </a:pPr>
              <a:t>11</a:t>
            </a:fld>
            <a:endParaRPr lang="en-US" altLang="ja-JP" dirty="0"/>
          </a:p>
        </p:txBody>
      </p:sp>
      <p:sp>
        <p:nvSpPr>
          <p:cNvPr id="11268" name="Rectangle 2"/>
          <p:cNvSpPr>
            <a:spLocks noGrp="1" noChangeArrowheads="1"/>
          </p:cNvSpPr>
          <p:nvPr>
            <p:ph type="title"/>
          </p:nvPr>
        </p:nvSpPr>
        <p:spPr>
          <a:xfrm>
            <a:off x="569913" y="352288"/>
            <a:ext cx="8229600" cy="1252538"/>
          </a:xfrm>
        </p:spPr>
        <p:txBody>
          <a:bodyPr/>
          <a:lstStyle/>
          <a:p>
            <a:pPr eaLnBrk="1" hangingPunct="1"/>
            <a:r>
              <a:rPr lang="ja-JP" altLang="en-US" dirty="0"/>
              <a:t>３</a:t>
            </a:r>
            <a:r>
              <a:rPr lang="ja-JP" altLang="en-US" sz="4400" dirty="0"/>
              <a:t>．行動科学</a:t>
            </a:r>
            <a:r>
              <a:rPr lang="en-US" altLang="ja-JP" sz="4400" dirty="0"/>
              <a:t>-</a:t>
            </a:r>
            <a:r>
              <a:rPr lang="en-US" altLang="ja-JP" dirty="0"/>
              <a:t>3</a:t>
            </a:r>
            <a:endParaRPr lang="ja-JP" altLang="en-US" sz="4400" dirty="0"/>
          </a:p>
        </p:txBody>
      </p:sp>
      <p:sp>
        <p:nvSpPr>
          <p:cNvPr id="4101" name="Rectangle 3"/>
          <p:cNvSpPr>
            <a:spLocks noGrp="1" noChangeArrowheads="1"/>
          </p:cNvSpPr>
          <p:nvPr>
            <p:ph type="body" idx="1"/>
          </p:nvPr>
        </p:nvSpPr>
        <p:spPr>
          <a:xfrm>
            <a:off x="442127" y="1430129"/>
            <a:ext cx="8619323" cy="5109817"/>
          </a:xfrm>
        </p:spPr>
        <p:txBody>
          <a:bodyPr/>
          <a:lstStyle/>
          <a:p>
            <a:pPr eaLnBrk="1" hangingPunct="1">
              <a:spcBef>
                <a:spcPts val="600"/>
              </a:spcBef>
            </a:pPr>
            <a:r>
              <a:rPr lang="en-US" altLang="ja-JP" dirty="0"/>
              <a:t>(3)</a:t>
            </a:r>
            <a:r>
              <a:rPr lang="ja-JP" altLang="en-US" dirty="0"/>
              <a:t>　アージリスの成熟理論</a:t>
            </a:r>
            <a:br>
              <a:rPr lang="en-US" altLang="ja-JP" dirty="0"/>
            </a:br>
            <a:r>
              <a:rPr lang="ja-JP" altLang="en-US" dirty="0"/>
              <a:t>　　　</a:t>
            </a:r>
            <a:r>
              <a:rPr lang="ja-JP" altLang="en-US" sz="2400" dirty="0"/>
              <a:t>　⇒未成熟－</a:t>
            </a:r>
            <a:r>
              <a:rPr lang="ja-JP" altLang="en-US" sz="2400" dirty="0">
                <a:solidFill>
                  <a:srgbClr val="FF0000"/>
                </a:solidFill>
              </a:rPr>
              <a:t>成熟</a:t>
            </a:r>
            <a:r>
              <a:rPr lang="ja-JP" altLang="en-US" sz="2400" dirty="0"/>
              <a:t>モデル</a:t>
            </a:r>
            <a:endParaRPr lang="en-US" altLang="ja-JP" dirty="0"/>
          </a:p>
          <a:p>
            <a:pPr lvl="1" eaLnBrk="1" hangingPunct="1">
              <a:spcBef>
                <a:spcPts val="600"/>
              </a:spcBef>
            </a:pPr>
            <a:r>
              <a:rPr lang="ja-JP" altLang="en-US" dirty="0"/>
              <a:t>人間は</a:t>
            </a:r>
            <a:r>
              <a:rPr lang="ja-JP" altLang="en-US" dirty="0">
                <a:solidFill>
                  <a:srgbClr val="FF0000"/>
                </a:solidFill>
              </a:rPr>
              <a:t>未成熟</a:t>
            </a:r>
            <a:r>
              <a:rPr lang="ja-JP" altLang="en-US" dirty="0"/>
              <a:t>状態から成熟状態へ向かうよう行動</a:t>
            </a:r>
            <a:endParaRPr lang="en-US" altLang="ja-JP" dirty="0"/>
          </a:p>
          <a:p>
            <a:pPr lvl="1" eaLnBrk="1" hangingPunct="1">
              <a:spcBef>
                <a:spcPts val="600"/>
              </a:spcBef>
            </a:pPr>
            <a:r>
              <a:rPr lang="ja-JP" altLang="en-US" dirty="0"/>
              <a:t>成熟理論の趣旨</a:t>
            </a:r>
            <a:endParaRPr lang="en-US" altLang="ja-JP" dirty="0"/>
          </a:p>
          <a:p>
            <a:pPr lvl="2" eaLnBrk="1" hangingPunct="1">
              <a:spcBef>
                <a:spcPts val="600"/>
              </a:spcBef>
            </a:pPr>
            <a:r>
              <a:rPr lang="ja-JP" altLang="en-US" dirty="0"/>
              <a:t>①　受け身で未成熟な状態から確固とした自己を</a:t>
            </a:r>
            <a:r>
              <a:rPr lang="ja-JP" altLang="en-US" dirty="0">
                <a:solidFill>
                  <a:srgbClr val="FF0000"/>
                </a:solidFill>
              </a:rPr>
              <a:t>確立</a:t>
            </a:r>
            <a:r>
              <a:rPr lang="ja-JP" altLang="en-US" dirty="0"/>
              <a:t>し能動的に</a:t>
            </a:r>
            <a:br>
              <a:rPr lang="en-US" altLang="ja-JP" dirty="0"/>
            </a:br>
            <a:r>
              <a:rPr lang="ja-JP" altLang="en-US" dirty="0"/>
              <a:t>　　 行動する成熟状態へ向かう欲求を企業で</a:t>
            </a:r>
            <a:r>
              <a:rPr lang="ja-JP" altLang="en-US" dirty="0">
                <a:solidFill>
                  <a:srgbClr val="FF0000"/>
                </a:solidFill>
              </a:rPr>
              <a:t>実現</a:t>
            </a:r>
            <a:r>
              <a:rPr lang="ja-JP" altLang="en-US" dirty="0"/>
              <a:t>しようとする</a:t>
            </a:r>
            <a:endParaRPr lang="en-US" altLang="ja-JP" dirty="0"/>
          </a:p>
          <a:p>
            <a:pPr lvl="2" eaLnBrk="1" hangingPunct="1">
              <a:spcBef>
                <a:spcPts val="600"/>
              </a:spcBef>
            </a:pPr>
            <a:r>
              <a:rPr lang="ja-JP" altLang="en-US" dirty="0"/>
              <a:t>②　</a:t>
            </a:r>
            <a:r>
              <a:rPr lang="ja-JP" altLang="en-US" dirty="0">
                <a:solidFill>
                  <a:srgbClr val="FF0000"/>
                </a:solidFill>
              </a:rPr>
              <a:t>官僚</a:t>
            </a:r>
            <a:r>
              <a:rPr lang="ja-JP" altLang="en-US" dirty="0"/>
              <a:t>的な組織構造は成熟への欲求を</a:t>
            </a:r>
            <a:r>
              <a:rPr lang="ja-JP" altLang="en-US" dirty="0">
                <a:solidFill>
                  <a:srgbClr val="FF0000"/>
                </a:solidFill>
              </a:rPr>
              <a:t>押し留め</a:t>
            </a:r>
            <a:r>
              <a:rPr lang="ja-JP" altLang="en-US" dirty="0"/>
              <a:t>ようとする</a:t>
            </a:r>
            <a:endParaRPr lang="en-US" altLang="ja-JP" dirty="0"/>
          </a:p>
          <a:p>
            <a:pPr lvl="2" eaLnBrk="1" hangingPunct="1">
              <a:spcBef>
                <a:spcPts val="600"/>
              </a:spcBef>
            </a:pPr>
            <a:r>
              <a:rPr lang="ja-JP" altLang="en-US" dirty="0"/>
              <a:t>③　そのため、個人と組織は</a:t>
            </a:r>
            <a:r>
              <a:rPr lang="ja-JP" altLang="en-US" dirty="0">
                <a:solidFill>
                  <a:srgbClr val="FF0000"/>
                </a:solidFill>
              </a:rPr>
              <a:t>不適合</a:t>
            </a:r>
            <a:r>
              <a:rPr lang="ja-JP" altLang="en-US" dirty="0"/>
              <a:t>を起こす</a:t>
            </a:r>
            <a:br>
              <a:rPr lang="en-US" altLang="ja-JP" dirty="0"/>
            </a:br>
            <a:r>
              <a:rPr lang="ja-JP" altLang="en-US" dirty="0"/>
              <a:t>　　　⇒</a:t>
            </a:r>
            <a:r>
              <a:rPr lang="ja-JP" altLang="en-US" dirty="0">
                <a:solidFill>
                  <a:srgbClr val="FF0000"/>
                </a:solidFill>
              </a:rPr>
              <a:t>昇進</a:t>
            </a:r>
            <a:r>
              <a:rPr lang="ja-JP" altLang="en-US" dirty="0"/>
              <a:t>のみに走り、無気力になり組織活動が</a:t>
            </a:r>
            <a:r>
              <a:rPr lang="ja-JP" altLang="en-US" dirty="0">
                <a:solidFill>
                  <a:srgbClr val="FF0000"/>
                </a:solidFill>
              </a:rPr>
              <a:t>非効率</a:t>
            </a:r>
            <a:r>
              <a:rPr lang="ja-JP" altLang="en-US" dirty="0"/>
              <a:t>となる</a:t>
            </a:r>
            <a:endParaRPr lang="en-US" altLang="ja-JP" dirty="0"/>
          </a:p>
          <a:p>
            <a:pPr lvl="2" eaLnBrk="1" hangingPunct="1">
              <a:spcBef>
                <a:spcPts val="600"/>
              </a:spcBef>
            </a:pPr>
            <a:r>
              <a:rPr lang="ja-JP" altLang="en-US" dirty="0"/>
              <a:t>④　回避策として、</a:t>
            </a:r>
            <a:r>
              <a:rPr lang="ja-JP" altLang="en-US" dirty="0">
                <a:solidFill>
                  <a:srgbClr val="FF0000"/>
                </a:solidFill>
              </a:rPr>
              <a:t>権限拡大</a:t>
            </a:r>
            <a:r>
              <a:rPr lang="ja-JP" altLang="en-US" dirty="0"/>
              <a:t>と</a:t>
            </a:r>
            <a:r>
              <a:rPr lang="ja-JP" altLang="en-US" dirty="0">
                <a:solidFill>
                  <a:srgbClr val="FF0000"/>
                </a:solidFill>
              </a:rPr>
              <a:t>参加</a:t>
            </a:r>
            <a:r>
              <a:rPr lang="ja-JP" altLang="en-US" dirty="0"/>
              <a:t>的リーダーシップがある</a:t>
            </a:r>
            <a:endParaRPr lang="en-US" altLang="ja-JP" dirty="0"/>
          </a:p>
          <a:p>
            <a:pPr lvl="1" eaLnBrk="1" hangingPunct="1">
              <a:spcBef>
                <a:spcPts val="600"/>
              </a:spcBef>
            </a:pPr>
            <a:r>
              <a:rPr lang="ja-JP" altLang="en-US" dirty="0"/>
              <a:t>事例</a:t>
            </a:r>
            <a:endParaRPr lang="en-US" altLang="ja-JP" dirty="0"/>
          </a:p>
          <a:p>
            <a:pPr lvl="2" eaLnBrk="1" hangingPunct="1">
              <a:spcBef>
                <a:spcPts val="600"/>
              </a:spcBef>
            </a:pPr>
            <a:r>
              <a:rPr lang="ja-JP" altLang="en-US" dirty="0"/>
              <a:t>ボルボ（スエーデン）によるベルトコンベヤー廃止と</a:t>
            </a:r>
            <a:r>
              <a:rPr lang="ja-JP" altLang="en-US" dirty="0">
                <a:solidFill>
                  <a:srgbClr val="FF0000"/>
                </a:solidFill>
              </a:rPr>
              <a:t>小グループ</a:t>
            </a:r>
            <a:r>
              <a:rPr lang="ja-JP" altLang="en-US" dirty="0"/>
              <a:t>の組立</a:t>
            </a:r>
            <a:endParaRPr lang="en-US" altLang="ja-JP" dirty="0"/>
          </a:p>
          <a:p>
            <a:pPr lvl="2" eaLnBrk="1" hangingPunct="1">
              <a:spcBef>
                <a:spcPts val="600"/>
              </a:spcBef>
            </a:pPr>
            <a:endParaRPr lang="en-US" altLang="ja-JP" sz="18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D6A42DF4-0911-4CF8-A395-33D8AA34758A}" type="slidenum">
              <a:rPr lang="en-US" altLang="ja-JP"/>
              <a:pPr>
                <a:defRPr/>
              </a:pPr>
              <a:t>12</a:t>
            </a:fld>
            <a:endParaRPr lang="en-US" altLang="ja-JP" dirty="0"/>
          </a:p>
        </p:txBody>
      </p:sp>
      <p:sp>
        <p:nvSpPr>
          <p:cNvPr id="12292" name="Rectangle 2"/>
          <p:cNvSpPr>
            <a:spLocks noGrp="1" noChangeArrowheads="1"/>
          </p:cNvSpPr>
          <p:nvPr>
            <p:ph type="title"/>
          </p:nvPr>
        </p:nvSpPr>
        <p:spPr>
          <a:xfrm>
            <a:off x="569913" y="183325"/>
            <a:ext cx="8229600" cy="1252538"/>
          </a:xfrm>
        </p:spPr>
        <p:txBody>
          <a:bodyPr/>
          <a:lstStyle/>
          <a:p>
            <a:pPr eaLnBrk="1" hangingPunct="1"/>
            <a:r>
              <a:rPr lang="ja-JP" altLang="en-US" dirty="0"/>
              <a:t>３．行動科学</a:t>
            </a:r>
            <a:r>
              <a:rPr lang="en-US" altLang="ja-JP" dirty="0"/>
              <a:t>-4</a:t>
            </a:r>
            <a:endParaRPr lang="ja-JP" altLang="en-US" sz="4400" dirty="0"/>
          </a:p>
        </p:txBody>
      </p:sp>
      <p:sp>
        <p:nvSpPr>
          <p:cNvPr id="4101" name="Rectangle 3"/>
          <p:cNvSpPr>
            <a:spLocks noGrp="1" noChangeArrowheads="1"/>
          </p:cNvSpPr>
          <p:nvPr>
            <p:ph type="body" idx="1"/>
          </p:nvPr>
        </p:nvSpPr>
        <p:spPr>
          <a:xfrm>
            <a:off x="377687" y="1115367"/>
            <a:ext cx="8683763" cy="5285434"/>
          </a:xfrm>
        </p:spPr>
        <p:txBody>
          <a:bodyPr/>
          <a:lstStyle/>
          <a:p>
            <a:pPr eaLnBrk="1" hangingPunct="1">
              <a:spcBef>
                <a:spcPts val="300"/>
              </a:spcBef>
            </a:pPr>
            <a:r>
              <a:rPr lang="en-US" altLang="ja-JP" sz="2800" dirty="0"/>
              <a:t>(4)</a:t>
            </a:r>
            <a:r>
              <a:rPr lang="ja-JP" altLang="en-US" sz="2800" dirty="0"/>
              <a:t>　マグレガーの</a:t>
            </a:r>
            <a:r>
              <a:rPr lang="en-US" altLang="ja-JP" sz="2800" dirty="0"/>
              <a:t>X</a:t>
            </a:r>
            <a:r>
              <a:rPr lang="ja-JP" altLang="en-US" sz="2800" dirty="0"/>
              <a:t>・</a:t>
            </a:r>
            <a:r>
              <a:rPr lang="en-US" altLang="ja-JP" sz="2800" dirty="0"/>
              <a:t>Y</a:t>
            </a:r>
            <a:r>
              <a:rPr lang="ja-JP" altLang="en-US" sz="2800" dirty="0"/>
              <a:t>理論</a:t>
            </a:r>
            <a:endParaRPr lang="en-US" altLang="ja-JP" sz="2800" dirty="0"/>
          </a:p>
          <a:p>
            <a:pPr lvl="1" eaLnBrk="1" hangingPunct="1">
              <a:spcBef>
                <a:spcPts val="300"/>
              </a:spcBef>
            </a:pPr>
            <a:r>
              <a:rPr lang="en-US" altLang="ja-JP" sz="2400" dirty="0"/>
              <a:t>X</a:t>
            </a:r>
            <a:r>
              <a:rPr lang="ja-JP" altLang="en-US" sz="2400" dirty="0"/>
              <a:t>理論</a:t>
            </a:r>
            <a:endParaRPr lang="en-US" altLang="ja-JP" sz="2400" dirty="0"/>
          </a:p>
          <a:p>
            <a:pPr lvl="2" eaLnBrk="1" hangingPunct="1">
              <a:spcBef>
                <a:spcPts val="300"/>
              </a:spcBef>
            </a:pPr>
            <a:r>
              <a:rPr lang="ja-JP" altLang="en-US" sz="2000" dirty="0"/>
              <a:t>人間は元来</a:t>
            </a:r>
            <a:r>
              <a:rPr lang="ja-JP" altLang="en-US" sz="2000" dirty="0">
                <a:solidFill>
                  <a:srgbClr val="FF0000"/>
                </a:solidFill>
              </a:rPr>
              <a:t>怠け者</a:t>
            </a:r>
            <a:r>
              <a:rPr lang="ja-JP" altLang="en-US" sz="2000" dirty="0"/>
              <a:t>である</a:t>
            </a:r>
            <a:endParaRPr lang="en-US" altLang="ja-JP" sz="2000" dirty="0"/>
          </a:p>
          <a:p>
            <a:pPr lvl="3" eaLnBrk="1" hangingPunct="1">
              <a:spcBef>
                <a:spcPts val="300"/>
              </a:spcBef>
            </a:pPr>
            <a:r>
              <a:rPr lang="ja-JP" altLang="en-US" dirty="0"/>
              <a:t>命令しないと</a:t>
            </a:r>
            <a:r>
              <a:rPr lang="ja-JP" altLang="en-US" dirty="0">
                <a:solidFill>
                  <a:srgbClr val="FF0000"/>
                </a:solidFill>
              </a:rPr>
              <a:t>努力</a:t>
            </a:r>
            <a:r>
              <a:rPr lang="ja-JP" altLang="en-US" dirty="0"/>
              <a:t>しない</a:t>
            </a:r>
            <a:endParaRPr lang="en-US" altLang="ja-JP" dirty="0"/>
          </a:p>
          <a:p>
            <a:pPr lvl="3" eaLnBrk="1" hangingPunct="1">
              <a:spcBef>
                <a:spcPts val="300"/>
              </a:spcBef>
            </a:pPr>
            <a:r>
              <a:rPr lang="ja-JP" altLang="en-US" dirty="0"/>
              <a:t>責任</a:t>
            </a:r>
            <a:r>
              <a:rPr lang="ja-JP" altLang="en-US" dirty="0">
                <a:solidFill>
                  <a:srgbClr val="FF0000"/>
                </a:solidFill>
              </a:rPr>
              <a:t>回避</a:t>
            </a:r>
            <a:r>
              <a:rPr lang="ja-JP" altLang="en-US" dirty="0"/>
              <a:t>したがり安全を願い、</a:t>
            </a:r>
            <a:r>
              <a:rPr lang="ja-JP" altLang="en-US" dirty="0">
                <a:solidFill>
                  <a:srgbClr val="FF0000"/>
                </a:solidFill>
              </a:rPr>
              <a:t>命令</a:t>
            </a:r>
            <a:r>
              <a:rPr lang="ja-JP" altLang="en-US" dirty="0"/>
              <a:t>される方を好む</a:t>
            </a:r>
            <a:endParaRPr lang="en-US" altLang="ja-JP" dirty="0"/>
          </a:p>
          <a:p>
            <a:pPr lvl="1" eaLnBrk="1" hangingPunct="1">
              <a:spcBef>
                <a:spcPts val="300"/>
              </a:spcBef>
            </a:pPr>
            <a:r>
              <a:rPr lang="en-US" altLang="ja-JP" sz="2400" dirty="0"/>
              <a:t>Y</a:t>
            </a:r>
            <a:r>
              <a:rPr lang="ja-JP" altLang="en-US" sz="2400" dirty="0"/>
              <a:t>理論</a:t>
            </a:r>
            <a:endParaRPr lang="en-US" altLang="ja-JP" sz="2400" dirty="0"/>
          </a:p>
          <a:p>
            <a:pPr lvl="2" eaLnBrk="1" hangingPunct="1">
              <a:spcBef>
                <a:spcPts val="300"/>
              </a:spcBef>
            </a:pPr>
            <a:r>
              <a:rPr lang="ja-JP" altLang="en-US" sz="2000" dirty="0"/>
              <a:t>仕事に</a:t>
            </a:r>
            <a:r>
              <a:rPr lang="ja-JP" altLang="en-US" sz="2000" dirty="0">
                <a:solidFill>
                  <a:srgbClr val="FF0000"/>
                </a:solidFill>
              </a:rPr>
              <a:t>一生懸命</a:t>
            </a:r>
            <a:r>
              <a:rPr lang="ja-JP" altLang="en-US" sz="2000" dirty="0"/>
              <a:t>なのが人間の本性である</a:t>
            </a:r>
            <a:endParaRPr lang="en-US" altLang="ja-JP" sz="2000" dirty="0"/>
          </a:p>
          <a:p>
            <a:pPr lvl="3" eaLnBrk="1" hangingPunct="1">
              <a:spcBef>
                <a:spcPts val="300"/>
              </a:spcBef>
            </a:pPr>
            <a:r>
              <a:rPr lang="ja-JP" altLang="en-US" dirty="0">
                <a:solidFill>
                  <a:srgbClr val="FF0000"/>
                </a:solidFill>
              </a:rPr>
              <a:t>自分</a:t>
            </a:r>
            <a:r>
              <a:rPr lang="ja-JP" altLang="en-US" dirty="0"/>
              <a:t>が決めた目標には努力する</a:t>
            </a:r>
            <a:endParaRPr lang="en-US" altLang="ja-JP" dirty="0"/>
          </a:p>
          <a:p>
            <a:pPr lvl="3" eaLnBrk="1" hangingPunct="1">
              <a:spcBef>
                <a:spcPts val="300"/>
              </a:spcBef>
            </a:pPr>
            <a:r>
              <a:rPr lang="ja-JP" altLang="en-US" dirty="0"/>
              <a:t>進んで責任をとり、</a:t>
            </a:r>
            <a:r>
              <a:rPr lang="ja-JP" altLang="en-US" dirty="0">
                <a:solidFill>
                  <a:srgbClr val="FF0000"/>
                </a:solidFill>
              </a:rPr>
              <a:t>創意工夫</a:t>
            </a:r>
            <a:r>
              <a:rPr lang="ja-JP" altLang="en-US" dirty="0"/>
              <a:t>する</a:t>
            </a:r>
            <a:endParaRPr lang="en-US" altLang="ja-JP" dirty="0"/>
          </a:p>
          <a:p>
            <a:pPr lvl="3" eaLnBrk="1" hangingPunct="1">
              <a:spcBef>
                <a:spcPts val="300"/>
              </a:spcBef>
            </a:pPr>
            <a:r>
              <a:rPr lang="ja-JP" altLang="en-US" dirty="0"/>
              <a:t>現代の企業は</a:t>
            </a:r>
            <a:r>
              <a:rPr lang="ja-JP" altLang="en-US" dirty="0">
                <a:solidFill>
                  <a:srgbClr val="FF0000"/>
                </a:solidFill>
              </a:rPr>
              <a:t>知的潜在</a:t>
            </a:r>
            <a:r>
              <a:rPr lang="ja-JP" altLang="en-US" dirty="0"/>
              <a:t>能力の一部しか活用していない</a:t>
            </a:r>
            <a:endParaRPr lang="en-US" altLang="ja-JP" dirty="0"/>
          </a:p>
          <a:p>
            <a:pPr lvl="1" eaLnBrk="1" hangingPunct="1">
              <a:spcBef>
                <a:spcPts val="300"/>
              </a:spcBef>
            </a:pPr>
            <a:r>
              <a:rPr lang="ja-JP" altLang="en-US" sz="2400" dirty="0"/>
              <a:t>マグレガーの理論の趣旨</a:t>
            </a:r>
            <a:endParaRPr lang="en-US" altLang="ja-JP" sz="2400" dirty="0"/>
          </a:p>
          <a:p>
            <a:pPr lvl="2" eaLnBrk="1" hangingPunct="1">
              <a:spcBef>
                <a:spcPts val="300"/>
              </a:spcBef>
              <a:buFont typeface="Wingdings" pitchFamily="2" charset="2"/>
              <a:buNone/>
            </a:pPr>
            <a:r>
              <a:rPr lang="ja-JP" altLang="en-US" sz="2000" dirty="0"/>
              <a:t>①　</a:t>
            </a:r>
            <a:r>
              <a:rPr lang="en-US" altLang="ja-JP" sz="2000" dirty="0"/>
              <a:t>X</a:t>
            </a:r>
            <a:r>
              <a:rPr lang="ja-JP" altLang="en-US" sz="2000" dirty="0"/>
              <a:t>理論では動機付けの</a:t>
            </a:r>
            <a:r>
              <a:rPr lang="ja-JP" altLang="en-US" sz="2000" dirty="0">
                <a:solidFill>
                  <a:srgbClr val="FF0000"/>
                </a:solidFill>
              </a:rPr>
              <a:t>期待</a:t>
            </a:r>
            <a:r>
              <a:rPr lang="ja-JP" altLang="en-US" sz="2000" dirty="0"/>
              <a:t>はできない</a:t>
            </a:r>
            <a:endParaRPr lang="en-US" altLang="ja-JP" sz="2000" dirty="0"/>
          </a:p>
          <a:p>
            <a:pPr lvl="2" eaLnBrk="1" hangingPunct="1">
              <a:spcBef>
                <a:spcPts val="300"/>
              </a:spcBef>
              <a:buFont typeface="Wingdings" pitchFamily="2" charset="2"/>
              <a:buNone/>
            </a:pPr>
            <a:r>
              <a:rPr lang="ja-JP" altLang="en-US" sz="2000" dirty="0"/>
              <a:t>②　</a:t>
            </a:r>
            <a:r>
              <a:rPr lang="en-US" altLang="ja-JP" sz="2000" dirty="0"/>
              <a:t>Y</a:t>
            </a:r>
            <a:r>
              <a:rPr lang="ja-JP" altLang="en-US" sz="2000" dirty="0"/>
              <a:t>理論に基づき</a:t>
            </a:r>
            <a:r>
              <a:rPr lang="ja-JP" altLang="en-US" sz="2000" dirty="0">
                <a:solidFill>
                  <a:srgbClr val="FF0000"/>
                </a:solidFill>
              </a:rPr>
              <a:t>高次</a:t>
            </a:r>
            <a:r>
              <a:rPr lang="ja-JP" altLang="en-US" sz="2000" dirty="0"/>
              <a:t>の</a:t>
            </a:r>
            <a:r>
              <a:rPr lang="ja-JP" altLang="en-US" sz="2000" dirty="0">
                <a:solidFill>
                  <a:srgbClr val="FF0000"/>
                </a:solidFill>
              </a:rPr>
              <a:t>欲求</a:t>
            </a:r>
            <a:r>
              <a:rPr lang="ja-JP" altLang="en-US" sz="2000" dirty="0"/>
              <a:t>に働きかけなければならない</a:t>
            </a:r>
            <a:endParaRPr lang="en-US" altLang="ja-JP" sz="2000" dirty="0"/>
          </a:p>
          <a:p>
            <a:pPr lvl="2" eaLnBrk="1" hangingPunct="1">
              <a:spcBef>
                <a:spcPts val="300"/>
              </a:spcBef>
              <a:buFont typeface="Wingdings" pitchFamily="2" charset="2"/>
              <a:buNone/>
            </a:pPr>
            <a:r>
              <a:rPr lang="ja-JP" altLang="en-US" sz="2000" dirty="0"/>
              <a:t>③　具体的施策は目標</a:t>
            </a:r>
            <a:r>
              <a:rPr lang="ja-JP" altLang="en-US" sz="2000" dirty="0">
                <a:solidFill>
                  <a:srgbClr val="FF0000"/>
                </a:solidFill>
              </a:rPr>
              <a:t>自己設定</a:t>
            </a:r>
            <a:r>
              <a:rPr lang="ja-JP" altLang="en-US" sz="2000" dirty="0"/>
              <a:t>による自己</a:t>
            </a:r>
            <a:r>
              <a:rPr lang="ja-JP" altLang="en-US" sz="2000" dirty="0">
                <a:solidFill>
                  <a:srgbClr val="FF0000"/>
                </a:solidFill>
              </a:rPr>
              <a:t>統制</a:t>
            </a:r>
            <a:r>
              <a:rPr lang="en-US" altLang="ja-JP" dirty="0"/>
              <a:t>､</a:t>
            </a:r>
            <a:r>
              <a:rPr lang="ja-JP" altLang="en-US" sz="2000" dirty="0"/>
              <a:t>経営</a:t>
            </a:r>
            <a:r>
              <a:rPr lang="ja-JP" altLang="en-US" sz="2000" dirty="0">
                <a:solidFill>
                  <a:srgbClr val="FF0000"/>
                </a:solidFill>
              </a:rPr>
              <a:t>参加</a:t>
            </a:r>
            <a:r>
              <a:rPr lang="ja-JP" altLang="en-US" sz="2000" dirty="0"/>
              <a:t>制度</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F73317DE-1A3F-4F67-837D-4BF285A66E99}" type="slidenum">
              <a:rPr lang="en-US" altLang="ja-JP"/>
              <a:pPr>
                <a:defRPr/>
              </a:pPr>
              <a:t>13</a:t>
            </a:fld>
            <a:endParaRPr lang="en-US" altLang="ja-JP" dirty="0"/>
          </a:p>
        </p:txBody>
      </p:sp>
      <p:sp>
        <p:nvSpPr>
          <p:cNvPr id="13316" name="Rectangle 2"/>
          <p:cNvSpPr>
            <a:spLocks noGrp="1" noChangeArrowheads="1"/>
          </p:cNvSpPr>
          <p:nvPr>
            <p:ph type="title"/>
          </p:nvPr>
        </p:nvSpPr>
        <p:spPr>
          <a:xfrm>
            <a:off x="569913" y="431800"/>
            <a:ext cx="8229600" cy="1252538"/>
          </a:xfrm>
        </p:spPr>
        <p:txBody>
          <a:bodyPr/>
          <a:lstStyle/>
          <a:p>
            <a:pPr eaLnBrk="1" hangingPunct="1"/>
            <a:r>
              <a:rPr lang="ja-JP" altLang="en-US" dirty="0"/>
              <a:t>３．行動科学</a:t>
            </a:r>
            <a:r>
              <a:rPr lang="en-US" altLang="ja-JP" dirty="0"/>
              <a:t>-5</a:t>
            </a:r>
            <a:endParaRPr lang="ja-JP" altLang="en-US" sz="4400" dirty="0"/>
          </a:p>
        </p:txBody>
      </p:sp>
      <p:sp>
        <p:nvSpPr>
          <p:cNvPr id="4101" name="Rectangle 3"/>
          <p:cNvSpPr>
            <a:spLocks noGrp="1" noChangeArrowheads="1"/>
          </p:cNvSpPr>
          <p:nvPr>
            <p:ph type="body" idx="1"/>
          </p:nvPr>
        </p:nvSpPr>
        <p:spPr>
          <a:xfrm>
            <a:off x="432078" y="1402080"/>
            <a:ext cx="8662225" cy="4968577"/>
          </a:xfrm>
        </p:spPr>
        <p:txBody>
          <a:bodyPr/>
          <a:lstStyle/>
          <a:p>
            <a:pPr eaLnBrk="1" hangingPunct="1">
              <a:spcBef>
                <a:spcPts val="600"/>
              </a:spcBef>
            </a:pPr>
            <a:r>
              <a:rPr lang="en-US" altLang="ja-JP" dirty="0"/>
              <a:t>(5)</a:t>
            </a:r>
            <a:r>
              <a:rPr lang="ja-JP" altLang="en-US" dirty="0"/>
              <a:t>　ハーツバーグの動機付け理論</a:t>
            </a:r>
            <a:endParaRPr lang="en-US" altLang="ja-JP" dirty="0"/>
          </a:p>
          <a:p>
            <a:pPr lvl="1" eaLnBrk="1" hangingPunct="1">
              <a:spcBef>
                <a:spcPts val="600"/>
              </a:spcBef>
            </a:pPr>
            <a:r>
              <a:rPr lang="ja-JP" altLang="en-US" dirty="0"/>
              <a:t>①　職務満足</a:t>
            </a:r>
            <a:r>
              <a:rPr lang="en-US" altLang="ja-JP" dirty="0"/>
              <a:t>/</a:t>
            </a:r>
            <a:r>
              <a:rPr lang="ja-JP" altLang="en-US" dirty="0"/>
              <a:t>不満の</a:t>
            </a:r>
            <a:r>
              <a:rPr lang="ja-JP" altLang="en-US" dirty="0">
                <a:solidFill>
                  <a:srgbClr val="FF0000"/>
                </a:solidFill>
              </a:rPr>
              <a:t>原因</a:t>
            </a:r>
            <a:r>
              <a:rPr lang="ja-JP" altLang="en-US" dirty="0"/>
              <a:t>は２つに大別（２要因理論）</a:t>
            </a:r>
            <a:endParaRPr lang="en-US" altLang="ja-JP" dirty="0"/>
          </a:p>
          <a:p>
            <a:pPr lvl="2" eaLnBrk="1" hangingPunct="1">
              <a:spcBef>
                <a:spcPts val="600"/>
              </a:spcBef>
            </a:pPr>
            <a:r>
              <a:rPr lang="ja-JP" altLang="en-US" dirty="0">
                <a:solidFill>
                  <a:srgbClr val="FF0000"/>
                </a:solidFill>
              </a:rPr>
              <a:t>衛生</a:t>
            </a:r>
            <a:r>
              <a:rPr lang="ja-JP" altLang="en-US" dirty="0"/>
              <a:t>要因：職務に対する</a:t>
            </a:r>
            <a:r>
              <a:rPr lang="ja-JP" altLang="en-US" dirty="0">
                <a:solidFill>
                  <a:srgbClr val="FF0000"/>
                </a:solidFill>
              </a:rPr>
              <a:t>不満</a:t>
            </a:r>
            <a:r>
              <a:rPr lang="ja-JP" altLang="en-US" dirty="0"/>
              <a:t>をもたらす要因</a:t>
            </a:r>
            <a:endParaRPr lang="en-US" altLang="ja-JP" dirty="0"/>
          </a:p>
          <a:p>
            <a:pPr lvl="3" eaLnBrk="1" hangingPunct="1">
              <a:spcBef>
                <a:spcPts val="600"/>
              </a:spcBef>
            </a:pPr>
            <a:r>
              <a:rPr lang="ja-JP" altLang="en-US" dirty="0"/>
              <a:t>給与、</a:t>
            </a:r>
            <a:r>
              <a:rPr lang="ja-JP" altLang="en-US" dirty="0">
                <a:solidFill>
                  <a:srgbClr val="FF0000"/>
                </a:solidFill>
              </a:rPr>
              <a:t>作業条件</a:t>
            </a:r>
            <a:r>
              <a:rPr lang="ja-JP" altLang="en-US" dirty="0"/>
              <a:t>、人間関係、</a:t>
            </a:r>
            <a:r>
              <a:rPr lang="ja-JP" altLang="en-US" dirty="0">
                <a:solidFill>
                  <a:srgbClr val="FF0000"/>
                </a:solidFill>
              </a:rPr>
              <a:t>監督者</a:t>
            </a:r>
            <a:r>
              <a:rPr lang="ja-JP" altLang="en-US" dirty="0"/>
              <a:t>との関係</a:t>
            </a:r>
            <a:endParaRPr lang="en-US" altLang="ja-JP" dirty="0"/>
          </a:p>
          <a:p>
            <a:pPr lvl="2" eaLnBrk="1" hangingPunct="1">
              <a:spcBef>
                <a:spcPts val="600"/>
              </a:spcBef>
            </a:pPr>
            <a:r>
              <a:rPr lang="ja-JP" altLang="en-US" dirty="0">
                <a:solidFill>
                  <a:srgbClr val="FF0000"/>
                </a:solidFill>
              </a:rPr>
              <a:t>動機付け</a:t>
            </a:r>
            <a:r>
              <a:rPr lang="ja-JP" altLang="en-US" dirty="0"/>
              <a:t>要因：</a:t>
            </a:r>
            <a:r>
              <a:rPr lang="ja-JP" altLang="en-US" dirty="0">
                <a:solidFill>
                  <a:srgbClr val="FF0000"/>
                </a:solidFill>
              </a:rPr>
              <a:t>満足</a:t>
            </a:r>
            <a:r>
              <a:rPr lang="ja-JP" altLang="en-US" dirty="0"/>
              <a:t>を生み出す要因</a:t>
            </a:r>
            <a:endParaRPr lang="en-US" altLang="ja-JP" dirty="0"/>
          </a:p>
          <a:p>
            <a:pPr lvl="3" eaLnBrk="1" hangingPunct="1">
              <a:spcBef>
                <a:spcPts val="600"/>
              </a:spcBef>
            </a:pPr>
            <a:r>
              <a:rPr lang="ja-JP" altLang="en-US" dirty="0"/>
              <a:t>仕事の</a:t>
            </a:r>
            <a:r>
              <a:rPr lang="ja-JP" altLang="en-US" dirty="0">
                <a:solidFill>
                  <a:srgbClr val="FF0000"/>
                </a:solidFill>
              </a:rPr>
              <a:t>面白さ</a:t>
            </a:r>
            <a:r>
              <a:rPr lang="ja-JP" altLang="en-US" dirty="0"/>
              <a:t>、達成感、結果への</a:t>
            </a:r>
            <a:r>
              <a:rPr lang="ja-JP" altLang="en-US" dirty="0">
                <a:solidFill>
                  <a:srgbClr val="FF0000"/>
                </a:solidFill>
              </a:rPr>
              <a:t>評価</a:t>
            </a:r>
            <a:endParaRPr lang="en-US" altLang="ja-JP" dirty="0">
              <a:solidFill>
                <a:srgbClr val="FF0000"/>
              </a:solidFill>
            </a:endParaRPr>
          </a:p>
          <a:p>
            <a:pPr lvl="1" eaLnBrk="1" hangingPunct="1">
              <a:spcBef>
                <a:spcPts val="600"/>
              </a:spcBef>
            </a:pPr>
            <a:r>
              <a:rPr lang="ja-JP" altLang="en-US" dirty="0"/>
              <a:t>②　衛生要因の改善</a:t>
            </a:r>
            <a:endParaRPr lang="en-US" altLang="ja-JP" dirty="0"/>
          </a:p>
          <a:p>
            <a:pPr lvl="2" eaLnBrk="1" hangingPunct="1">
              <a:spcBef>
                <a:spcPts val="600"/>
              </a:spcBef>
            </a:pPr>
            <a:r>
              <a:rPr lang="ja-JP" altLang="en-US" dirty="0">
                <a:solidFill>
                  <a:srgbClr val="FF0000"/>
                </a:solidFill>
              </a:rPr>
              <a:t>不満</a:t>
            </a:r>
            <a:r>
              <a:rPr lang="ja-JP" altLang="en-US" dirty="0"/>
              <a:t>の予防</a:t>
            </a:r>
            <a:r>
              <a:rPr lang="en-US" altLang="ja-JP" dirty="0"/>
              <a:t>､</a:t>
            </a:r>
            <a:r>
              <a:rPr lang="ja-JP" altLang="en-US" dirty="0"/>
              <a:t>動機付け要因への働きかけが真の</a:t>
            </a:r>
            <a:r>
              <a:rPr lang="ja-JP" altLang="en-US" dirty="0">
                <a:solidFill>
                  <a:srgbClr val="FF0000"/>
                </a:solidFill>
              </a:rPr>
              <a:t>動機付け</a:t>
            </a:r>
            <a:r>
              <a:rPr lang="ja-JP" altLang="en-US" dirty="0"/>
              <a:t>につながる</a:t>
            </a:r>
            <a:endParaRPr lang="en-US" altLang="ja-JP" dirty="0"/>
          </a:p>
          <a:p>
            <a:pPr lvl="1" eaLnBrk="1" hangingPunct="1">
              <a:spcBef>
                <a:spcPts val="600"/>
              </a:spcBef>
            </a:pPr>
            <a:r>
              <a:rPr lang="ja-JP" altLang="en-US" dirty="0"/>
              <a:t>③　具体的施策</a:t>
            </a:r>
            <a:endParaRPr lang="en-US" altLang="ja-JP" sz="3200" dirty="0"/>
          </a:p>
          <a:p>
            <a:pPr lvl="2" eaLnBrk="1" hangingPunct="1">
              <a:spcBef>
                <a:spcPts val="600"/>
              </a:spcBef>
            </a:pPr>
            <a:r>
              <a:rPr lang="ja-JP" altLang="en-US" dirty="0"/>
              <a:t>職務充実の実践</a:t>
            </a:r>
            <a:endParaRPr lang="en-US" altLang="ja-JP" dirty="0"/>
          </a:p>
          <a:p>
            <a:pPr lvl="3" eaLnBrk="1" hangingPunct="1">
              <a:spcBef>
                <a:spcPts val="600"/>
              </a:spcBef>
            </a:pPr>
            <a:r>
              <a:rPr lang="ja-JP" altLang="en-US" dirty="0"/>
              <a:t>職務内容の拡大⇒</a:t>
            </a:r>
            <a:r>
              <a:rPr lang="ja-JP" altLang="en-US" dirty="0">
                <a:solidFill>
                  <a:srgbClr val="FF0000"/>
                </a:solidFill>
              </a:rPr>
              <a:t>水平的</a:t>
            </a:r>
            <a:r>
              <a:rPr lang="ja-JP" altLang="en-US" dirty="0"/>
              <a:t>負荷の拡大より職務の</a:t>
            </a:r>
            <a:r>
              <a:rPr lang="ja-JP" altLang="en-US" dirty="0">
                <a:solidFill>
                  <a:srgbClr val="FF0000"/>
                </a:solidFill>
              </a:rPr>
              <a:t>垂直</a:t>
            </a:r>
            <a:r>
              <a:rPr lang="ja-JP" altLang="en-US" dirty="0"/>
              <a:t>的負荷の増大を</a:t>
            </a:r>
            <a:br>
              <a:rPr lang="en-US" altLang="ja-JP" dirty="0"/>
            </a:br>
            <a:r>
              <a:rPr lang="ja-JP" altLang="en-US" dirty="0"/>
              <a:t>課す⇒製造担当者に</a:t>
            </a:r>
            <a:r>
              <a:rPr lang="ja-JP" altLang="en-US" dirty="0">
                <a:solidFill>
                  <a:srgbClr val="FF0000"/>
                </a:solidFill>
              </a:rPr>
              <a:t>工程見直し</a:t>
            </a:r>
            <a:r>
              <a:rPr lang="ja-JP" altLang="en-US" dirty="0"/>
              <a:t>もさせる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3074C3CE-006B-4883-8C77-75C74422B966}" type="slidenum">
              <a:rPr lang="en-US" altLang="ja-JP"/>
              <a:pPr>
                <a:defRPr/>
              </a:pPr>
              <a:t>14</a:t>
            </a:fld>
            <a:endParaRPr lang="en-US" altLang="ja-JP" dirty="0"/>
          </a:p>
        </p:txBody>
      </p:sp>
      <p:sp>
        <p:nvSpPr>
          <p:cNvPr id="14340" name="Rectangle 2"/>
          <p:cNvSpPr>
            <a:spLocks noGrp="1" noChangeArrowheads="1"/>
          </p:cNvSpPr>
          <p:nvPr>
            <p:ph type="title"/>
          </p:nvPr>
        </p:nvSpPr>
        <p:spPr>
          <a:xfrm>
            <a:off x="487720" y="421526"/>
            <a:ext cx="8574087" cy="1252538"/>
          </a:xfrm>
        </p:spPr>
        <p:txBody>
          <a:bodyPr/>
          <a:lstStyle/>
          <a:p>
            <a:pPr eaLnBrk="1" hangingPunct="1"/>
            <a:r>
              <a:rPr lang="ja-JP" altLang="en-US" dirty="0"/>
              <a:t>３．行動科学</a:t>
            </a:r>
            <a:r>
              <a:rPr lang="en-US" altLang="ja-JP" dirty="0"/>
              <a:t>-6</a:t>
            </a:r>
            <a:endParaRPr lang="ja-JP" altLang="en-US" sz="4400" dirty="0"/>
          </a:p>
        </p:txBody>
      </p:sp>
      <p:sp>
        <p:nvSpPr>
          <p:cNvPr id="4101" name="Rectangle 3"/>
          <p:cNvSpPr>
            <a:spLocks noGrp="1" noChangeArrowheads="1"/>
          </p:cNvSpPr>
          <p:nvPr>
            <p:ph type="body" idx="1"/>
          </p:nvPr>
        </p:nvSpPr>
        <p:spPr>
          <a:xfrm>
            <a:off x="250825" y="1477108"/>
            <a:ext cx="8893175" cy="4814364"/>
          </a:xfrm>
        </p:spPr>
        <p:txBody>
          <a:bodyPr/>
          <a:lstStyle/>
          <a:p>
            <a:pPr eaLnBrk="1" hangingPunct="1">
              <a:spcBef>
                <a:spcPts val="600"/>
              </a:spcBef>
            </a:pPr>
            <a:r>
              <a:rPr lang="ja-JP" altLang="en-US" dirty="0"/>
              <a:t>伝統的管理～行動科学のまとめ</a:t>
            </a:r>
            <a:endParaRPr lang="en-US" altLang="ja-JP" dirty="0"/>
          </a:p>
          <a:p>
            <a:pPr marL="0" indent="0" eaLnBrk="1" hangingPunct="1">
              <a:spcBef>
                <a:spcPts val="600"/>
              </a:spcBef>
              <a:buNone/>
            </a:pPr>
            <a:endParaRPr lang="en-US" altLang="ja-JP" sz="2200" dirty="0">
              <a:solidFill>
                <a:srgbClr val="FF0000"/>
              </a:solidFill>
            </a:endParaRPr>
          </a:p>
          <a:p>
            <a:pPr eaLnBrk="1" hangingPunct="1">
              <a:spcBef>
                <a:spcPts val="600"/>
              </a:spcBef>
              <a:buNone/>
            </a:pPr>
            <a:r>
              <a:rPr lang="ja-JP" altLang="en-US" sz="2200" dirty="0">
                <a:solidFill>
                  <a:srgbClr val="FF0000"/>
                </a:solidFill>
              </a:rPr>
              <a:t>　</a:t>
            </a:r>
            <a:r>
              <a:rPr lang="ja-JP" altLang="en-US" sz="2200" dirty="0"/>
              <a:t>　　　　各理論　　　　　　　　　各理論の目的　　　　　　欲求の種類</a:t>
            </a:r>
            <a:br>
              <a:rPr lang="en-US" altLang="ja-JP" sz="2200" dirty="0"/>
            </a:br>
            <a:endParaRPr lang="en-US" altLang="ja-JP" sz="2200" dirty="0"/>
          </a:p>
          <a:p>
            <a:pPr eaLnBrk="1" hangingPunct="1">
              <a:spcBef>
                <a:spcPts val="600"/>
              </a:spcBef>
              <a:buFont typeface="Wingdings" pitchFamily="2" charset="2"/>
              <a:buNone/>
            </a:pPr>
            <a:r>
              <a:rPr lang="ja-JP" altLang="en-US" sz="2200" dirty="0"/>
              <a:t>　　　伝統的管理論 </a:t>
            </a:r>
            <a:r>
              <a:rPr lang="en-US" altLang="ja-JP" sz="2200" dirty="0"/>
              <a:t>-------- </a:t>
            </a:r>
            <a:r>
              <a:rPr lang="ja-JP" altLang="en-US" sz="2200" dirty="0">
                <a:solidFill>
                  <a:srgbClr val="FF0000"/>
                </a:solidFill>
              </a:rPr>
              <a:t>合理性</a:t>
            </a:r>
            <a:r>
              <a:rPr lang="ja-JP" altLang="en-US" sz="2200" dirty="0"/>
              <a:t>の追求 </a:t>
            </a:r>
            <a:r>
              <a:rPr lang="en-US" altLang="ja-JP" sz="2200" dirty="0"/>
              <a:t>-------------- </a:t>
            </a:r>
            <a:r>
              <a:rPr lang="ja-JP" altLang="en-US" sz="2200" dirty="0">
                <a:solidFill>
                  <a:srgbClr val="FF0000"/>
                </a:solidFill>
              </a:rPr>
              <a:t>金銭</a:t>
            </a:r>
            <a:r>
              <a:rPr lang="ja-JP" altLang="en-US" sz="2200" dirty="0"/>
              <a:t>的欲求</a:t>
            </a:r>
            <a:endParaRPr lang="en-US" altLang="ja-JP" sz="2200" dirty="0"/>
          </a:p>
          <a:p>
            <a:pPr eaLnBrk="1" hangingPunct="1">
              <a:spcBef>
                <a:spcPts val="600"/>
              </a:spcBef>
              <a:buFont typeface="Wingdings" pitchFamily="2" charset="2"/>
              <a:buNone/>
            </a:pPr>
            <a:r>
              <a:rPr lang="ja-JP" altLang="en-US" sz="2200" dirty="0"/>
              <a:t>　　　　　↓</a:t>
            </a:r>
            <a:endParaRPr lang="en-US" altLang="ja-JP" sz="2200" dirty="0"/>
          </a:p>
          <a:p>
            <a:pPr eaLnBrk="1" hangingPunct="1">
              <a:spcBef>
                <a:spcPts val="600"/>
              </a:spcBef>
              <a:buFont typeface="Wingdings" pitchFamily="2" charset="2"/>
              <a:buNone/>
            </a:pPr>
            <a:r>
              <a:rPr lang="ja-JP" altLang="en-US" sz="2200" dirty="0"/>
              <a:t>　　　人間関係論 </a:t>
            </a:r>
            <a:r>
              <a:rPr lang="en-US" altLang="ja-JP" sz="2200" dirty="0"/>
              <a:t>----------- </a:t>
            </a:r>
            <a:r>
              <a:rPr lang="ja-JP" altLang="en-US" sz="2200" dirty="0">
                <a:solidFill>
                  <a:srgbClr val="FF0000"/>
                </a:solidFill>
              </a:rPr>
              <a:t>人間関係</a:t>
            </a:r>
            <a:r>
              <a:rPr lang="ja-JP" altLang="en-US" sz="2200" dirty="0"/>
              <a:t>の重視 </a:t>
            </a:r>
            <a:r>
              <a:rPr lang="en-US" altLang="ja-JP" sz="2200" dirty="0"/>
              <a:t>----------- </a:t>
            </a:r>
            <a:r>
              <a:rPr lang="ja-JP" altLang="en-US" sz="2200" dirty="0">
                <a:solidFill>
                  <a:srgbClr val="FF0000"/>
                </a:solidFill>
              </a:rPr>
              <a:t>社会</a:t>
            </a:r>
            <a:r>
              <a:rPr lang="ja-JP" altLang="en-US" sz="2200" dirty="0"/>
              <a:t>的欲求</a:t>
            </a:r>
            <a:endParaRPr lang="en-US" altLang="ja-JP" sz="2200" dirty="0"/>
          </a:p>
          <a:p>
            <a:pPr eaLnBrk="1" hangingPunct="1">
              <a:spcBef>
                <a:spcPts val="600"/>
              </a:spcBef>
              <a:buFont typeface="Wingdings" pitchFamily="2" charset="2"/>
              <a:buNone/>
            </a:pPr>
            <a:r>
              <a:rPr lang="ja-JP" altLang="en-US" sz="2200" dirty="0"/>
              <a:t>　　　　　↓</a:t>
            </a:r>
            <a:endParaRPr lang="en-US" altLang="ja-JP" sz="2200" dirty="0"/>
          </a:p>
          <a:p>
            <a:pPr eaLnBrk="1" hangingPunct="1">
              <a:spcBef>
                <a:spcPts val="600"/>
              </a:spcBef>
              <a:buFont typeface="Wingdings" pitchFamily="2" charset="2"/>
              <a:buNone/>
            </a:pPr>
            <a:r>
              <a:rPr lang="ja-JP" altLang="en-US" sz="2200" dirty="0"/>
              <a:t>　　　行動的動機付け論 </a:t>
            </a:r>
            <a:r>
              <a:rPr lang="en-US" altLang="ja-JP" sz="2200" dirty="0"/>
              <a:t>-- </a:t>
            </a:r>
            <a:r>
              <a:rPr lang="ja-JP" altLang="en-US" sz="2200" dirty="0"/>
              <a:t>仕事の</a:t>
            </a:r>
            <a:r>
              <a:rPr lang="ja-JP" altLang="en-US" sz="2200" dirty="0">
                <a:solidFill>
                  <a:srgbClr val="FF0000"/>
                </a:solidFill>
              </a:rPr>
              <a:t>達成感</a:t>
            </a:r>
            <a:r>
              <a:rPr lang="ja-JP" altLang="en-US" sz="2200" dirty="0"/>
              <a:t>･やりがい</a:t>
            </a:r>
            <a:r>
              <a:rPr lang="ja-JP" altLang="en-US" sz="2200" dirty="0">
                <a:solidFill>
                  <a:srgbClr val="FF0000"/>
                </a:solidFill>
              </a:rPr>
              <a:t> </a:t>
            </a:r>
            <a:r>
              <a:rPr lang="en-US" altLang="ja-JP" sz="2200" dirty="0"/>
              <a:t>-- </a:t>
            </a:r>
            <a:r>
              <a:rPr lang="ja-JP" altLang="en-US" sz="2200" dirty="0">
                <a:solidFill>
                  <a:srgbClr val="FF0000"/>
                </a:solidFill>
              </a:rPr>
              <a:t>自己実現</a:t>
            </a:r>
            <a:r>
              <a:rPr lang="ja-JP" altLang="en-US" sz="2200" dirty="0"/>
              <a:t>欲求</a:t>
            </a:r>
            <a:endParaRPr lang="en-US" altLang="ja-JP" sz="2200" dirty="0"/>
          </a:p>
          <a:p>
            <a:pPr eaLnBrk="1" hangingPunct="1">
              <a:spcBef>
                <a:spcPts val="600"/>
              </a:spcBef>
              <a:buFont typeface="Wingdings" pitchFamily="2" charset="2"/>
              <a:buNone/>
            </a:pPr>
            <a:endParaRPr lang="en-US" altLang="ja-JP" sz="22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1E8C44D1-0BE5-4DD7-9D2C-AA9606892154}" type="slidenum">
              <a:rPr lang="en-US" altLang="ja-JP"/>
              <a:pPr>
                <a:defRPr/>
              </a:pPr>
              <a:t>2</a:t>
            </a:fld>
            <a:endParaRPr lang="en-US" altLang="ja-JP" dirty="0"/>
          </a:p>
        </p:txBody>
      </p:sp>
      <p:sp>
        <p:nvSpPr>
          <p:cNvPr id="4100" name="Rectangle 2"/>
          <p:cNvSpPr>
            <a:spLocks noGrp="1" noChangeArrowheads="1"/>
          </p:cNvSpPr>
          <p:nvPr>
            <p:ph type="title"/>
          </p:nvPr>
        </p:nvSpPr>
        <p:spPr>
          <a:xfrm>
            <a:off x="569913" y="221446"/>
            <a:ext cx="8229600" cy="1252538"/>
          </a:xfrm>
        </p:spPr>
        <p:txBody>
          <a:bodyPr/>
          <a:lstStyle/>
          <a:p>
            <a:pPr eaLnBrk="1" hangingPunct="1"/>
            <a:r>
              <a:rPr lang="ja-JP" altLang="en-US" sz="4000" dirty="0"/>
              <a:t>説明</a:t>
            </a:r>
            <a:r>
              <a:rPr lang="en-US" altLang="ja-JP" sz="4000" dirty="0"/>
              <a:t>2</a:t>
            </a:r>
            <a:r>
              <a:rPr lang="ja-JP" altLang="en-US" sz="4000" dirty="0"/>
              <a:t>の復習としての宿題</a:t>
            </a:r>
            <a:endParaRPr lang="ja-JP" altLang="en-US" sz="4400" dirty="0"/>
          </a:p>
        </p:txBody>
      </p:sp>
      <p:sp>
        <p:nvSpPr>
          <p:cNvPr id="4101" name="Rectangle 3"/>
          <p:cNvSpPr>
            <a:spLocks noGrp="1" noChangeArrowheads="1"/>
          </p:cNvSpPr>
          <p:nvPr>
            <p:ph type="body" idx="1"/>
          </p:nvPr>
        </p:nvSpPr>
        <p:spPr>
          <a:xfrm>
            <a:off x="160774" y="1171992"/>
            <a:ext cx="8983226" cy="5076408"/>
          </a:xfrm>
        </p:spPr>
        <p:txBody>
          <a:bodyPr/>
          <a:lstStyle/>
          <a:p>
            <a:pPr eaLnBrk="1" hangingPunct="1">
              <a:spcBef>
                <a:spcPts val="1200"/>
              </a:spcBef>
            </a:pPr>
            <a:r>
              <a:rPr lang="ja-JP" altLang="en-US" sz="2800" dirty="0"/>
              <a:t>テーマ</a:t>
            </a:r>
            <a:endParaRPr lang="en-US" altLang="ja-JP" sz="2800" dirty="0"/>
          </a:p>
          <a:p>
            <a:pPr lvl="1" eaLnBrk="1" hangingPunct="1">
              <a:spcBef>
                <a:spcPts val="1200"/>
              </a:spcBef>
            </a:pPr>
            <a:r>
              <a:rPr lang="ja-JP" altLang="en-US" dirty="0"/>
              <a:t>「</a:t>
            </a:r>
            <a:r>
              <a:rPr lang="ja-JP" altLang="en-US" dirty="0">
                <a:solidFill>
                  <a:srgbClr val="3333CC"/>
                </a:solidFill>
              </a:rPr>
              <a:t>なぜ保険会社は相互会社が多いのか」</a:t>
            </a:r>
            <a:endParaRPr lang="en-US" altLang="ja-JP" dirty="0"/>
          </a:p>
          <a:p>
            <a:pPr eaLnBrk="1" hangingPunct="1">
              <a:spcBef>
                <a:spcPts val="1200"/>
              </a:spcBef>
            </a:pPr>
            <a:r>
              <a:rPr lang="ja-JP" altLang="en-US" dirty="0"/>
              <a:t>宿題</a:t>
            </a:r>
            <a:endParaRPr lang="en-US" altLang="ja-JP" dirty="0"/>
          </a:p>
          <a:p>
            <a:pPr lvl="1" eaLnBrk="1" hangingPunct="1">
              <a:spcBef>
                <a:spcPts val="1200"/>
              </a:spcBef>
            </a:pPr>
            <a:r>
              <a:rPr lang="ja-JP" altLang="en-US" dirty="0">
                <a:solidFill>
                  <a:srgbClr val="3333CC"/>
                </a:solidFill>
              </a:rPr>
              <a:t>テーマを調査し自分の考え</a:t>
            </a:r>
            <a:r>
              <a:rPr lang="ja-JP" altLang="en-US" dirty="0"/>
              <a:t>で、</a:t>
            </a:r>
            <a:r>
              <a:rPr lang="ja-JP" altLang="en-US" dirty="0">
                <a:solidFill>
                  <a:srgbClr val="3333CC"/>
                </a:solidFill>
              </a:rPr>
              <a:t>レポート</a:t>
            </a:r>
            <a:r>
              <a:rPr lang="ja-JP" altLang="en-US" dirty="0"/>
              <a:t>にまとめること</a:t>
            </a:r>
            <a:endParaRPr lang="en-US" altLang="ja-JP" dirty="0"/>
          </a:p>
          <a:p>
            <a:pPr lvl="1" eaLnBrk="1" hangingPunct="1">
              <a:spcBef>
                <a:spcPts val="1200"/>
              </a:spcBef>
            </a:pPr>
            <a:r>
              <a:rPr lang="en-US" altLang="ja-JP" dirty="0">
                <a:solidFill>
                  <a:srgbClr val="3333CC"/>
                </a:solidFill>
              </a:rPr>
              <a:t>A4</a:t>
            </a:r>
            <a:r>
              <a:rPr lang="ja-JP" altLang="en-US" dirty="0"/>
              <a:t>用紙に</a:t>
            </a:r>
            <a:r>
              <a:rPr lang="en-US" altLang="ja-JP" dirty="0"/>
              <a:t>Word</a:t>
            </a:r>
            <a:r>
              <a:rPr lang="ja-JP" altLang="en-US" dirty="0"/>
              <a:t>またはコンピュータ入力文字で</a:t>
            </a:r>
            <a:r>
              <a:rPr lang="ja-JP" altLang="en-US" dirty="0">
                <a:solidFill>
                  <a:srgbClr val="3333CC"/>
                </a:solidFill>
              </a:rPr>
              <a:t>１ページ以上</a:t>
            </a:r>
            <a:endParaRPr lang="en-US" altLang="ja-JP" dirty="0">
              <a:solidFill>
                <a:srgbClr val="3333CC"/>
              </a:solidFill>
            </a:endParaRPr>
          </a:p>
          <a:p>
            <a:pPr lvl="1" eaLnBrk="1" hangingPunct="1">
              <a:spcBef>
                <a:spcPts val="1200"/>
              </a:spcBef>
            </a:pPr>
            <a:r>
              <a:rPr lang="ja-JP" altLang="en-US" dirty="0"/>
              <a:t>表紙はいらない⇒タイトル名の下に</a:t>
            </a:r>
            <a:r>
              <a:rPr lang="ja-JP" altLang="en-US" dirty="0">
                <a:solidFill>
                  <a:srgbClr val="3333CC"/>
                </a:solidFill>
              </a:rPr>
              <a:t>学籍番号と氏名</a:t>
            </a:r>
            <a:r>
              <a:rPr lang="ja-JP" altLang="en-US" dirty="0"/>
              <a:t>を記入</a:t>
            </a:r>
            <a:endParaRPr lang="en-US" altLang="ja-JP" dirty="0"/>
          </a:p>
          <a:p>
            <a:pPr lvl="1" eaLnBrk="1" hangingPunct="1">
              <a:spcBef>
                <a:spcPts val="1200"/>
              </a:spcBef>
            </a:pPr>
            <a:r>
              <a:rPr lang="ja-JP" altLang="en-US" dirty="0">
                <a:solidFill>
                  <a:srgbClr val="FF0000"/>
                </a:solidFill>
              </a:rPr>
              <a:t>参考文献を必ず記入</a:t>
            </a:r>
            <a:r>
              <a:rPr lang="ja-JP" altLang="en-US" dirty="0"/>
              <a:t>（教科書、ネットの情報、その他参考書）</a:t>
            </a:r>
            <a:endParaRPr lang="en-US" altLang="ja-JP" dirty="0"/>
          </a:p>
          <a:p>
            <a:pPr lvl="1" eaLnBrk="1" hangingPunct="1">
              <a:spcBef>
                <a:spcPts val="1200"/>
              </a:spcBef>
            </a:pPr>
            <a:r>
              <a:rPr lang="ja-JP" altLang="en-US" dirty="0"/>
              <a:t>提出期日と方法：</a:t>
            </a:r>
            <a:r>
              <a:rPr lang="en-US" altLang="ja-JP" dirty="0">
                <a:solidFill>
                  <a:srgbClr val="FF0000"/>
                </a:solidFill>
              </a:rPr>
              <a:t>6</a:t>
            </a:r>
            <a:r>
              <a:rPr lang="ja-JP" altLang="en-US" dirty="0">
                <a:solidFill>
                  <a:srgbClr val="FF0000"/>
                </a:solidFill>
              </a:rPr>
              <a:t>月</a:t>
            </a:r>
            <a:r>
              <a:rPr lang="en-US" altLang="ja-JP" dirty="0">
                <a:solidFill>
                  <a:srgbClr val="FF0000"/>
                </a:solidFill>
              </a:rPr>
              <a:t>5</a:t>
            </a:r>
            <a:r>
              <a:rPr lang="ja-JP" altLang="en-US" dirty="0">
                <a:solidFill>
                  <a:srgbClr val="FF0000"/>
                </a:solidFill>
              </a:rPr>
              <a:t>日</a:t>
            </a:r>
            <a:r>
              <a:rPr lang="ja-JP" altLang="en-US" dirty="0">
                <a:solidFill>
                  <a:srgbClr val="3333CC"/>
                </a:solidFill>
              </a:rPr>
              <a:t>（金）までにメール添付で送ること</a:t>
            </a:r>
            <a:endParaRPr lang="en-US" altLang="ja-JP" dirty="0">
              <a:solidFill>
                <a:srgbClr val="3333CC"/>
              </a:solidFill>
            </a:endParaRPr>
          </a:p>
          <a:p>
            <a:pPr lvl="2" eaLnBrk="1" hangingPunct="1">
              <a:spcBef>
                <a:spcPts val="1200"/>
              </a:spcBef>
            </a:pPr>
            <a:r>
              <a:rPr lang="en-US" altLang="ja-JP" sz="2400" dirty="0">
                <a:solidFill>
                  <a:srgbClr val="3333CC"/>
                </a:solidFill>
              </a:rPr>
              <a:t>kana-toshi@ab.auone-net.jp</a:t>
            </a: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1E8C44D1-0BE5-4DD7-9D2C-AA9606892154}" type="slidenum">
              <a:rPr lang="en-US" altLang="ja-JP"/>
              <a:pPr>
                <a:defRPr/>
              </a:pPr>
              <a:t>3</a:t>
            </a:fld>
            <a:endParaRPr lang="en-US" altLang="ja-JP" dirty="0"/>
          </a:p>
        </p:txBody>
      </p:sp>
      <p:sp>
        <p:nvSpPr>
          <p:cNvPr id="4100" name="Rectangle 2"/>
          <p:cNvSpPr>
            <a:spLocks noGrp="1" noChangeArrowheads="1"/>
          </p:cNvSpPr>
          <p:nvPr>
            <p:ph type="title"/>
          </p:nvPr>
        </p:nvSpPr>
        <p:spPr>
          <a:xfrm>
            <a:off x="569913" y="221446"/>
            <a:ext cx="8229600" cy="1252538"/>
          </a:xfrm>
        </p:spPr>
        <p:txBody>
          <a:bodyPr/>
          <a:lstStyle/>
          <a:p>
            <a:pPr eaLnBrk="1" hangingPunct="1"/>
            <a:r>
              <a:rPr lang="ja-JP" altLang="en-US" sz="4400" dirty="0"/>
              <a:t>１．伝統的管理論</a:t>
            </a:r>
            <a:r>
              <a:rPr lang="en-US" altLang="ja-JP" sz="4400" dirty="0"/>
              <a:t>-1</a:t>
            </a:r>
            <a:endParaRPr lang="ja-JP" altLang="en-US" sz="4400" dirty="0"/>
          </a:p>
        </p:txBody>
      </p:sp>
      <p:sp>
        <p:nvSpPr>
          <p:cNvPr id="4101" name="Rectangle 3"/>
          <p:cNvSpPr>
            <a:spLocks noGrp="1" noChangeArrowheads="1"/>
          </p:cNvSpPr>
          <p:nvPr>
            <p:ph type="body" idx="1"/>
          </p:nvPr>
        </p:nvSpPr>
        <p:spPr>
          <a:xfrm>
            <a:off x="160775" y="1014888"/>
            <a:ext cx="8983226" cy="5356002"/>
          </a:xfrm>
        </p:spPr>
        <p:txBody>
          <a:bodyPr/>
          <a:lstStyle/>
          <a:p>
            <a:pPr eaLnBrk="1" hangingPunct="1">
              <a:spcBef>
                <a:spcPts val="400"/>
              </a:spcBef>
            </a:pPr>
            <a:r>
              <a:rPr lang="en-US" altLang="ja-JP" sz="2800" dirty="0"/>
              <a:t>(1)</a:t>
            </a:r>
            <a:r>
              <a:rPr lang="ja-JP" altLang="en-US" sz="2800" dirty="0"/>
              <a:t>　テーラーの科学的管理</a:t>
            </a:r>
            <a:endParaRPr lang="en-US" altLang="ja-JP" sz="2800" dirty="0"/>
          </a:p>
          <a:p>
            <a:pPr lvl="1" eaLnBrk="1" hangingPunct="1">
              <a:spcBef>
                <a:spcPts val="400"/>
              </a:spcBef>
            </a:pPr>
            <a:r>
              <a:rPr lang="ja-JP" altLang="en-US" dirty="0"/>
              <a:t>テーラー</a:t>
            </a:r>
            <a:r>
              <a:rPr lang="ja-JP" altLang="en-US" sz="2400" dirty="0"/>
              <a:t>以前</a:t>
            </a:r>
            <a:r>
              <a:rPr lang="ja-JP" altLang="en-US" sz="2000" dirty="0"/>
              <a:t>（</a:t>
            </a:r>
            <a:r>
              <a:rPr lang="en-US" altLang="ja-JP" sz="2000" dirty="0"/>
              <a:t>19</a:t>
            </a:r>
            <a:r>
              <a:rPr lang="ja-JP" altLang="en-US" sz="2000" dirty="0"/>
              <a:t>世紀後半まで）</a:t>
            </a:r>
            <a:endParaRPr lang="en-US" altLang="ja-JP" dirty="0"/>
          </a:p>
          <a:p>
            <a:pPr lvl="2" eaLnBrk="1" hangingPunct="1">
              <a:spcBef>
                <a:spcPts val="400"/>
              </a:spcBef>
            </a:pPr>
            <a:r>
              <a:rPr lang="ja-JP" altLang="en-US" sz="2000" dirty="0">
                <a:solidFill>
                  <a:srgbClr val="FF0000"/>
                </a:solidFill>
              </a:rPr>
              <a:t>成り行き</a:t>
            </a:r>
            <a:r>
              <a:rPr lang="ja-JP" altLang="en-US" sz="2000" dirty="0"/>
              <a:t>管理</a:t>
            </a:r>
            <a:endParaRPr lang="en-US" altLang="ja-JP" sz="2000" dirty="0"/>
          </a:p>
          <a:p>
            <a:pPr lvl="1" eaLnBrk="1" hangingPunct="1">
              <a:spcBef>
                <a:spcPts val="400"/>
              </a:spcBef>
            </a:pPr>
            <a:r>
              <a:rPr lang="ja-JP" altLang="en-US" dirty="0"/>
              <a:t>テーラー</a:t>
            </a:r>
            <a:r>
              <a:rPr lang="ja-JP" altLang="en-US" sz="2400" dirty="0"/>
              <a:t>以後</a:t>
            </a:r>
            <a:r>
              <a:rPr lang="ja-JP" altLang="en-US" sz="2000" dirty="0"/>
              <a:t>（</a:t>
            </a:r>
            <a:r>
              <a:rPr lang="en-US" altLang="ja-JP" sz="2000" dirty="0"/>
              <a:t>20</a:t>
            </a:r>
            <a:r>
              <a:rPr lang="ja-JP" altLang="en-US" sz="2000" dirty="0"/>
              <a:t>世紀以降）</a:t>
            </a:r>
            <a:endParaRPr lang="en-US" altLang="ja-JP" dirty="0"/>
          </a:p>
          <a:p>
            <a:pPr lvl="2" eaLnBrk="1" hangingPunct="1">
              <a:spcBef>
                <a:spcPts val="400"/>
              </a:spcBef>
            </a:pPr>
            <a:r>
              <a:rPr lang="ja-JP" altLang="en-US" sz="2000" dirty="0">
                <a:solidFill>
                  <a:srgbClr val="FF0000"/>
                </a:solidFill>
              </a:rPr>
              <a:t>科学</a:t>
            </a:r>
            <a:r>
              <a:rPr lang="ja-JP" altLang="en-US" sz="2000" dirty="0"/>
              <a:t>的管理</a:t>
            </a:r>
            <a:r>
              <a:rPr lang="en-US" altLang="ja-JP" sz="2000" dirty="0"/>
              <a:t>､</a:t>
            </a:r>
            <a:r>
              <a:rPr lang="ja-JP" altLang="en-US" sz="2000" dirty="0">
                <a:solidFill>
                  <a:srgbClr val="FF0000"/>
                </a:solidFill>
              </a:rPr>
              <a:t>合理</a:t>
            </a:r>
            <a:r>
              <a:rPr lang="ja-JP" altLang="en-US" sz="2000" dirty="0"/>
              <a:t>的管理の仕組の確立</a:t>
            </a:r>
            <a:endParaRPr lang="en-US" altLang="ja-JP" sz="2000" dirty="0"/>
          </a:p>
          <a:p>
            <a:pPr lvl="3" eaLnBrk="1" hangingPunct="1">
              <a:spcBef>
                <a:spcPts val="400"/>
              </a:spcBef>
            </a:pPr>
            <a:r>
              <a:rPr lang="ja-JP" altLang="en-US" dirty="0"/>
              <a:t>①　タスク（</a:t>
            </a:r>
            <a:r>
              <a:rPr lang="ja-JP" altLang="en-US" dirty="0">
                <a:solidFill>
                  <a:srgbClr val="FF0000"/>
                </a:solidFill>
              </a:rPr>
              <a:t>課業</a:t>
            </a:r>
            <a:r>
              <a:rPr lang="ja-JP" altLang="en-US" dirty="0"/>
              <a:t>、（任務））の設定</a:t>
            </a:r>
            <a:endParaRPr lang="en-US" altLang="ja-JP" dirty="0"/>
          </a:p>
          <a:p>
            <a:pPr lvl="4" eaLnBrk="1" hangingPunct="1">
              <a:spcBef>
                <a:spcPts val="400"/>
              </a:spcBef>
              <a:spcAft>
                <a:spcPts val="400"/>
              </a:spcAft>
            </a:pPr>
            <a:r>
              <a:rPr lang="ja-JP" altLang="en-US" dirty="0"/>
              <a:t>課業とは：労働者が</a:t>
            </a:r>
            <a:r>
              <a:rPr lang="en-US" altLang="ja-JP" dirty="0"/>
              <a:t>1</a:t>
            </a:r>
            <a:r>
              <a:rPr lang="ja-JP" altLang="en-US" dirty="0"/>
              <a:t>日にこなすべき仕事（の</a:t>
            </a:r>
            <a:r>
              <a:rPr lang="ja-JP" altLang="en-US" dirty="0">
                <a:solidFill>
                  <a:srgbClr val="FF0000"/>
                </a:solidFill>
              </a:rPr>
              <a:t>標準量</a:t>
            </a:r>
            <a:r>
              <a:rPr lang="ja-JP" altLang="en-US" dirty="0"/>
              <a:t>）</a:t>
            </a:r>
            <a:endParaRPr lang="en-US" altLang="ja-JP" dirty="0"/>
          </a:p>
          <a:p>
            <a:pPr lvl="4">
              <a:spcBef>
                <a:spcPts val="0"/>
              </a:spcBef>
            </a:pPr>
            <a:r>
              <a:rPr lang="ja-JP" altLang="en-US" dirty="0"/>
              <a:t>作業の時間研究・動作研究の結果</a:t>
            </a:r>
            <a:endParaRPr lang="en-US" altLang="ja-JP" dirty="0"/>
          </a:p>
          <a:p>
            <a:pPr marL="1341437" lvl="4" indent="0">
              <a:spcBef>
                <a:spcPts val="0"/>
              </a:spcBef>
              <a:buNone/>
            </a:pPr>
            <a:r>
              <a:rPr lang="en-US" altLang="ja-JP" dirty="0"/>
              <a:t> </a:t>
            </a:r>
            <a:r>
              <a:rPr lang="ja-JP" altLang="en-US" dirty="0"/>
              <a:t>　⇒作業の</a:t>
            </a:r>
            <a:r>
              <a:rPr lang="ja-JP" altLang="en-US" dirty="0">
                <a:solidFill>
                  <a:srgbClr val="FF0000"/>
                </a:solidFill>
              </a:rPr>
              <a:t>細分</a:t>
            </a:r>
            <a:r>
              <a:rPr lang="ja-JP" altLang="en-US" dirty="0"/>
              <a:t>化・</a:t>
            </a:r>
            <a:r>
              <a:rPr lang="ja-JP" altLang="en-US" dirty="0">
                <a:solidFill>
                  <a:srgbClr val="FF0000"/>
                </a:solidFill>
              </a:rPr>
              <a:t>単純</a:t>
            </a:r>
            <a:r>
              <a:rPr lang="ja-JP" altLang="en-US" dirty="0"/>
              <a:t>化、作業方法の</a:t>
            </a:r>
            <a:r>
              <a:rPr lang="ja-JP" altLang="en-US" dirty="0">
                <a:solidFill>
                  <a:srgbClr val="FF0000"/>
                </a:solidFill>
              </a:rPr>
              <a:t>標準</a:t>
            </a:r>
            <a:r>
              <a:rPr lang="ja-JP" altLang="en-US" dirty="0"/>
              <a:t>化・客観化の推進</a:t>
            </a:r>
            <a:endParaRPr lang="en-US" altLang="ja-JP" dirty="0"/>
          </a:p>
          <a:p>
            <a:pPr lvl="3" eaLnBrk="1" hangingPunct="1">
              <a:spcBef>
                <a:spcPts val="400"/>
              </a:spcBef>
            </a:pPr>
            <a:r>
              <a:rPr lang="ja-JP" altLang="en-US" dirty="0"/>
              <a:t>②　差別的出来高給制</a:t>
            </a:r>
            <a:endParaRPr lang="en-US" altLang="ja-JP" dirty="0"/>
          </a:p>
          <a:p>
            <a:pPr lvl="4" eaLnBrk="1" hangingPunct="1">
              <a:spcBef>
                <a:spcPts val="400"/>
              </a:spcBef>
            </a:pPr>
            <a:r>
              <a:rPr lang="ja-JP" altLang="en-US" dirty="0"/>
              <a:t>課業を</a:t>
            </a:r>
            <a:r>
              <a:rPr lang="ja-JP" altLang="en-US" dirty="0">
                <a:solidFill>
                  <a:srgbClr val="FF0000"/>
                </a:solidFill>
              </a:rPr>
              <a:t>達成</a:t>
            </a:r>
            <a:r>
              <a:rPr lang="ja-JP" altLang="en-US" dirty="0"/>
              <a:t>：高い賃率適用、未達成：低い賃率適用</a:t>
            </a:r>
            <a:endParaRPr lang="en-US" altLang="ja-JP" dirty="0"/>
          </a:p>
          <a:p>
            <a:pPr lvl="4" eaLnBrk="1" hangingPunct="1">
              <a:spcBef>
                <a:spcPts val="400"/>
              </a:spcBef>
            </a:pPr>
            <a:r>
              <a:rPr lang="ja-JP" altLang="en-US" dirty="0">
                <a:solidFill>
                  <a:srgbClr val="FF0000"/>
                </a:solidFill>
              </a:rPr>
              <a:t>金銭</a:t>
            </a:r>
            <a:r>
              <a:rPr lang="ja-JP" altLang="en-US" dirty="0"/>
              <a:t>的刺激による</a:t>
            </a:r>
            <a:r>
              <a:rPr lang="ja-JP" altLang="en-US" dirty="0">
                <a:solidFill>
                  <a:srgbClr val="FF0000"/>
                </a:solidFill>
              </a:rPr>
              <a:t>能率</a:t>
            </a:r>
            <a:r>
              <a:rPr lang="ja-JP" altLang="en-US" dirty="0"/>
              <a:t>向上意欲を刺激</a:t>
            </a:r>
            <a:endParaRPr lang="en-US" altLang="ja-JP" dirty="0"/>
          </a:p>
          <a:p>
            <a:pPr lvl="3" eaLnBrk="1" hangingPunct="1">
              <a:spcBef>
                <a:spcPts val="400"/>
              </a:spcBef>
            </a:pPr>
            <a:r>
              <a:rPr lang="ja-JP" altLang="en-US" dirty="0"/>
              <a:t>③　職能別職長制度</a:t>
            </a:r>
            <a:endParaRPr lang="en-US" altLang="ja-JP" dirty="0"/>
          </a:p>
          <a:p>
            <a:pPr lvl="4" eaLnBrk="1" hangingPunct="1">
              <a:spcBef>
                <a:spcPts val="400"/>
              </a:spcBef>
            </a:pPr>
            <a:r>
              <a:rPr lang="ja-JP" altLang="en-US" dirty="0"/>
              <a:t>職長の範囲を</a:t>
            </a:r>
            <a:r>
              <a:rPr lang="ja-JP" altLang="en-US" dirty="0">
                <a:solidFill>
                  <a:srgbClr val="FF0000"/>
                </a:solidFill>
              </a:rPr>
              <a:t>職能</a:t>
            </a:r>
            <a:r>
              <a:rPr lang="ja-JP" altLang="en-US" dirty="0"/>
              <a:t>別に分割</a:t>
            </a:r>
            <a:endParaRPr lang="en-US" altLang="ja-JP" dirty="0"/>
          </a:p>
          <a:p>
            <a:pPr lvl="4" eaLnBrk="1" hangingPunct="1">
              <a:spcBef>
                <a:spcPts val="400"/>
              </a:spcBef>
            </a:pPr>
            <a:r>
              <a:rPr lang="ja-JP" altLang="en-US" dirty="0"/>
              <a:t>職長（複数）による工場の管理活動の</a:t>
            </a:r>
            <a:r>
              <a:rPr lang="ja-JP" altLang="en-US" dirty="0">
                <a:solidFill>
                  <a:srgbClr val="FF0000"/>
                </a:solidFill>
              </a:rPr>
              <a:t>合理</a:t>
            </a:r>
            <a:r>
              <a:rPr lang="ja-JP" altLang="en-US" dirty="0"/>
              <a:t>化を目指す</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extLst>
      <p:ext uri="{BB962C8B-B14F-4D97-AF65-F5344CB8AC3E}">
        <p14:creationId xmlns:p14="http://schemas.microsoft.com/office/powerpoint/2010/main" val="29301906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9171DDE3-0067-4016-B3F1-9677CBF022FF}" type="slidenum">
              <a:rPr lang="en-US" altLang="ja-JP"/>
              <a:pPr>
                <a:defRPr/>
              </a:pPr>
              <a:t>4</a:t>
            </a:fld>
            <a:endParaRPr lang="en-US" altLang="ja-JP" dirty="0"/>
          </a:p>
        </p:txBody>
      </p:sp>
      <p:sp>
        <p:nvSpPr>
          <p:cNvPr id="5124" name="Rectangle 2"/>
          <p:cNvSpPr>
            <a:spLocks noGrp="1" noChangeArrowheads="1"/>
          </p:cNvSpPr>
          <p:nvPr>
            <p:ph type="title"/>
          </p:nvPr>
        </p:nvSpPr>
        <p:spPr>
          <a:xfrm>
            <a:off x="569913" y="372166"/>
            <a:ext cx="8229600" cy="1252538"/>
          </a:xfrm>
        </p:spPr>
        <p:txBody>
          <a:bodyPr/>
          <a:lstStyle/>
          <a:p>
            <a:pPr eaLnBrk="1" hangingPunct="1"/>
            <a:r>
              <a:rPr lang="ja-JP" altLang="en-US" sz="4400" dirty="0"/>
              <a:t>１．伝統的管理論</a:t>
            </a:r>
            <a:r>
              <a:rPr lang="en-US" altLang="ja-JP" sz="4400" dirty="0"/>
              <a:t>-2</a:t>
            </a:r>
            <a:endParaRPr lang="ja-JP" altLang="en-US" sz="4400" dirty="0"/>
          </a:p>
        </p:txBody>
      </p:sp>
      <p:sp>
        <p:nvSpPr>
          <p:cNvPr id="4101" name="Rectangle 3"/>
          <p:cNvSpPr>
            <a:spLocks noGrp="1" noChangeArrowheads="1"/>
          </p:cNvSpPr>
          <p:nvPr>
            <p:ph type="body" idx="1"/>
          </p:nvPr>
        </p:nvSpPr>
        <p:spPr>
          <a:xfrm>
            <a:off x="142240" y="1289554"/>
            <a:ext cx="8981123" cy="5253355"/>
          </a:xfrm>
        </p:spPr>
        <p:txBody>
          <a:bodyPr/>
          <a:lstStyle/>
          <a:p>
            <a:pPr eaLnBrk="1" hangingPunct="1">
              <a:spcBef>
                <a:spcPts val="600"/>
              </a:spcBef>
            </a:pPr>
            <a:r>
              <a:rPr lang="en-US" altLang="ja-JP" sz="2800" dirty="0"/>
              <a:t>(2)</a:t>
            </a:r>
            <a:r>
              <a:rPr lang="ja-JP" altLang="en-US" sz="2800" dirty="0"/>
              <a:t>　フォード・システム</a:t>
            </a:r>
            <a:endParaRPr lang="en-US" altLang="ja-JP" sz="2800" dirty="0"/>
          </a:p>
          <a:p>
            <a:pPr lvl="1" eaLnBrk="1" hangingPunct="1">
              <a:spcBef>
                <a:spcPts val="600"/>
              </a:spcBef>
            </a:pPr>
            <a:r>
              <a:rPr lang="ja-JP" altLang="en-US" sz="2000" dirty="0"/>
              <a:t>フォード自動車（創立者ﾍﾝﾘｰ･ﾌｫｰﾄﾞ）の</a:t>
            </a:r>
            <a:r>
              <a:rPr lang="ja-JP" altLang="en-US" sz="2000" dirty="0">
                <a:solidFill>
                  <a:srgbClr val="FF0000"/>
                </a:solidFill>
              </a:rPr>
              <a:t>生産</a:t>
            </a:r>
            <a:r>
              <a:rPr lang="ja-JP" altLang="en-US" sz="2000" dirty="0"/>
              <a:t>の仕組（</a:t>
            </a:r>
            <a:r>
              <a:rPr lang="en-US" altLang="ja-JP" sz="2000" dirty="0"/>
              <a:t>1903</a:t>
            </a:r>
            <a:r>
              <a:rPr lang="ja-JP" altLang="en-US" sz="2000" dirty="0"/>
              <a:t>年）</a:t>
            </a:r>
            <a:endParaRPr lang="en-US" altLang="ja-JP" sz="2000" dirty="0"/>
          </a:p>
          <a:p>
            <a:pPr lvl="1" eaLnBrk="1" hangingPunct="1">
              <a:spcBef>
                <a:spcPts val="600"/>
              </a:spcBef>
            </a:pPr>
            <a:r>
              <a:rPr lang="ja-JP" altLang="en-US" sz="2000" dirty="0"/>
              <a:t>標準化と移動組立法（</a:t>
            </a:r>
            <a:r>
              <a:rPr lang="ja-JP" altLang="en-US" sz="2000" dirty="0">
                <a:solidFill>
                  <a:srgbClr val="FF0000"/>
                </a:solidFill>
              </a:rPr>
              <a:t>ベルトコンベヤー</a:t>
            </a:r>
            <a:r>
              <a:rPr lang="ja-JP" altLang="en-US" sz="2000" dirty="0"/>
              <a:t>方式）が代表</a:t>
            </a:r>
            <a:endParaRPr lang="en-US" altLang="ja-JP" sz="2000" dirty="0"/>
          </a:p>
          <a:p>
            <a:pPr lvl="1" eaLnBrk="1" hangingPunct="1">
              <a:spcBef>
                <a:spcPts val="600"/>
              </a:spcBef>
            </a:pPr>
            <a:r>
              <a:rPr lang="ja-JP" altLang="en-US" sz="2000" dirty="0"/>
              <a:t>フォード・システムの特徴</a:t>
            </a:r>
            <a:endParaRPr lang="en-US" altLang="ja-JP" sz="2400" dirty="0"/>
          </a:p>
          <a:p>
            <a:pPr lvl="2" eaLnBrk="1" hangingPunct="1">
              <a:spcBef>
                <a:spcPts val="600"/>
              </a:spcBef>
            </a:pPr>
            <a:r>
              <a:rPr lang="ja-JP" altLang="en-US" sz="2000" dirty="0"/>
              <a:t>①　製品の標準化</a:t>
            </a:r>
            <a:endParaRPr lang="en-US" altLang="ja-JP" sz="2000" dirty="0"/>
          </a:p>
          <a:p>
            <a:pPr lvl="3" eaLnBrk="1" hangingPunct="1">
              <a:spcBef>
                <a:spcPts val="600"/>
              </a:spcBef>
            </a:pPr>
            <a:r>
              <a:rPr lang="en-US" altLang="ja-JP" dirty="0"/>
              <a:t>T</a:t>
            </a:r>
            <a:r>
              <a:rPr lang="ja-JP" altLang="en-US" dirty="0"/>
              <a:t>型フォード（黒１車種）の大量生産⇒部品の</a:t>
            </a:r>
            <a:r>
              <a:rPr lang="ja-JP" altLang="en-US" dirty="0">
                <a:solidFill>
                  <a:srgbClr val="FF0000"/>
                </a:solidFill>
              </a:rPr>
              <a:t>標準</a:t>
            </a:r>
            <a:r>
              <a:rPr lang="ja-JP" altLang="en-US" dirty="0"/>
              <a:t>化</a:t>
            </a:r>
            <a:endParaRPr lang="en-US" altLang="ja-JP" dirty="0"/>
          </a:p>
          <a:p>
            <a:pPr lvl="2" eaLnBrk="1" hangingPunct="1">
              <a:spcBef>
                <a:spcPts val="600"/>
              </a:spcBef>
            </a:pPr>
            <a:r>
              <a:rPr lang="ja-JP" altLang="en-US" sz="2000" dirty="0"/>
              <a:t>②　移動組立法</a:t>
            </a:r>
            <a:endParaRPr lang="en-US" altLang="ja-JP" sz="2000" dirty="0"/>
          </a:p>
          <a:p>
            <a:pPr lvl="3" eaLnBrk="1" hangingPunct="1">
              <a:spcBef>
                <a:spcPts val="600"/>
              </a:spcBef>
            </a:pPr>
            <a:r>
              <a:rPr lang="ja-JP" altLang="en-US" dirty="0"/>
              <a:t>ベルトコンベヤーによる固定場所での作業の</a:t>
            </a:r>
            <a:r>
              <a:rPr lang="ja-JP" altLang="en-US" dirty="0">
                <a:solidFill>
                  <a:srgbClr val="FF0000"/>
                </a:solidFill>
              </a:rPr>
              <a:t>反復</a:t>
            </a:r>
            <a:r>
              <a:rPr lang="ja-JP" altLang="en-US" dirty="0"/>
              <a:t>と</a:t>
            </a:r>
            <a:r>
              <a:rPr lang="ja-JP" altLang="en-US" dirty="0">
                <a:solidFill>
                  <a:srgbClr val="FF0000"/>
                </a:solidFill>
              </a:rPr>
              <a:t>連結</a:t>
            </a:r>
            <a:endParaRPr lang="en-US" altLang="ja-JP" dirty="0">
              <a:solidFill>
                <a:srgbClr val="FF0000"/>
              </a:solidFill>
            </a:endParaRPr>
          </a:p>
          <a:p>
            <a:pPr lvl="3" eaLnBrk="1" hangingPunct="1">
              <a:spcBef>
                <a:spcPts val="600"/>
              </a:spcBef>
            </a:pPr>
            <a:r>
              <a:rPr lang="ja-JP" altLang="en-US" dirty="0"/>
              <a:t>単純作業の熟練で飛躍的な</a:t>
            </a:r>
            <a:r>
              <a:rPr lang="ja-JP" altLang="en-US" dirty="0">
                <a:solidFill>
                  <a:srgbClr val="FF0000"/>
                </a:solidFill>
              </a:rPr>
              <a:t>生産</a:t>
            </a:r>
            <a:r>
              <a:rPr lang="ja-JP" altLang="en-US" dirty="0"/>
              <a:t>効率の向上⇒しかし人間</a:t>
            </a:r>
            <a:r>
              <a:rPr lang="ja-JP" altLang="en-US" dirty="0">
                <a:solidFill>
                  <a:srgbClr val="FF0000"/>
                </a:solidFill>
              </a:rPr>
              <a:t>機械</a:t>
            </a:r>
            <a:r>
              <a:rPr lang="ja-JP" altLang="en-US" dirty="0"/>
              <a:t>化へ</a:t>
            </a:r>
            <a:endParaRPr lang="en-US" altLang="ja-JP" dirty="0"/>
          </a:p>
          <a:p>
            <a:pPr lvl="2" eaLnBrk="1" hangingPunct="1">
              <a:spcBef>
                <a:spcPts val="600"/>
              </a:spcBef>
            </a:pPr>
            <a:r>
              <a:rPr lang="ja-JP" altLang="en-US" sz="2000" dirty="0"/>
              <a:t>③　フォーディズム</a:t>
            </a:r>
            <a:endParaRPr lang="en-US" altLang="ja-JP" sz="2000" dirty="0"/>
          </a:p>
          <a:p>
            <a:pPr lvl="3" eaLnBrk="1" hangingPunct="1">
              <a:spcBef>
                <a:spcPts val="600"/>
              </a:spcBef>
            </a:pPr>
            <a:r>
              <a:rPr lang="ja-JP" altLang="en-US" dirty="0"/>
              <a:t>経営の目的は大衆への</a:t>
            </a:r>
            <a:r>
              <a:rPr lang="ja-JP" altLang="en-US" dirty="0">
                <a:solidFill>
                  <a:srgbClr val="FF0000"/>
                </a:solidFill>
              </a:rPr>
              <a:t>奉仕</a:t>
            </a:r>
            <a:r>
              <a:rPr lang="ja-JP" altLang="en-US" dirty="0"/>
              <a:t>、利潤は</a:t>
            </a:r>
            <a:r>
              <a:rPr lang="ja-JP" altLang="en-US" dirty="0">
                <a:solidFill>
                  <a:srgbClr val="FF0000"/>
                </a:solidFill>
              </a:rPr>
              <a:t>奉仕</a:t>
            </a:r>
            <a:r>
              <a:rPr lang="ja-JP" altLang="en-US" dirty="0"/>
              <a:t>の結果</a:t>
            </a:r>
            <a:endParaRPr lang="en-US" altLang="ja-JP" dirty="0"/>
          </a:p>
          <a:p>
            <a:pPr lvl="3" eaLnBrk="1" hangingPunct="1">
              <a:spcBef>
                <a:spcPts val="600"/>
              </a:spcBef>
            </a:pPr>
            <a:r>
              <a:rPr lang="ja-JP" altLang="en-US" dirty="0"/>
              <a:t>高品質製品の低価格供給により、</a:t>
            </a:r>
            <a:r>
              <a:rPr lang="ja-JP" altLang="en-US" dirty="0">
                <a:solidFill>
                  <a:srgbClr val="FF0000"/>
                </a:solidFill>
              </a:rPr>
              <a:t>高能率</a:t>
            </a:r>
            <a:r>
              <a:rPr lang="ja-JP" altLang="en-US" dirty="0"/>
              <a:t>労働者に</a:t>
            </a:r>
            <a:r>
              <a:rPr lang="ja-JP" altLang="en-US" dirty="0">
                <a:solidFill>
                  <a:srgbClr val="FF0000"/>
                </a:solidFill>
              </a:rPr>
              <a:t>高賃金</a:t>
            </a:r>
            <a:r>
              <a:rPr lang="ja-JP" altLang="en-US" dirty="0"/>
              <a:t>で報いる</a:t>
            </a:r>
            <a:endParaRPr lang="en-US" altLang="ja-JP" dirty="0"/>
          </a:p>
          <a:p>
            <a:pPr lvl="3" eaLnBrk="1" hangingPunct="1">
              <a:spcBef>
                <a:spcPts val="600"/>
              </a:spcBef>
            </a:pPr>
            <a:r>
              <a:rPr lang="ja-JP" altLang="en-US" dirty="0">
                <a:solidFill>
                  <a:srgbClr val="FF0000"/>
                </a:solidFill>
              </a:rPr>
              <a:t>低</a:t>
            </a:r>
            <a:r>
              <a:rPr lang="ja-JP" altLang="en-US" dirty="0"/>
              <a:t>価格（他社製品の</a:t>
            </a:r>
            <a:r>
              <a:rPr lang="en-US" altLang="ja-JP" dirty="0"/>
              <a:t>3</a:t>
            </a:r>
            <a:r>
              <a:rPr lang="ja-JP" altLang="en-US" dirty="0"/>
              <a:t>分の</a:t>
            </a:r>
            <a:r>
              <a:rPr lang="en-US" altLang="ja-JP" dirty="0"/>
              <a:t>1</a:t>
            </a:r>
            <a:r>
              <a:rPr lang="ja-JP" altLang="en-US" dirty="0"/>
              <a:t>）、</a:t>
            </a:r>
            <a:r>
              <a:rPr lang="ja-JP" altLang="en-US" dirty="0">
                <a:solidFill>
                  <a:srgbClr val="FF0000"/>
                </a:solidFill>
              </a:rPr>
              <a:t>高</a:t>
            </a:r>
            <a:r>
              <a:rPr lang="ja-JP" altLang="en-US" dirty="0"/>
              <a:t>賃金（他社の</a:t>
            </a:r>
            <a:r>
              <a:rPr lang="en-US" altLang="ja-JP" dirty="0"/>
              <a:t>2</a:t>
            </a:r>
            <a:r>
              <a:rPr lang="ja-JP" altLang="en-US" dirty="0"/>
              <a:t>倍）</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2B5AD29C-4AF9-4E98-B618-376183850B7F}" type="slidenum">
              <a:rPr lang="en-US" altLang="ja-JP"/>
              <a:pPr>
                <a:defRPr/>
              </a:pPr>
              <a:t>5</a:t>
            </a:fld>
            <a:endParaRPr lang="en-US" altLang="ja-JP" dirty="0"/>
          </a:p>
        </p:txBody>
      </p:sp>
      <p:sp>
        <p:nvSpPr>
          <p:cNvPr id="6148" name="Rectangle 2"/>
          <p:cNvSpPr>
            <a:spLocks noGrp="1" noChangeArrowheads="1"/>
          </p:cNvSpPr>
          <p:nvPr>
            <p:ph type="title"/>
          </p:nvPr>
        </p:nvSpPr>
        <p:spPr>
          <a:xfrm>
            <a:off x="569913" y="292654"/>
            <a:ext cx="8229600" cy="1252538"/>
          </a:xfrm>
        </p:spPr>
        <p:txBody>
          <a:bodyPr/>
          <a:lstStyle/>
          <a:p>
            <a:pPr eaLnBrk="1" hangingPunct="1"/>
            <a:r>
              <a:rPr lang="ja-JP" altLang="en-US" sz="4400" dirty="0"/>
              <a:t>１．伝統的管理論</a:t>
            </a:r>
            <a:r>
              <a:rPr lang="en-US" altLang="ja-JP" sz="4400" dirty="0"/>
              <a:t>-3</a:t>
            </a:r>
            <a:endParaRPr lang="ja-JP" altLang="en-US" sz="4400" dirty="0"/>
          </a:p>
        </p:txBody>
      </p:sp>
      <p:sp>
        <p:nvSpPr>
          <p:cNvPr id="4101" name="Rectangle 3"/>
          <p:cNvSpPr>
            <a:spLocks noGrp="1" noChangeArrowheads="1"/>
          </p:cNvSpPr>
          <p:nvPr>
            <p:ph type="body" idx="1"/>
          </p:nvPr>
        </p:nvSpPr>
        <p:spPr>
          <a:xfrm>
            <a:off x="320398" y="1264767"/>
            <a:ext cx="8810625" cy="5285117"/>
          </a:xfrm>
        </p:spPr>
        <p:txBody>
          <a:bodyPr/>
          <a:lstStyle/>
          <a:p>
            <a:pPr eaLnBrk="1" hangingPunct="1">
              <a:spcBef>
                <a:spcPts val="500"/>
              </a:spcBef>
            </a:pPr>
            <a:r>
              <a:rPr lang="en-US" altLang="ja-JP" sz="2800" dirty="0"/>
              <a:t>(3)</a:t>
            </a:r>
            <a:r>
              <a:rPr lang="ja-JP" altLang="en-US" sz="2800" dirty="0"/>
              <a:t>　ファヨールの管理過程論</a:t>
            </a:r>
            <a:endParaRPr lang="en-US" altLang="ja-JP" sz="2800" dirty="0"/>
          </a:p>
          <a:p>
            <a:pPr lvl="1" eaLnBrk="1" hangingPunct="1">
              <a:spcBef>
                <a:spcPts val="500"/>
              </a:spcBef>
            </a:pPr>
            <a:r>
              <a:rPr lang="ja-JP" altLang="en-US" sz="2000" dirty="0"/>
              <a:t>ファヨール：フランスの炭鉱会社の経営者</a:t>
            </a:r>
            <a:endParaRPr lang="en-US" altLang="ja-JP" sz="2000" dirty="0"/>
          </a:p>
          <a:p>
            <a:pPr lvl="1" eaLnBrk="1" hangingPunct="1">
              <a:spcBef>
                <a:spcPts val="500"/>
              </a:spcBef>
            </a:pPr>
            <a:r>
              <a:rPr lang="ja-JP" altLang="en-US" sz="2000" dirty="0"/>
              <a:t>上級</a:t>
            </a:r>
            <a:r>
              <a:rPr lang="ja-JP" altLang="en-US" sz="2000" dirty="0">
                <a:solidFill>
                  <a:srgbClr val="FF0000"/>
                </a:solidFill>
              </a:rPr>
              <a:t>管理者</a:t>
            </a:r>
            <a:r>
              <a:rPr lang="ja-JP" altLang="en-US" sz="2000" dirty="0"/>
              <a:t>の管理活動の向上（</a:t>
            </a:r>
            <a:r>
              <a:rPr lang="en-US" altLang="ja-JP" sz="2000" dirty="0"/>
              <a:t>1917</a:t>
            </a:r>
            <a:r>
              <a:rPr lang="ja-JP" altLang="en-US" sz="2000" dirty="0"/>
              <a:t>年）</a:t>
            </a:r>
            <a:endParaRPr lang="en-US" altLang="ja-JP" sz="2000" dirty="0"/>
          </a:p>
          <a:p>
            <a:pPr lvl="1" eaLnBrk="1" hangingPunct="1">
              <a:spcBef>
                <a:spcPts val="500"/>
              </a:spcBef>
            </a:pPr>
            <a:r>
              <a:rPr lang="ja-JP" altLang="en-US" sz="2000" dirty="0"/>
              <a:t>企業経営の</a:t>
            </a:r>
            <a:r>
              <a:rPr lang="en-US" altLang="ja-JP" sz="2000" dirty="0"/>
              <a:t>6</a:t>
            </a:r>
            <a:r>
              <a:rPr lang="ja-JP" altLang="en-US" sz="2000" dirty="0"/>
              <a:t>活動（技術</a:t>
            </a:r>
            <a:r>
              <a:rPr lang="en-US" altLang="ja-JP" sz="2000" dirty="0"/>
              <a:t>､</a:t>
            </a:r>
            <a:r>
              <a:rPr lang="ja-JP" altLang="en-US" sz="2000" dirty="0"/>
              <a:t>営業</a:t>
            </a:r>
            <a:r>
              <a:rPr lang="en-US" altLang="ja-JP" sz="2000" dirty="0"/>
              <a:t>､</a:t>
            </a:r>
            <a:r>
              <a:rPr lang="ja-JP" altLang="en-US" sz="2000" dirty="0"/>
              <a:t>財務</a:t>
            </a:r>
            <a:r>
              <a:rPr lang="en-US" altLang="ja-JP" sz="2000" dirty="0"/>
              <a:t>､</a:t>
            </a:r>
            <a:r>
              <a:rPr lang="ja-JP" altLang="en-US" sz="2000" dirty="0"/>
              <a:t>保全（人事</a:t>
            </a:r>
            <a:r>
              <a:rPr lang="en-US" altLang="ja-JP" sz="2000" dirty="0"/>
              <a:t>､</a:t>
            </a:r>
            <a:r>
              <a:rPr lang="ja-JP" altLang="en-US" sz="2000" dirty="0"/>
              <a:t>設備維持）</a:t>
            </a:r>
            <a:r>
              <a:rPr lang="en-US" altLang="ja-JP" sz="2000" dirty="0"/>
              <a:t>､</a:t>
            </a:r>
            <a:r>
              <a:rPr lang="ja-JP" altLang="en-US" sz="2000" dirty="0"/>
              <a:t>会計、</a:t>
            </a:r>
            <a:r>
              <a:rPr lang="ja-JP" altLang="en-US" sz="2000" dirty="0">
                <a:solidFill>
                  <a:srgbClr val="FF0000"/>
                </a:solidFill>
              </a:rPr>
              <a:t>管理</a:t>
            </a:r>
            <a:r>
              <a:rPr lang="ja-JP" altLang="en-US" sz="2000" dirty="0"/>
              <a:t>）</a:t>
            </a:r>
            <a:br>
              <a:rPr lang="en-US" altLang="ja-JP" sz="2000" dirty="0"/>
            </a:br>
            <a:r>
              <a:rPr lang="ja-JP" altLang="en-US" sz="2000" dirty="0"/>
              <a:t>のうち、</a:t>
            </a:r>
            <a:r>
              <a:rPr lang="ja-JP" altLang="en-US" sz="2000" dirty="0">
                <a:solidFill>
                  <a:srgbClr val="FF0000"/>
                </a:solidFill>
              </a:rPr>
              <a:t>管理</a:t>
            </a:r>
            <a:r>
              <a:rPr lang="ja-JP" altLang="en-US" sz="2000" dirty="0"/>
              <a:t>活動の重要性が認識不足</a:t>
            </a:r>
            <a:endParaRPr lang="en-US" altLang="ja-JP" sz="2000" dirty="0"/>
          </a:p>
          <a:p>
            <a:pPr lvl="1" eaLnBrk="1" hangingPunct="1">
              <a:spcBef>
                <a:spcPts val="500"/>
              </a:spcBef>
            </a:pPr>
            <a:r>
              <a:rPr lang="ja-JP" altLang="en-US" sz="2000" dirty="0"/>
              <a:t>管理活動：次の５つの機能で構成</a:t>
            </a:r>
            <a:endParaRPr lang="en-US" altLang="ja-JP" sz="2000" dirty="0"/>
          </a:p>
          <a:p>
            <a:pPr lvl="2" eaLnBrk="1" hangingPunct="1">
              <a:spcBef>
                <a:spcPts val="500"/>
              </a:spcBef>
            </a:pPr>
            <a:r>
              <a:rPr lang="ja-JP" altLang="en-US" sz="1800" dirty="0"/>
              <a:t>計画：</a:t>
            </a:r>
            <a:r>
              <a:rPr lang="ja-JP" altLang="en-US" sz="1800" dirty="0">
                <a:solidFill>
                  <a:srgbClr val="FF0000"/>
                </a:solidFill>
              </a:rPr>
              <a:t>将来</a:t>
            </a:r>
            <a:r>
              <a:rPr lang="ja-JP" altLang="en-US" sz="1800" dirty="0"/>
              <a:t>すべき活動を予定</a:t>
            </a:r>
            <a:endParaRPr lang="en-US" altLang="ja-JP" sz="1800" dirty="0"/>
          </a:p>
          <a:p>
            <a:pPr lvl="2" eaLnBrk="1" hangingPunct="1">
              <a:spcBef>
                <a:spcPts val="500"/>
              </a:spcBef>
            </a:pPr>
            <a:r>
              <a:rPr lang="ja-JP" altLang="en-US" sz="1800" dirty="0"/>
              <a:t>組織：計画</a:t>
            </a:r>
            <a:r>
              <a:rPr lang="ja-JP" altLang="en-US" sz="1800" dirty="0">
                <a:solidFill>
                  <a:srgbClr val="FF0000"/>
                </a:solidFill>
              </a:rPr>
              <a:t>実行</a:t>
            </a:r>
            <a:r>
              <a:rPr lang="ja-JP" altLang="en-US" sz="1800" dirty="0"/>
              <a:t>のための資金と人員を集め、部門化し配置</a:t>
            </a:r>
            <a:endParaRPr lang="en-US" altLang="ja-JP" sz="1800" dirty="0"/>
          </a:p>
          <a:p>
            <a:pPr lvl="2" eaLnBrk="1" hangingPunct="1">
              <a:spcBef>
                <a:spcPts val="500"/>
              </a:spcBef>
            </a:pPr>
            <a:r>
              <a:rPr lang="ja-JP" altLang="en-US" sz="1800" dirty="0"/>
              <a:t>命令：なすべきことを</a:t>
            </a:r>
            <a:r>
              <a:rPr lang="ja-JP" altLang="en-US" sz="1800" dirty="0">
                <a:solidFill>
                  <a:srgbClr val="FF0000"/>
                </a:solidFill>
              </a:rPr>
              <a:t>指示</a:t>
            </a:r>
            <a:endParaRPr lang="en-US" altLang="ja-JP" sz="1800" dirty="0">
              <a:solidFill>
                <a:srgbClr val="FF0000"/>
              </a:solidFill>
            </a:endParaRPr>
          </a:p>
          <a:p>
            <a:pPr lvl="2" eaLnBrk="1" hangingPunct="1">
              <a:spcBef>
                <a:spcPts val="500"/>
              </a:spcBef>
            </a:pPr>
            <a:r>
              <a:rPr lang="ja-JP" altLang="en-US" sz="1800" dirty="0"/>
              <a:t>調整：</a:t>
            </a:r>
            <a:r>
              <a:rPr lang="ja-JP" altLang="en-US" sz="1800" dirty="0">
                <a:solidFill>
                  <a:srgbClr val="FF0000"/>
                </a:solidFill>
              </a:rPr>
              <a:t>分業</a:t>
            </a:r>
            <a:r>
              <a:rPr lang="ja-JP" altLang="en-US" sz="1800" dirty="0"/>
              <a:t>の活動の</a:t>
            </a:r>
            <a:r>
              <a:rPr lang="ja-JP" altLang="en-US" sz="1800" dirty="0">
                <a:solidFill>
                  <a:srgbClr val="FF0000"/>
                </a:solidFill>
              </a:rPr>
              <a:t>整合</a:t>
            </a:r>
            <a:r>
              <a:rPr lang="ja-JP" altLang="en-US" sz="1800" dirty="0"/>
              <a:t>をとる</a:t>
            </a:r>
            <a:endParaRPr lang="en-US" altLang="ja-JP" sz="1800" dirty="0"/>
          </a:p>
          <a:p>
            <a:pPr lvl="2" eaLnBrk="1" hangingPunct="1">
              <a:spcBef>
                <a:spcPts val="500"/>
              </a:spcBef>
            </a:pPr>
            <a:r>
              <a:rPr lang="ja-JP" altLang="en-US" sz="1800" dirty="0"/>
              <a:t>統制：活動結果の</a:t>
            </a:r>
            <a:r>
              <a:rPr lang="ja-JP" altLang="en-US" sz="1800" dirty="0">
                <a:solidFill>
                  <a:srgbClr val="FF0000"/>
                </a:solidFill>
              </a:rPr>
              <a:t>評価</a:t>
            </a:r>
            <a:r>
              <a:rPr lang="ja-JP" altLang="en-US" sz="1800" dirty="0"/>
              <a:t>と</a:t>
            </a:r>
            <a:r>
              <a:rPr lang="ja-JP" altLang="en-US" sz="1800" dirty="0">
                <a:solidFill>
                  <a:srgbClr val="FF0000"/>
                </a:solidFill>
              </a:rPr>
              <a:t>分析</a:t>
            </a:r>
            <a:endParaRPr lang="en-US" altLang="ja-JP" sz="1800" dirty="0">
              <a:solidFill>
                <a:srgbClr val="FF0000"/>
              </a:solidFill>
            </a:endParaRPr>
          </a:p>
          <a:p>
            <a:pPr lvl="1" eaLnBrk="1" hangingPunct="1">
              <a:spcBef>
                <a:spcPts val="500"/>
              </a:spcBef>
            </a:pPr>
            <a:r>
              <a:rPr lang="ja-JP" altLang="en-US" sz="2000" dirty="0"/>
              <a:t>ポイント</a:t>
            </a:r>
            <a:endParaRPr lang="en-US" altLang="ja-JP" sz="2000" dirty="0"/>
          </a:p>
          <a:p>
            <a:pPr lvl="2" eaLnBrk="1" hangingPunct="1">
              <a:spcBef>
                <a:spcPts val="500"/>
              </a:spcBef>
            </a:pPr>
            <a:r>
              <a:rPr lang="ja-JP" altLang="en-US" sz="1800" dirty="0">
                <a:solidFill>
                  <a:srgbClr val="FF0000"/>
                </a:solidFill>
              </a:rPr>
              <a:t>分業</a:t>
            </a:r>
            <a:r>
              <a:rPr lang="ja-JP" altLang="en-US" sz="1800" dirty="0"/>
              <a:t>による職務の</a:t>
            </a:r>
            <a:r>
              <a:rPr lang="ja-JP" altLang="en-US" sz="1800" dirty="0">
                <a:solidFill>
                  <a:srgbClr val="FF0000"/>
                </a:solidFill>
              </a:rPr>
              <a:t>専門</a:t>
            </a:r>
            <a:r>
              <a:rPr lang="ja-JP" altLang="en-US" sz="1800" dirty="0"/>
              <a:t>化の推進</a:t>
            </a:r>
            <a:endParaRPr lang="en-US" altLang="ja-JP" sz="1800" dirty="0"/>
          </a:p>
          <a:p>
            <a:pPr lvl="2" eaLnBrk="1" hangingPunct="1">
              <a:spcBef>
                <a:spcPts val="500"/>
              </a:spcBef>
            </a:pPr>
            <a:r>
              <a:rPr lang="ja-JP" altLang="en-US" sz="1800" dirty="0"/>
              <a:t>権限と責任の対応と</a:t>
            </a:r>
            <a:r>
              <a:rPr lang="ja-JP" altLang="en-US" sz="1800" dirty="0">
                <a:solidFill>
                  <a:srgbClr val="FF0000"/>
                </a:solidFill>
              </a:rPr>
              <a:t>命令</a:t>
            </a:r>
            <a:r>
              <a:rPr lang="ja-JP" altLang="en-US" sz="1800" dirty="0"/>
              <a:t>系統の一元化</a:t>
            </a:r>
            <a:endParaRPr lang="en-US" altLang="ja-JP" sz="18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A3116AA8-B157-4404-ACED-EF65FD9A7907}" type="slidenum">
              <a:rPr lang="en-US" altLang="ja-JP"/>
              <a:pPr>
                <a:defRPr/>
              </a:pPr>
              <a:t>6</a:t>
            </a:fld>
            <a:endParaRPr lang="en-US" altLang="ja-JP" dirty="0"/>
          </a:p>
        </p:txBody>
      </p:sp>
      <p:sp>
        <p:nvSpPr>
          <p:cNvPr id="7172" name="Rectangle 2"/>
          <p:cNvSpPr>
            <a:spLocks noGrp="1" noChangeArrowheads="1"/>
          </p:cNvSpPr>
          <p:nvPr>
            <p:ph type="title"/>
          </p:nvPr>
        </p:nvSpPr>
        <p:spPr>
          <a:xfrm>
            <a:off x="569913" y="233020"/>
            <a:ext cx="8229600" cy="1252538"/>
          </a:xfrm>
        </p:spPr>
        <p:txBody>
          <a:bodyPr/>
          <a:lstStyle/>
          <a:p>
            <a:pPr eaLnBrk="1" hangingPunct="1"/>
            <a:r>
              <a:rPr lang="ja-JP" altLang="en-US" dirty="0"/>
              <a:t>２</a:t>
            </a:r>
            <a:r>
              <a:rPr lang="ja-JP" altLang="en-US" sz="4400" dirty="0"/>
              <a:t>．人間関係論</a:t>
            </a:r>
            <a:r>
              <a:rPr lang="en-US" altLang="ja-JP" sz="4400" dirty="0"/>
              <a:t>-</a:t>
            </a:r>
            <a:r>
              <a:rPr lang="ja-JP" altLang="en-US" sz="4400" dirty="0"/>
              <a:t>１</a:t>
            </a:r>
          </a:p>
        </p:txBody>
      </p:sp>
      <p:sp>
        <p:nvSpPr>
          <p:cNvPr id="4101" name="Rectangle 3"/>
          <p:cNvSpPr>
            <a:spLocks noGrp="1" noChangeArrowheads="1"/>
          </p:cNvSpPr>
          <p:nvPr>
            <p:ph type="body" idx="1"/>
          </p:nvPr>
        </p:nvSpPr>
        <p:spPr>
          <a:xfrm>
            <a:off x="357809" y="1053004"/>
            <a:ext cx="8776666" cy="5347795"/>
          </a:xfrm>
        </p:spPr>
        <p:txBody>
          <a:bodyPr/>
          <a:lstStyle/>
          <a:p>
            <a:pPr eaLnBrk="1" hangingPunct="1">
              <a:spcBef>
                <a:spcPts val="500"/>
              </a:spcBef>
            </a:pPr>
            <a:r>
              <a:rPr lang="en-US" altLang="ja-JP" sz="2800" dirty="0"/>
              <a:t>(1)</a:t>
            </a:r>
            <a:r>
              <a:rPr lang="ja-JP" altLang="en-US" sz="2800" dirty="0"/>
              <a:t>　</a:t>
            </a:r>
            <a:r>
              <a:rPr lang="ja-JP" altLang="en-US" dirty="0"/>
              <a:t>人間関係論</a:t>
            </a:r>
            <a:r>
              <a:rPr lang="ja-JP" altLang="en-US" sz="2800" dirty="0"/>
              <a:t>誕生の背景</a:t>
            </a:r>
            <a:endParaRPr lang="en-US" altLang="ja-JP" sz="2800" dirty="0"/>
          </a:p>
          <a:p>
            <a:pPr lvl="1" eaLnBrk="1" hangingPunct="1">
              <a:spcBef>
                <a:spcPts val="500"/>
              </a:spcBef>
            </a:pPr>
            <a:r>
              <a:rPr lang="ja-JP" altLang="en-US" sz="2400" dirty="0"/>
              <a:t>フォード・システムの</a:t>
            </a:r>
            <a:r>
              <a:rPr lang="ja-JP" altLang="en-US" sz="2400" dirty="0">
                <a:solidFill>
                  <a:srgbClr val="FF0000"/>
                </a:solidFill>
              </a:rPr>
              <a:t>大量生産</a:t>
            </a:r>
            <a:r>
              <a:rPr lang="ja-JP" altLang="en-US" sz="2400" dirty="0"/>
              <a:t>･大量</a:t>
            </a:r>
            <a:r>
              <a:rPr lang="ja-JP" altLang="en-US" sz="2400" dirty="0">
                <a:solidFill>
                  <a:srgbClr val="FF0000"/>
                </a:solidFill>
              </a:rPr>
              <a:t>消費</a:t>
            </a:r>
            <a:r>
              <a:rPr lang="ja-JP" altLang="en-US" sz="2400" dirty="0"/>
              <a:t>の問題</a:t>
            </a:r>
            <a:endParaRPr lang="en-US" altLang="ja-JP" sz="2400" dirty="0"/>
          </a:p>
          <a:p>
            <a:pPr lvl="2" eaLnBrk="1" hangingPunct="1">
              <a:spcBef>
                <a:spcPts val="500"/>
              </a:spcBef>
            </a:pPr>
            <a:r>
              <a:rPr lang="ja-JP" altLang="en-US" sz="2000" dirty="0"/>
              <a:t>労働の</a:t>
            </a:r>
            <a:r>
              <a:rPr lang="ja-JP" altLang="en-US" sz="2000" dirty="0">
                <a:solidFill>
                  <a:srgbClr val="FF0000"/>
                </a:solidFill>
              </a:rPr>
              <a:t>細分</a:t>
            </a:r>
            <a:r>
              <a:rPr lang="ja-JP" altLang="en-US" sz="2000" dirty="0"/>
              <a:t>化と</a:t>
            </a:r>
            <a:r>
              <a:rPr lang="ja-JP" altLang="en-US" sz="2000" dirty="0">
                <a:solidFill>
                  <a:srgbClr val="FF0000"/>
                </a:solidFill>
              </a:rPr>
              <a:t>単純</a:t>
            </a:r>
            <a:r>
              <a:rPr lang="ja-JP" altLang="en-US" sz="2000" dirty="0"/>
              <a:t>化による人間性の</a:t>
            </a:r>
            <a:r>
              <a:rPr lang="ja-JP" altLang="en-US" sz="2000" dirty="0">
                <a:solidFill>
                  <a:srgbClr val="FF0000"/>
                </a:solidFill>
              </a:rPr>
              <a:t>疎外</a:t>
            </a:r>
            <a:endParaRPr lang="en-US" altLang="ja-JP" sz="2000" dirty="0">
              <a:solidFill>
                <a:srgbClr val="FF0000"/>
              </a:solidFill>
            </a:endParaRPr>
          </a:p>
          <a:p>
            <a:pPr eaLnBrk="1" hangingPunct="1">
              <a:spcBef>
                <a:spcPts val="500"/>
              </a:spcBef>
            </a:pPr>
            <a:r>
              <a:rPr lang="en-US" altLang="ja-JP" sz="2800" dirty="0"/>
              <a:t>(2)</a:t>
            </a:r>
            <a:r>
              <a:rPr lang="ja-JP" altLang="en-US" sz="2800" dirty="0"/>
              <a:t>　ホーソン工場の実験</a:t>
            </a:r>
            <a:endParaRPr lang="en-US" altLang="ja-JP" sz="2800" dirty="0"/>
          </a:p>
          <a:p>
            <a:pPr lvl="1" eaLnBrk="1" hangingPunct="1">
              <a:spcBef>
                <a:spcPts val="500"/>
              </a:spcBef>
            </a:pPr>
            <a:r>
              <a:rPr lang="ja-JP" altLang="en-US" sz="2400" dirty="0"/>
              <a:t>ｳｪｽﾀﾝ･ｴﾚｸﾄﾘｯｸの</a:t>
            </a:r>
            <a:r>
              <a:rPr lang="ja-JP" altLang="en-US" dirty="0"/>
              <a:t>ホーソン</a:t>
            </a:r>
            <a:r>
              <a:rPr lang="ja-JP" altLang="en-US" sz="2400" dirty="0"/>
              <a:t>工場における数々の実験</a:t>
            </a:r>
            <a:endParaRPr lang="en-US" altLang="ja-JP" sz="2400" dirty="0"/>
          </a:p>
          <a:p>
            <a:pPr lvl="2" eaLnBrk="1" hangingPunct="1">
              <a:spcBef>
                <a:spcPts val="500"/>
              </a:spcBef>
            </a:pPr>
            <a:r>
              <a:rPr lang="ja-JP" altLang="en-US" sz="2000" dirty="0"/>
              <a:t>レスリスバーガーとメイヨーが実施</a:t>
            </a:r>
            <a:endParaRPr lang="en-US" altLang="ja-JP" sz="2000" dirty="0"/>
          </a:p>
          <a:p>
            <a:pPr lvl="2" eaLnBrk="1" hangingPunct="1">
              <a:spcBef>
                <a:spcPts val="500"/>
              </a:spcBef>
            </a:pPr>
            <a:r>
              <a:rPr lang="ja-JP" altLang="en-US" sz="2000" dirty="0">
                <a:solidFill>
                  <a:srgbClr val="FF0000"/>
                </a:solidFill>
              </a:rPr>
              <a:t>照明</a:t>
            </a:r>
            <a:r>
              <a:rPr lang="ja-JP" altLang="en-US" sz="2000" dirty="0"/>
              <a:t>の明るさ、休憩制度、賃金制度と</a:t>
            </a:r>
            <a:r>
              <a:rPr lang="ja-JP" altLang="en-US" sz="2000" dirty="0">
                <a:solidFill>
                  <a:srgbClr val="FF0000"/>
                </a:solidFill>
              </a:rPr>
              <a:t>作業能率</a:t>
            </a:r>
            <a:r>
              <a:rPr lang="ja-JP" altLang="en-US" sz="2000" dirty="0"/>
              <a:t>の変化</a:t>
            </a:r>
            <a:endParaRPr lang="en-US" altLang="ja-JP" sz="2000" dirty="0"/>
          </a:p>
          <a:p>
            <a:pPr lvl="2" eaLnBrk="1" hangingPunct="1">
              <a:spcBef>
                <a:spcPts val="500"/>
              </a:spcBef>
            </a:pPr>
            <a:r>
              <a:rPr lang="ja-JP" altLang="en-US" sz="2000" dirty="0"/>
              <a:t>実験を続けるほど作業能率が</a:t>
            </a:r>
            <a:r>
              <a:rPr lang="ja-JP" altLang="en-US" sz="2000" dirty="0">
                <a:solidFill>
                  <a:srgbClr val="FF0000"/>
                </a:solidFill>
              </a:rPr>
              <a:t>向上</a:t>
            </a:r>
            <a:endParaRPr lang="en-US" altLang="ja-JP" sz="2000" dirty="0">
              <a:solidFill>
                <a:srgbClr val="FF0000"/>
              </a:solidFill>
            </a:endParaRPr>
          </a:p>
          <a:p>
            <a:pPr lvl="1" eaLnBrk="1" hangingPunct="1">
              <a:spcBef>
                <a:spcPts val="500"/>
              </a:spcBef>
            </a:pPr>
            <a:r>
              <a:rPr lang="ja-JP" altLang="en-US" sz="2400" dirty="0"/>
              <a:t>実験の評価</a:t>
            </a:r>
            <a:endParaRPr lang="en-US" altLang="ja-JP" sz="2400" dirty="0"/>
          </a:p>
          <a:p>
            <a:pPr lvl="2" eaLnBrk="1" hangingPunct="1">
              <a:spcBef>
                <a:spcPts val="500"/>
              </a:spcBef>
            </a:pPr>
            <a:r>
              <a:rPr lang="ja-JP" altLang="en-US" sz="2000" dirty="0"/>
              <a:t>①　集団内に</a:t>
            </a:r>
            <a:r>
              <a:rPr lang="ja-JP" altLang="en-US" sz="2000" dirty="0">
                <a:solidFill>
                  <a:srgbClr val="FF0000"/>
                </a:solidFill>
              </a:rPr>
              <a:t>非公式</a:t>
            </a:r>
            <a:r>
              <a:rPr lang="ja-JP" altLang="en-US" sz="2000" dirty="0"/>
              <a:t>組織（</a:t>
            </a:r>
            <a:r>
              <a:rPr lang="en-US" altLang="ja-JP" sz="2000" dirty="0"/>
              <a:t>=</a:t>
            </a:r>
            <a:r>
              <a:rPr lang="ja-JP" altLang="en-US" sz="2000" dirty="0"/>
              <a:t>インフォーマル組織）が発生</a:t>
            </a:r>
            <a:endParaRPr lang="en-US" altLang="ja-JP" sz="2000" dirty="0"/>
          </a:p>
          <a:p>
            <a:pPr lvl="2" eaLnBrk="1" hangingPunct="1">
              <a:spcBef>
                <a:spcPts val="500"/>
              </a:spcBef>
            </a:pPr>
            <a:r>
              <a:rPr lang="ja-JP" altLang="en-US" sz="2000" dirty="0"/>
              <a:t>②　非公式組織は人間としての</a:t>
            </a:r>
            <a:r>
              <a:rPr lang="ja-JP" altLang="en-US" sz="2000" dirty="0">
                <a:solidFill>
                  <a:srgbClr val="FF0000"/>
                </a:solidFill>
              </a:rPr>
              <a:t>感情</a:t>
            </a:r>
            <a:r>
              <a:rPr lang="ja-JP" altLang="en-US" sz="2000" dirty="0"/>
              <a:t>が優先⇒作業能率に影響</a:t>
            </a:r>
            <a:endParaRPr lang="en-US" altLang="ja-JP" sz="2000" dirty="0"/>
          </a:p>
          <a:p>
            <a:pPr lvl="2" eaLnBrk="1" hangingPunct="1">
              <a:spcBef>
                <a:spcPts val="500"/>
              </a:spcBef>
            </a:pPr>
            <a:r>
              <a:rPr lang="ja-JP" altLang="en-US" sz="2000" dirty="0"/>
              <a:t>③　管理者の能力</a:t>
            </a:r>
            <a:endParaRPr lang="en-US" altLang="ja-JP" sz="2000" dirty="0"/>
          </a:p>
          <a:p>
            <a:pPr lvl="3" eaLnBrk="1" hangingPunct="1">
              <a:spcBef>
                <a:spcPts val="500"/>
              </a:spcBef>
            </a:pPr>
            <a:r>
              <a:rPr lang="ja-JP" altLang="en-US" sz="1800" dirty="0"/>
              <a:t>部下の</a:t>
            </a:r>
            <a:r>
              <a:rPr lang="ja-JP" altLang="en-US" sz="1800" dirty="0">
                <a:solidFill>
                  <a:srgbClr val="FF0000"/>
                </a:solidFill>
              </a:rPr>
              <a:t>感情</a:t>
            </a:r>
            <a:r>
              <a:rPr lang="ja-JP" altLang="en-US" sz="1800" dirty="0"/>
              <a:t>面の洞察能力と部下との</a:t>
            </a:r>
            <a:r>
              <a:rPr lang="ja-JP" altLang="en-US" sz="1800" dirty="0">
                <a:solidFill>
                  <a:srgbClr val="FF0000"/>
                </a:solidFill>
              </a:rPr>
              <a:t>人間関係</a:t>
            </a:r>
            <a:r>
              <a:rPr lang="ja-JP" altLang="en-US" sz="1800" dirty="0"/>
              <a:t>を築く能力が必要</a:t>
            </a:r>
            <a:endParaRPr lang="en-US" altLang="ja-JP" sz="18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447261" y="402397"/>
            <a:ext cx="8229600" cy="1274763"/>
          </a:xfrm>
        </p:spPr>
        <p:txBody>
          <a:bodyPr/>
          <a:lstStyle/>
          <a:p>
            <a:pPr eaLnBrk="1" hangingPunct="1"/>
            <a:r>
              <a:rPr lang="ja-JP" altLang="en-US" dirty="0"/>
              <a:t>おわりに</a:t>
            </a:r>
            <a:r>
              <a:rPr lang="ja-JP" altLang="en-US" sz="4000" dirty="0"/>
              <a:t>（</a:t>
            </a:r>
            <a:r>
              <a:rPr lang="en-US" altLang="ja-JP" sz="4000" dirty="0"/>
              <a:t>5</a:t>
            </a:r>
            <a:r>
              <a:rPr lang="ja-JP" altLang="en-US" sz="4000" dirty="0"/>
              <a:t>月</a:t>
            </a:r>
            <a:r>
              <a:rPr lang="en-US" altLang="ja-JP" sz="4000" dirty="0"/>
              <a:t>23</a:t>
            </a:r>
            <a:r>
              <a:rPr lang="ja-JP" altLang="en-US" sz="4000" dirty="0"/>
              <a:t>日）</a:t>
            </a:r>
            <a:endParaRPr lang="ja-JP" altLang="en-US" dirty="0"/>
          </a:p>
        </p:txBody>
      </p:sp>
      <p:sp>
        <p:nvSpPr>
          <p:cNvPr id="8196" name="Rectangle 3"/>
          <p:cNvSpPr>
            <a:spLocks noGrp="1" noChangeArrowheads="1"/>
          </p:cNvSpPr>
          <p:nvPr>
            <p:ph idx="1"/>
          </p:nvPr>
        </p:nvSpPr>
        <p:spPr>
          <a:xfrm>
            <a:off x="687366" y="1163782"/>
            <a:ext cx="8326220" cy="5183043"/>
          </a:xfrm>
        </p:spPr>
        <p:txBody>
          <a:bodyPr/>
          <a:lstStyle/>
          <a:p>
            <a:pPr eaLnBrk="1" hangingPunct="1">
              <a:spcBef>
                <a:spcPts val="1200"/>
              </a:spcBef>
            </a:pPr>
            <a:r>
              <a:rPr lang="en-US" altLang="ja-JP" dirty="0">
                <a:solidFill>
                  <a:srgbClr val="0000FF"/>
                </a:solidFill>
              </a:rPr>
              <a:t>5</a:t>
            </a:r>
            <a:r>
              <a:rPr lang="ja-JP" altLang="en-US" dirty="0">
                <a:solidFill>
                  <a:srgbClr val="0000FF"/>
                </a:solidFill>
              </a:rPr>
              <a:t>月</a:t>
            </a:r>
            <a:r>
              <a:rPr lang="en-US" altLang="ja-JP" dirty="0">
                <a:solidFill>
                  <a:srgbClr val="0000FF"/>
                </a:solidFill>
              </a:rPr>
              <a:t>23</a:t>
            </a:r>
            <a:r>
              <a:rPr lang="ja-JP" altLang="en-US" dirty="0">
                <a:solidFill>
                  <a:srgbClr val="0000FF"/>
                </a:solidFill>
              </a:rPr>
              <a:t>日のオンライン授業はこれで終わりです</a:t>
            </a:r>
            <a:br>
              <a:rPr lang="en-US" altLang="ja-JP" dirty="0">
                <a:solidFill>
                  <a:srgbClr val="0000FF"/>
                </a:solidFill>
              </a:rPr>
            </a:br>
            <a:r>
              <a:rPr lang="ja-JP" altLang="en-US" dirty="0">
                <a:solidFill>
                  <a:srgbClr val="0000FF"/>
                </a:solidFill>
              </a:rPr>
              <a:t>⇒ たいへんおつかれさまでした</a:t>
            </a:r>
            <a:endParaRPr lang="en-US" altLang="ja-JP" dirty="0">
              <a:solidFill>
                <a:srgbClr val="0000FF"/>
              </a:solidFill>
            </a:endParaRPr>
          </a:p>
          <a:p>
            <a:pPr eaLnBrk="1" hangingPunct="1">
              <a:spcBef>
                <a:spcPts val="1200"/>
              </a:spcBef>
            </a:pPr>
            <a:r>
              <a:rPr lang="ja-JP" altLang="en-US" dirty="0">
                <a:solidFill>
                  <a:srgbClr val="0000FF"/>
                </a:solidFill>
              </a:rPr>
              <a:t>授業中のキーワード（学籍番号・氏名を含む）を必ずメールで</a:t>
            </a:r>
            <a:r>
              <a:rPr lang="ja-JP" altLang="en-US" dirty="0">
                <a:solidFill>
                  <a:srgbClr val="FF0000"/>
                </a:solidFill>
              </a:rPr>
              <a:t>本日（</a:t>
            </a:r>
            <a:r>
              <a:rPr lang="en-US" altLang="ja-JP" dirty="0">
                <a:solidFill>
                  <a:srgbClr val="FF0000"/>
                </a:solidFill>
              </a:rPr>
              <a:t>5</a:t>
            </a:r>
            <a:r>
              <a:rPr lang="ja-JP" altLang="en-US" dirty="0">
                <a:solidFill>
                  <a:srgbClr val="FF0000"/>
                </a:solidFill>
              </a:rPr>
              <a:t>月</a:t>
            </a:r>
            <a:r>
              <a:rPr lang="en-US" altLang="ja-JP" dirty="0">
                <a:solidFill>
                  <a:srgbClr val="FF0000"/>
                </a:solidFill>
              </a:rPr>
              <a:t>23</a:t>
            </a:r>
            <a:r>
              <a:rPr lang="ja-JP" altLang="en-US" dirty="0">
                <a:solidFill>
                  <a:srgbClr val="FF0000"/>
                </a:solidFill>
              </a:rPr>
              <a:t>日）中</a:t>
            </a:r>
            <a:r>
              <a:rPr lang="ja-JP" altLang="en-US" dirty="0">
                <a:solidFill>
                  <a:srgbClr val="0000FF"/>
                </a:solidFill>
              </a:rPr>
              <a:t>にお送りください</a:t>
            </a:r>
            <a:endParaRPr lang="en-US" altLang="ja-JP" dirty="0">
              <a:solidFill>
                <a:srgbClr val="0000FF"/>
              </a:solidFill>
            </a:endParaRPr>
          </a:p>
          <a:p>
            <a:pPr eaLnBrk="1" hangingPunct="1">
              <a:spcBef>
                <a:spcPts val="1200"/>
              </a:spcBef>
            </a:pPr>
            <a:r>
              <a:rPr lang="ja-JP" altLang="en-US" dirty="0">
                <a:solidFill>
                  <a:srgbClr val="0000FF"/>
                </a:solidFill>
              </a:rPr>
              <a:t>欠席者のキーワード：</a:t>
            </a:r>
            <a:r>
              <a:rPr lang="ja-JP" altLang="en-US" dirty="0">
                <a:solidFill>
                  <a:srgbClr val="FF0000"/>
                </a:solidFill>
              </a:rPr>
              <a:t>フォーソン実験</a:t>
            </a:r>
            <a:r>
              <a:rPr lang="ja-JP" altLang="en-US" dirty="0">
                <a:solidFill>
                  <a:srgbClr val="3333CC"/>
                </a:solidFill>
              </a:rPr>
              <a:t>（欠席者のみ）</a:t>
            </a:r>
            <a:endParaRPr lang="en-US" altLang="ja-JP" dirty="0">
              <a:solidFill>
                <a:srgbClr val="3333CC"/>
              </a:solidFill>
            </a:endParaRPr>
          </a:p>
          <a:p>
            <a:pPr eaLnBrk="1" hangingPunct="1">
              <a:spcBef>
                <a:spcPts val="1200"/>
              </a:spcBef>
            </a:pPr>
            <a:r>
              <a:rPr lang="ja-JP" altLang="en-US" dirty="0">
                <a:solidFill>
                  <a:srgbClr val="0000FF"/>
                </a:solidFill>
              </a:rPr>
              <a:t>次回は、</a:t>
            </a:r>
            <a:r>
              <a:rPr lang="en-US" altLang="ja-JP" dirty="0">
                <a:solidFill>
                  <a:srgbClr val="FF0000"/>
                </a:solidFill>
              </a:rPr>
              <a:t>6</a:t>
            </a:r>
            <a:r>
              <a:rPr lang="ja-JP" altLang="en-US" dirty="0">
                <a:solidFill>
                  <a:srgbClr val="FF0000"/>
                </a:solidFill>
              </a:rPr>
              <a:t>月</a:t>
            </a:r>
            <a:r>
              <a:rPr lang="en-US" altLang="ja-JP" dirty="0">
                <a:solidFill>
                  <a:srgbClr val="FF0000"/>
                </a:solidFill>
              </a:rPr>
              <a:t>6</a:t>
            </a:r>
            <a:r>
              <a:rPr lang="ja-JP" altLang="en-US" dirty="0">
                <a:solidFill>
                  <a:srgbClr val="FF0000"/>
                </a:solidFill>
              </a:rPr>
              <a:t>日</a:t>
            </a:r>
            <a:r>
              <a:rPr lang="ja-JP" altLang="en-US" dirty="0">
                <a:solidFill>
                  <a:srgbClr val="0000FF"/>
                </a:solidFill>
              </a:rPr>
              <a:t>（土）、</a:t>
            </a:r>
            <a:r>
              <a:rPr lang="en-US" altLang="ja-JP" dirty="0">
                <a:solidFill>
                  <a:srgbClr val="0000FF"/>
                </a:solidFill>
              </a:rPr>
              <a:t>9:20</a:t>
            </a:r>
            <a:r>
              <a:rPr lang="ja-JP" altLang="en-US" dirty="0">
                <a:solidFill>
                  <a:srgbClr val="0000FF"/>
                </a:solidFill>
              </a:rPr>
              <a:t>からです（開始は</a:t>
            </a:r>
            <a:r>
              <a:rPr lang="en-US" altLang="ja-JP" dirty="0">
                <a:solidFill>
                  <a:srgbClr val="0000FF"/>
                </a:solidFill>
              </a:rPr>
              <a:t>9:30</a:t>
            </a:r>
            <a:r>
              <a:rPr lang="ja-JP" altLang="en-US" dirty="0">
                <a:solidFill>
                  <a:srgbClr val="0000FF"/>
                </a:solidFill>
              </a:rPr>
              <a:t>）</a:t>
            </a:r>
            <a:endParaRPr lang="en-US" altLang="ja-JP" dirty="0">
              <a:solidFill>
                <a:srgbClr val="0000FF"/>
              </a:solidFill>
            </a:endParaRPr>
          </a:p>
          <a:p>
            <a:pPr eaLnBrk="1" hangingPunct="1">
              <a:spcBef>
                <a:spcPts val="1200"/>
              </a:spcBef>
            </a:pPr>
            <a:r>
              <a:rPr lang="ja-JP" altLang="en-US" dirty="0">
                <a:solidFill>
                  <a:srgbClr val="0000FF"/>
                </a:solidFill>
              </a:rPr>
              <a:t>以下が次回の</a:t>
            </a:r>
            <a:r>
              <a:rPr lang="en-US" altLang="ja-JP" dirty="0">
                <a:solidFill>
                  <a:srgbClr val="FF0000"/>
                </a:solidFill>
              </a:rPr>
              <a:t>URL</a:t>
            </a:r>
            <a:r>
              <a:rPr lang="ja-JP" altLang="en-US" dirty="0">
                <a:solidFill>
                  <a:srgbClr val="0000FF"/>
                </a:solidFill>
              </a:rPr>
              <a:t>ですので</a:t>
            </a:r>
            <a:r>
              <a:rPr lang="en-US" altLang="ja-JP" dirty="0">
                <a:solidFill>
                  <a:srgbClr val="0000FF"/>
                </a:solidFill>
              </a:rPr>
              <a:t>9:20</a:t>
            </a:r>
            <a:r>
              <a:rPr lang="ja-JP" altLang="en-US" dirty="0">
                <a:solidFill>
                  <a:srgbClr val="0000FF"/>
                </a:solidFill>
              </a:rPr>
              <a:t>になったら、下記</a:t>
            </a:r>
            <a:r>
              <a:rPr lang="en-US" altLang="ja-JP" dirty="0">
                <a:solidFill>
                  <a:srgbClr val="0000FF"/>
                </a:solidFill>
              </a:rPr>
              <a:t>URL</a:t>
            </a:r>
            <a:r>
              <a:rPr lang="ja-JP" altLang="en-US" dirty="0">
                <a:solidFill>
                  <a:srgbClr val="0000FF"/>
                </a:solidFill>
              </a:rPr>
              <a:t>をクリックして</a:t>
            </a:r>
            <a:r>
              <a:rPr lang="en-US" altLang="ja-JP" dirty="0" err="1">
                <a:solidFill>
                  <a:srgbClr val="0000FF"/>
                </a:solidFill>
              </a:rPr>
              <a:t>Webex</a:t>
            </a:r>
            <a:r>
              <a:rPr lang="ja-JP" altLang="en-US" dirty="0">
                <a:solidFill>
                  <a:srgbClr val="0000FF"/>
                </a:solidFill>
              </a:rPr>
              <a:t>に参加してください</a:t>
            </a:r>
            <a:endParaRPr lang="en-US" altLang="ja-JP" dirty="0">
              <a:solidFill>
                <a:srgbClr val="0000FF"/>
              </a:solidFill>
            </a:endParaRPr>
          </a:p>
          <a:p>
            <a:pPr eaLnBrk="1" hangingPunct="1">
              <a:spcBef>
                <a:spcPts val="1200"/>
              </a:spcBef>
            </a:pPr>
            <a:r>
              <a:rPr lang="en-US" altLang="ja-JP" dirty="0">
                <a:hlinkClick r:id="rId3"/>
              </a:rPr>
              <a:t>https://jiu.webex.com/jiu/j.php?MTID=m81de69922cf090818a9e9f14ec2746dd</a:t>
            </a:r>
            <a:endParaRPr lang="en-US" altLang="ja-JP" dirty="0">
              <a:solidFill>
                <a:srgbClr val="0000FF"/>
              </a:solidFill>
            </a:endParaRPr>
          </a:p>
        </p:txBody>
      </p:sp>
      <p:sp>
        <p:nvSpPr>
          <p:cNvPr id="7" name="スライド番号プレースホルダ 5"/>
          <p:cNvSpPr>
            <a:spLocks noGrp="1"/>
          </p:cNvSpPr>
          <p:nvPr>
            <p:ph type="sldNum" sz="quarter" idx="12"/>
          </p:nvPr>
        </p:nvSpPr>
        <p:spPr>
          <a:xfrm>
            <a:off x="8378825" y="6346825"/>
            <a:ext cx="649288" cy="457200"/>
          </a:xfrm>
        </p:spPr>
        <p:txBody>
          <a:bodyPr/>
          <a:lstStyle/>
          <a:p>
            <a:pPr>
              <a:defRPr/>
            </a:pPr>
            <a:fld id="{AF9E6787-51A1-483B-936E-8F5D8339E105}" type="slidenum">
              <a:rPr lang="en-US" altLang="ja-JP" smtClean="0">
                <a:latin typeface="+mn-ea"/>
                <a:ea typeface="+mn-ea"/>
              </a:rPr>
              <a:pPr>
                <a:defRPr/>
              </a:pPr>
              <a:t>7</a:t>
            </a:fld>
            <a:endParaRPr lang="en-US" altLang="ja-JP" dirty="0">
              <a:latin typeface="+mn-ea"/>
              <a:ea typeface="+mn-ea"/>
            </a:endParaRPr>
          </a:p>
        </p:txBody>
      </p:sp>
      <p:sp>
        <p:nvSpPr>
          <p:cNvPr id="5" name="日付プレースホルダ 4"/>
          <p:cNvSpPr>
            <a:spLocks noGrp="1"/>
          </p:cNvSpPr>
          <p:nvPr>
            <p:ph type="dt" sz="half" idx="10"/>
          </p:nvPr>
        </p:nvSpPr>
        <p:spPr>
          <a:xfrm>
            <a:off x="457200" y="6243638"/>
            <a:ext cx="2133600" cy="457200"/>
          </a:xfrm>
        </p:spPr>
        <p:txBody>
          <a:bodyPr/>
          <a:lstStyle/>
          <a:p>
            <a:pPr>
              <a:defRPr/>
            </a:pPr>
            <a:r>
              <a:rPr lang="ja-JP" altLang="en-US"/>
              <a:t>「マネジメント原理」</a:t>
            </a:r>
            <a:endParaRPr lang="en-US" altLang="ja-JP"/>
          </a:p>
        </p:txBody>
      </p:sp>
      <p:sp>
        <p:nvSpPr>
          <p:cNvPr id="6" name="フッター プレースホルダ 5"/>
          <p:cNvSpPr>
            <a:spLocks noGrp="1"/>
          </p:cNvSpPr>
          <p:nvPr>
            <p:ph type="ftr" sz="quarter" idx="11"/>
          </p:nvPr>
        </p:nvSpPr>
        <p:spPr>
          <a:xfrm>
            <a:off x="2594112" y="6248400"/>
            <a:ext cx="4640125" cy="457200"/>
          </a:xfrm>
        </p:spPr>
        <p:txBody>
          <a:bodyPr/>
          <a:lstStyle/>
          <a:p>
            <a:pPr>
              <a:defRPr/>
            </a:pPr>
            <a:r>
              <a:rPr lang="zh-TW" altLang="en-US"/>
              <a:t>伝統的管理論、人間関係論、行動科学</a:t>
            </a:r>
            <a:endParaRPr lang="en-US" altLang="ja-JP"/>
          </a:p>
        </p:txBody>
      </p:sp>
      <p:pic>
        <p:nvPicPr>
          <p:cNvPr id="8" name="Picture 2" descr="C:\Documents and Settings\toshihiko\Local Settings\Temporary Internet Files\Content.IE5\V96PQNOG\MC900286930[1].wmf">
            <a:extLst>
              <a:ext uri="{FF2B5EF4-FFF2-40B4-BE49-F238E27FC236}">
                <a16:creationId xmlns:a16="http://schemas.microsoft.com/office/drawing/2014/main" id="{9591CDD4-3B07-49DE-8A6F-88881B83C3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5996" y="5821395"/>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4157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Effect transition="in" filter="fade">
                                      <p:cBhvr>
                                        <p:cTn id="7" dur="500"/>
                                        <p:tgtEl>
                                          <p:spTgt spid="81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6">
                                            <p:txEl>
                                              <p:pRg st="1" end="1"/>
                                            </p:txEl>
                                          </p:spTgt>
                                        </p:tgtEl>
                                        <p:attrNameLst>
                                          <p:attrName>style.visibility</p:attrName>
                                        </p:attrNameLst>
                                      </p:cBhvr>
                                      <p:to>
                                        <p:strVal val="visible"/>
                                      </p:to>
                                    </p:set>
                                    <p:animEffect transition="in" filter="fade">
                                      <p:cBhvr>
                                        <p:cTn id="12" dur="500"/>
                                        <p:tgtEl>
                                          <p:spTgt spid="81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6">
                                            <p:txEl>
                                              <p:pRg st="2" end="2"/>
                                            </p:txEl>
                                          </p:spTgt>
                                        </p:tgtEl>
                                        <p:attrNameLst>
                                          <p:attrName>style.visibility</p:attrName>
                                        </p:attrNameLst>
                                      </p:cBhvr>
                                      <p:to>
                                        <p:strVal val="visible"/>
                                      </p:to>
                                    </p:set>
                                    <p:animEffect transition="in" filter="fade">
                                      <p:cBhvr>
                                        <p:cTn id="17" dur="500"/>
                                        <p:tgtEl>
                                          <p:spTgt spid="81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6">
                                            <p:txEl>
                                              <p:pRg st="3" end="3"/>
                                            </p:txEl>
                                          </p:spTgt>
                                        </p:tgtEl>
                                        <p:attrNameLst>
                                          <p:attrName>style.visibility</p:attrName>
                                        </p:attrNameLst>
                                      </p:cBhvr>
                                      <p:to>
                                        <p:strVal val="visible"/>
                                      </p:to>
                                    </p:set>
                                    <p:animEffect transition="in" filter="fade">
                                      <p:cBhvr>
                                        <p:cTn id="22" dur="500"/>
                                        <p:tgtEl>
                                          <p:spTgt spid="819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6">
                                            <p:txEl>
                                              <p:pRg st="4" end="4"/>
                                            </p:txEl>
                                          </p:spTgt>
                                        </p:tgtEl>
                                        <p:attrNameLst>
                                          <p:attrName>style.visibility</p:attrName>
                                        </p:attrNameLst>
                                      </p:cBhvr>
                                      <p:to>
                                        <p:strVal val="visible"/>
                                      </p:to>
                                    </p:set>
                                    <p:animEffect transition="in" filter="fade">
                                      <p:cBhvr>
                                        <p:cTn id="27" dur="500"/>
                                        <p:tgtEl>
                                          <p:spTgt spid="819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196">
                                            <p:txEl>
                                              <p:pRg st="5" end="5"/>
                                            </p:txEl>
                                          </p:spTgt>
                                        </p:tgtEl>
                                        <p:attrNameLst>
                                          <p:attrName>style.visibility</p:attrName>
                                        </p:attrNameLst>
                                      </p:cBhvr>
                                      <p:to>
                                        <p:strVal val="visible"/>
                                      </p:to>
                                    </p:set>
                                    <p:animEffect transition="in" filter="fade">
                                      <p:cBhvr>
                                        <p:cTn id="32" dur="500"/>
                                        <p:tgtEl>
                                          <p:spTgt spid="81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5555FDEB-3FA5-4193-ADB7-58C4742C4006}" type="slidenum">
              <a:rPr lang="en-US" altLang="ja-JP"/>
              <a:pPr>
                <a:defRPr/>
              </a:pPr>
              <a:t>8</a:t>
            </a:fld>
            <a:endParaRPr lang="en-US" altLang="ja-JP" dirty="0"/>
          </a:p>
        </p:txBody>
      </p:sp>
      <p:sp>
        <p:nvSpPr>
          <p:cNvPr id="8196" name="Rectangle 2"/>
          <p:cNvSpPr>
            <a:spLocks noGrp="1" noChangeArrowheads="1"/>
          </p:cNvSpPr>
          <p:nvPr>
            <p:ph type="title"/>
          </p:nvPr>
        </p:nvSpPr>
        <p:spPr>
          <a:xfrm>
            <a:off x="569913" y="322471"/>
            <a:ext cx="8229600" cy="1252538"/>
          </a:xfrm>
        </p:spPr>
        <p:txBody>
          <a:bodyPr/>
          <a:lstStyle/>
          <a:p>
            <a:pPr eaLnBrk="1" hangingPunct="1"/>
            <a:r>
              <a:rPr lang="ja-JP" altLang="en-US" dirty="0"/>
              <a:t>２．人間関係論</a:t>
            </a:r>
            <a:r>
              <a:rPr lang="en-US" altLang="ja-JP" sz="4400" dirty="0"/>
              <a:t>-2</a:t>
            </a:r>
            <a:endParaRPr lang="ja-JP" altLang="en-US" sz="4400" dirty="0"/>
          </a:p>
        </p:txBody>
      </p:sp>
      <p:sp>
        <p:nvSpPr>
          <p:cNvPr id="4101" name="Rectangle 3"/>
          <p:cNvSpPr>
            <a:spLocks noGrp="1" noChangeArrowheads="1"/>
          </p:cNvSpPr>
          <p:nvPr>
            <p:ph type="body" idx="1"/>
          </p:nvPr>
        </p:nvSpPr>
        <p:spPr>
          <a:xfrm>
            <a:off x="502418" y="1212574"/>
            <a:ext cx="8641582" cy="5257800"/>
          </a:xfrm>
        </p:spPr>
        <p:txBody>
          <a:bodyPr/>
          <a:lstStyle/>
          <a:p>
            <a:pPr eaLnBrk="1" hangingPunct="1">
              <a:spcBef>
                <a:spcPts val="500"/>
              </a:spcBef>
            </a:pPr>
            <a:r>
              <a:rPr lang="en-US" altLang="ja-JP" sz="2800" dirty="0"/>
              <a:t>(3)</a:t>
            </a:r>
            <a:r>
              <a:rPr lang="ja-JP" altLang="en-US" sz="2800" dirty="0"/>
              <a:t>　伝統的管理論との比較と具体的施策</a:t>
            </a:r>
            <a:endParaRPr lang="en-US" altLang="ja-JP" sz="2800" dirty="0"/>
          </a:p>
          <a:p>
            <a:pPr lvl="1" eaLnBrk="1" hangingPunct="1">
              <a:spcBef>
                <a:spcPts val="500"/>
              </a:spcBef>
            </a:pPr>
            <a:r>
              <a:rPr lang="ja-JP" altLang="en-US" sz="2400" dirty="0"/>
              <a:t>人間関係論の人間観</a:t>
            </a:r>
            <a:endParaRPr lang="en-US" altLang="ja-JP" sz="2400" dirty="0"/>
          </a:p>
          <a:p>
            <a:pPr lvl="2" eaLnBrk="1" hangingPunct="1">
              <a:spcBef>
                <a:spcPts val="500"/>
              </a:spcBef>
            </a:pPr>
            <a:r>
              <a:rPr lang="ja-JP" altLang="en-US" dirty="0"/>
              <a:t>伝統的管理論：</a:t>
            </a:r>
            <a:r>
              <a:rPr lang="ja-JP" altLang="en-US" dirty="0">
                <a:solidFill>
                  <a:srgbClr val="FF0000"/>
                </a:solidFill>
              </a:rPr>
              <a:t>経済</a:t>
            </a:r>
            <a:r>
              <a:rPr lang="ja-JP" altLang="en-US" dirty="0"/>
              <a:t>人</a:t>
            </a:r>
            <a:endParaRPr lang="en-US" altLang="ja-JP" dirty="0"/>
          </a:p>
          <a:p>
            <a:pPr lvl="2" eaLnBrk="1" hangingPunct="1">
              <a:spcBef>
                <a:spcPts val="500"/>
              </a:spcBef>
            </a:pPr>
            <a:r>
              <a:rPr lang="ja-JP" altLang="en-US" dirty="0"/>
              <a:t>人 間 関 係 論：</a:t>
            </a:r>
            <a:r>
              <a:rPr lang="ja-JP" altLang="en-US" dirty="0">
                <a:solidFill>
                  <a:srgbClr val="FF0000"/>
                </a:solidFill>
              </a:rPr>
              <a:t>社会</a:t>
            </a:r>
            <a:r>
              <a:rPr lang="ja-JP" altLang="en-US" dirty="0"/>
              <a:t>人</a:t>
            </a:r>
            <a:endParaRPr lang="en-US" altLang="ja-JP" dirty="0"/>
          </a:p>
          <a:p>
            <a:pPr lvl="1" eaLnBrk="1" hangingPunct="1">
              <a:spcBef>
                <a:spcPts val="500"/>
              </a:spcBef>
            </a:pPr>
            <a:r>
              <a:rPr lang="ja-JP" altLang="en-US" sz="2400" dirty="0"/>
              <a:t>個人と集団観</a:t>
            </a:r>
            <a:endParaRPr lang="en-US" altLang="ja-JP" sz="2400" dirty="0"/>
          </a:p>
          <a:p>
            <a:pPr lvl="2" eaLnBrk="1" hangingPunct="1">
              <a:spcBef>
                <a:spcPts val="500"/>
              </a:spcBef>
            </a:pPr>
            <a:r>
              <a:rPr lang="ja-JP" altLang="en-US" dirty="0"/>
              <a:t>人間は</a:t>
            </a:r>
            <a:r>
              <a:rPr lang="ja-JP" altLang="en-US" dirty="0">
                <a:solidFill>
                  <a:srgbClr val="FF0000"/>
                </a:solidFill>
              </a:rPr>
              <a:t>情緒</a:t>
            </a:r>
            <a:r>
              <a:rPr lang="ja-JP" altLang="en-US" dirty="0"/>
              <a:t>的で没論理的な行動をし、各個人は</a:t>
            </a:r>
            <a:r>
              <a:rPr lang="ja-JP" altLang="en-US" dirty="0">
                <a:solidFill>
                  <a:srgbClr val="FF0000"/>
                </a:solidFill>
              </a:rPr>
              <a:t>相互</a:t>
            </a:r>
            <a:r>
              <a:rPr lang="ja-JP" altLang="en-US" dirty="0"/>
              <a:t>に影響を</a:t>
            </a:r>
            <a:br>
              <a:rPr lang="en-US" altLang="ja-JP" dirty="0"/>
            </a:br>
            <a:r>
              <a:rPr lang="ja-JP" altLang="en-US" dirty="0"/>
              <a:t>及ぼし合い、</a:t>
            </a:r>
            <a:r>
              <a:rPr lang="ja-JP" altLang="en-US" dirty="0">
                <a:solidFill>
                  <a:srgbClr val="FF0000"/>
                </a:solidFill>
              </a:rPr>
              <a:t>集団</a:t>
            </a:r>
            <a:r>
              <a:rPr lang="ja-JP" altLang="en-US" dirty="0"/>
              <a:t>の</a:t>
            </a:r>
            <a:r>
              <a:rPr lang="ja-JP" altLang="en-US" dirty="0">
                <a:solidFill>
                  <a:srgbClr val="FF0000"/>
                </a:solidFill>
              </a:rPr>
              <a:t>規範</a:t>
            </a:r>
            <a:r>
              <a:rPr lang="ja-JP" altLang="en-US" dirty="0"/>
              <a:t>に基づいて行動する</a:t>
            </a:r>
            <a:endParaRPr lang="en-US" altLang="ja-JP" dirty="0"/>
          </a:p>
          <a:p>
            <a:pPr lvl="1" eaLnBrk="1" hangingPunct="1">
              <a:spcBef>
                <a:spcPts val="500"/>
              </a:spcBef>
            </a:pPr>
            <a:r>
              <a:rPr lang="ja-JP" altLang="en-US" sz="2400" dirty="0"/>
              <a:t>人間関係論の具体的施策</a:t>
            </a:r>
            <a:br>
              <a:rPr lang="en-US" altLang="ja-JP" sz="2400" dirty="0"/>
            </a:br>
            <a:r>
              <a:rPr lang="ja-JP" altLang="en-US" sz="2400" dirty="0"/>
              <a:t>　⇒</a:t>
            </a:r>
            <a:r>
              <a:rPr lang="ja-JP" altLang="en-US" sz="2400" dirty="0">
                <a:solidFill>
                  <a:srgbClr val="FF0000"/>
                </a:solidFill>
              </a:rPr>
              <a:t>インフォーマル</a:t>
            </a:r>
            <a:r>
              <a:rPr lang="ja-JP" altLang="en-US" sz="2400" dirty="0"/>
              <a:t>組織を</a:t>
            </a:r>
            <a:r>
              <a:rPr lang="ja-JP" altLang="en-US" sz="2400" dirty="0">
                <a:solidFill>
                  <a:srgbClr val="FF0000"/>
                </a:solidFill>
              </a:rPr>
              <a:t>尊重</a:t>
            </a:r>
            <a:r>
              <a:rPr lang="ja-JP" altLang="en-US" sz="2400" dirty="0"/>
              <a:t>した管理</a:t>
            </a:r>
            <a:endParaRPr lang="en-US" altLang="ja-JP" sz="2400" dirty="0"/>
          </a:p>
          <a:p>
            <a:pPr lvl="2" eaLnBrk="1" hangingPunct="1">
              <a:spcBef>
                <a:spcPts val="500"/>
              </a:spcBef>
            </a:pPr>
            <a:r>
              <a:rPr lang="ja-JP" altLang="en-US" dirty="0"/>
              <a:t>職場</a:t>
            </a:r>
            <a:r>
              <a:rPr lang="ja-JP" altLang="en-US" dirty="0">
                <a:solidFill>
                  <a:srgbClr val="FF0000"/>
                </a:solidFill>
              </a:rPr>
              <a:t>提案</a:t>
            </a:r>
            <a:r>
              <a:rPr lang="ja-JP" altLang="en-US" dirty="0"/>
              <a:t>制度</a:t>
            </a:r>
            <a:endParaRPr lang="en-US" altLang="ja-JP" dirty="0"/>
          </a:p>
          <a:p>
            <a:pPr lvl="2" eaLnBrk="1" hangingPunct="1">
              <a:spcBef>
                <a:spcPts val="500"/>
              </a:spcBef>
            </a:pPr>
            <a:r>
              <a:rPr lang="ja-JP" altLang="en-US" dirty="0"/>
              <a:t>職場</a:t>
            </a:r>
            <a:r>
              <a:rPr lang="ja-JP" altLang="en-US" dirty="0">
                <a:solidFill>
                  <a:srgbClr val="FF0000"/>
                </a:solidFill>
              </a:rPr>
              <a:t>懇談</a:t>
            </a:r>
            <a:r>
              <a:rPr lang="ja-JP" altLang="en-US" dirty="0"/>
              <a:t>会</a:t>
            </a:r>
            <a:endParaRPr lang="en-US" altLang="ja-JP" dirty="0"/>
          </a:p>
          <a:p>
            <a:pPr lvl="2" eaLnBrk="1" hangingPunct="1">
              <a:spcBef>
                <a:spcPts val="500"/>
              </a:spcBef>
            </a:pPr>
            <a:r>
              <a:rPr lang="ja-JP" altLang="en-US" dirty="0"/>
              <a:t>監督者教育（部下との</a:t>
            </a:r>
            <a:r>
              <a:rPr lang="ja-JP" altLang="en-US">
                <a:solidFill>
                  <a:srgbClr val="FF0000"/>
                </a:solidFill>
              </a:rPr>
              <a:t>人間関係</a:t>
            </a:r>
            <a:r>
              <a:rPr lang="ja-JP" altLang="en-US"/>
              <a:t>を</a:t>
            </a:r>
            <a:r>
              <a:rPr lang="ja-JP" altLang="en-US" dirty="0"/>
              <a:t>うまく取り扱う訓練）</a:t>
            </a:r>
            <a:endParaRPr lang="en-US" altLang="ja-JP" dirty="0"/>
          </a:p>
          <a:p>
            <a:pPr lvl="2" eaLnBrk="1" hangingPunct="1">
              <a:spcBef>
                <a:spcPts val="500"/>
              </a:spcBef>
            </a:pPr>
            <a:r>
              <a:rPr lang="ja-JP" altLang="en-US" dirty="0"/>
              <a:t>人事</a:t>
            </a:r>
            <a:r>
              <a:rPr lang="ja-JP" altLang="en-US" dirty="0">
                <a:solidFill>
                  <a:srgbClr val="FF0000"/>
                </a:solidFill>
              </a:rPr>
              <a:t>相談</a:t>
            </a:r>
            <a:r>
              <a:rPr lang="ja-JP" altLang="en-US" dirty="0"/>
              <a:t>制度（</a:t>
            </a:r>
            <a:r>
              <a:rPr lang="en-US" altLang="ja-JP" dirty="0"/>
              <a:t>=</a:t>
            </a:r>
            <a:r>
              <a:rPr lang="ja-JP" altLang="en-US" dirty="0"/>
              <a:t>カウンセリング）</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zh-TW" altLang="en-US"/>
              <a:t>伝統的管理論、人間関係論、行動科学</a:t>
            </a:r>
            <a:endParaRPr lang="en-US" altLang="ja-JP" dirty="0"/>
          </a:p>
        </p:txBody>
      </p:sp>
      <p:sp>
        <p:nvSpPr>
          <p:cNvPr id="6" name="スライド番号プレースホルダ 5"/>
          <p:cNvSpPr>
            <a:spLocks noGrp="1"/>
          </p:cNvSpPr>
          <p:nvPr>
            <p:ph type="sldNum" sz="quarter" idx="12"/>
          </p:nvPr>
        </p:nvSpPr>
        <p:spPr/>
        <p:txBody>
          <a:bodyPr/>
          <a:lstStyle/>
          <a:p>
            <a:pPr>
              <a:defRPr/>
            </a:pPr>
            <a:fld id="{26B5D857-8BDE-4CCB-BE5E-4CF9AB7A4AC0}" type="slidenum">
              <a:rPr lang="en-US" altLang="ja-JP"/>
              <a:pPr>
                <a:defRPr/>
              </a:pPr>
              <a:t>9</a:t>
            </a:fld>
            <a:endParaRPr lang="en-US" altLang="ja-JP" dirty="0"/>
          </a:p>
        </p:txBody>
      </p:sp>
      <p:sp>
        <p:nvSpPr>
          <p:cNvPr id="9220" name="Rectangle 2"/>
          <p:cNvSpPr>
            <a:spLocks noGrp="1" noChangeArrowheads="1"/>
          </p:cNvSpPr>
          <p:nvPr>
            <p:ph type="title"/>
          </p:nvPr>
        </p:nvSpPr>
        <p:spPr>
          <a:xfrm>
            <a:off x="569913" y="491434"/>
            <a:ext cx="8229600" cy="1252538"/>
          </a:xfrm>
        </p:spPr>
        <p:txBody>
          <a:bodyPr/>
          <a:lstStyle/>
          <a:p>
            <a:pPr eaLnBrk="1" hangingPunct="1"/>
            <a:r>
              <a:rPr lang="ja-JP" altLang="en-US" dirty="0"/>
              <a:t>３．行動科学</a:t>
            </a:r>
            <a:r>
              <a:rPr lang="en-US" altLang="ja-JP" dirty="0"/>
              <a:t>-1</a:t>
            </a:r>
            <a:endParaRPr lang="ja-JP" altLang="en-US" sz="4400" dirty="0"/>
          </a:p>
        </p:txBody>
      </p:sp>
      <p:sp>
        <p:nvSpPr>
          <p:cNvPr id="4101" name="Rectangle 3"/>
          <p:cNvSpPr>
            <a:spLocks noGrp="1" noChangeArrowheads="1"/>
          </p:cNvSpPr>
          <p:nvPr>
            <p:ph type="body" idx="1"/>
          </p:nvPr>
        </p:nvSpPr>
        <p:spPr>
          <a:xfrm>
            <a:off x="406400" y="1650766"/>
            <a:ext cx="8655050" cy="4960730"/>
          </a:xfrm>
        </p:spPr>
        <p:txBody>
          <a:bodyPr/>
          <a:lstStyle/>
          <a:p>
            <a:pPr eaLnBrk="1" hangingPunct="1">
              <a:spcBef>
                <a:spcPts val="1200"/>
              </a:spcBef>
            </a:pPr>
            <a:r>
              <a:rPr lang="en-US" altLang="ja-JP" dirty="0"/>
              <a:t>(1)</a:t>
            </a:r>
            <a:r>
              <a:rPr lang="ja-JP" altLang="en-US" dirty="0"/>
              <a:t>　行動科学的動機付け論誕生の背景</a:t>
            </a:r>
            <a:endParaRPr lang="en-US" altLang="ja-JP" dirty="0"/>
          </a:p>
          <a:p>
            <a:pPr lvl="1" eaLnBrk="1" hangingPunct="1">
              <a:spcBef>
                <a:spcPts val="1200"/>
              </a:spcBef>
            </a:pPr>
            <a:r>
              <a:rPr lang="ja-JP" altLang="en-US" dirty="0"/>
              <a:t>伝統的管理論の行き詰まりと人間関係論の提唱があったが</a:t>
            </a:r>
            <a:br>
              <a:rPr lang="en-US" altLang="ja-JP" dirty="0"/>
            </a:br>
            <a:r>
              <a:rPr lang="ja-JP" altLang="en-US" dirty="0"/>
              <a:t>⇒しかし</a:t>
            </a:r>
            <a:r>
              <a:rPr lang="ja-JP" altLang="en-US" dirty="0">
                <a:solidFill>
                  <a:srgbClr val="FF0000"/>
                </a:solidFill>
              </a:rPr>
              <a:t>人間関係</a:t>
            </a:r>
            <a:r>
              <a:rPr lang="ja-JP" altLang="en-US" dirty="0"/>
              <a:t>論では説明できない状況が存在</a:t>
            </a:r>
            <a:endParaRPr lang="en-US" altLang="ja-JP" dirty="0"/>
          </a:p>
          <a:p>
            <a:pPr lvl="2" eaLnBrk="1" hangingPunct="1">
              <a:spcBef>
                <a:spcPts val="1200"/>
              </a:spcBef>
            </a:pPr>
            <a:r>
              <a:rPr lang="ja-JP" altLang="en-US" dirty="0"/>
              <a:t>人間関係がよくなくても</a:t>
            </a:r>
            <a:r>
              <a:rPr lang="ja-JP" altLang="en-US" dirty="0">
                <a:solidFill>
                  <a:srgbClr val="FF0000"/>
                </a:solidFill>
              </a:rPr>
              <a:t>能率</a:t>
            </a:r>
            <a:r>
              <a:rPr lang="ja-JP" altLang="en-US" dirty="0"/>
              <a:t>向上がみられる</a:t>
            </a:r>
            <a:endParaRPr lang="en-US" altLang="ja-JP" dirty="0"/>
          </a:p>
          <a:p>
            <a:pPr lvl="2" eaLnBrk="1" hangingPunct="1">
              <a:spcBef>
                <a:spcPts val="1200"/>
              </a:spcBef>
            </a:pPr>
            <a:r>
              <a:rPr lang="ja-JP" altLang="en-US" dirty="0"/>
              <a:t>仕事そのものの</a:t>
            </a:r>
            <a:r>
              <a:rPr lang="ja-JP" altLang="en-US" dirty="0">
                <a:solidFill>
                  <a:srgbClr val="FF0000"/>
                </a:solidFill>
              </a:rPr>
              <a:t>面白さ</a:t>
            </a:r>
            <a:r>
              <a:rPr lang="ja-JP" altLang="en-US" dirty="0"/>
              <a:t>も能率向上に影響</a:t>
            </a:r>
            <a:endParaRPr lang="en-US" altLang="ja-JP" dirty="0"/>
          </a:p>
          <a:p>
            <a:pPr lvl="2" eaLnBrk="1" hangingPunct="1">
              <a:spcBef>
                <a:spcPts val="1200"/>
              </a:spcBef>
            </a:pPr>
            <a:r>
              <a:rPr lang="ja-JP" altLang="en-US" dirty="0"/>
              <a:t>行動科学的</a:t>
            </a:r>
            <a:r>
              <a:rPr lang="ja-JP" altLang="en-US" dirty="0">
                <a:solidFill>
                  <a:srgbClr val="FF0000"/>
                </a:solidFill>
              </a:rPr>
              <a:t>動機</a:t>
            </a:r>
            <a:r>
              <a:rPr lang="ja-JP" altLang="en-US" dirty="0"/>
              <a:t>付け（</a:t>
            </a:r>
            <a:r>
              <a:rPr lang="en-US" altLang="ja-JP" dirty="0"/>
              <a:t>=</a:t>
            </a:r>
            <a:r>
              <a:rPr lang="ja-JP" altLang="en-US" dirty="0">
                <a:solidFill>
                  <a:srgbClr val="FF0000"/>
                </a:solidFill>
              </a:rPr>
              <a:t>モチベーション</a:t>
            </a:r>
            <a:r>
              <a:rPr lang="ja-JP" altLang="en-US" dirty="0"/>
              <a:t>）論の誕生</a:t>
            </a:r>
            <a:endParaRPr lang="en-US" altLang="ja-JP" dirty="0"/>
          </a:p>
          <a:p>
            <a:pPr lvl="2" eaLnBrk="1" hangingPunct="1">
              <a:spcBef>
                <a:spcPts val="1200"/>
              </a:spcBef>
            </a:pPr>
            <a:r>
              <a:rPr lang="ja-JP" altLang="en-US" dirty="0"/>
              <a:t>同論の人間観：</a:t>
            </a:r>
            <a:r>
              <a:rPr lang="ja-JP" altLang="en-US" dirty="0">
                <a:solidFill>
                  <a:srgbClr val="FF0000"/>
                </a:solidFill>
              </a:rPr>
              <a:t>自己実現</a:t>
            </a:r>
            <a:r>
              <a:rPr lang="ja-JP" altLang="en-US" dirty="0"/>
              <a:t>人</a:t>
            </a:r>
            <a:endParaRPr lang="en-US" altLang="ja-JP" dirty="0"/>
          </a:p>
          <a:p>
            <a:pPr lvl="1" eaLnBrk="1" hangingPunct="1">
              <a:spcBef>
                <a:spcPts val="1200"/>
              </a:spcBef>
            </a:pPr>
            <a:r>
              <a:rPr lang="ja-JP" altLang="en-US" dirty="0"/>
              <a:t>マズローの欲求段階説へ（次ページ）</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 - &amp;quot;マネジメント原理（説明3）&amp;#x0D;&amp;#x0A;　　　１．伝統的管理論&amp;#x0D;&amp;#x0A;　　　２．人間関係論&amp;#x0D;&amp;#x0A;　　　３．行動科学&amp;#x0D;&amp;#x0A;&amp;quot;&quot;/&gt;&lt;property id=&quot;20307&quot; value=&quot;324&quot;/&gt;&lt;/object&gt;&lt;object type=&quot;3&quot; unique_id=&quot;10005&quot;&gt;&lt;property id=&quot;20148&quot; value=&quot;5&quot;/&gt;&lt;property id=&quot;20300&quot; value=&quot;スライド 2 - &amp;quot;説明2の復習としての宿題&amp;quot;&quot;/&gt;&lt;property id=&quot;20307&quot; value=&quot;312&quot;/&gt;&lt;/object&gt;&lt;object type=&quot;3&quot; unique_id=&quot;10006&quot;&gt;&lt;property id=&quot;20148&quot; value=&quot;5&quot;/&gt;&lt;property id=&quot;20300&quot; value=&quot;スライド 4 - &amp;quot;１．伝統的管理論-2&amp;quot;&quot;/&gt;&lt;property id=&quot;20307&quot; value=&quot;313&quot;/&gt;&lt;/object&gt;&lt;object type=&quot;3&quot; unique_id=&quot;10007&quot;&gt;&lt;property id=&quot;20148&quot; value=&quot;5&quot;/&gt;&lt;property id=&quot;20300&quot; value=&quot;スライド 5 - &amp;quot;１．伝統的管理論-3&amp;quot;&quot;/&gt;&lt;property id=&quot;20307&quot; value=&quot;314&quot;/&gt;&lt;/object&gt;&lt;object type=&quot;3&quot; unique_id=&quot;10008&quot;&gt;&lt;property id=&quot;20148&quot; value=&quot;5&quot;/&gt;&lt;property id=&quot;20300&quot; value=&quot;スライド 6 - &amp;quot;２．人間関係論-１&amp;quot;&quot;/&gt;&lt;property id=&quot;20307&quot; value=&quot;315&quot;/&gt;&lt;/object&gt;&lt;object type=&quot;3&quot; unique_id=&quot;10009&quot;&gt;&lt;property id=&quot;20148&quot; value=&quot;5&quot;/&gt;&lt;property id=&quot;20300&quot; value=&quot;スライド 8 - &amp;quot;２．人間関係論-2&amp;quot;&quot;/&gt;&lt;property id=&quot;20307&quot; value=&quot;316&quot;/&gt;&lt;/object&gt;&lt;object type=&quot;3&quot; unique_id=&quot;10010&quot;&gt;&lt;property id=&quot;20148&quot; value=&quot;5&quot;/&gt;&lt;property id=&quot;20300&quot; value=&quot;スライド 9 - &amp;quot;３．行動科学-1&amp;quot;&quot;/&gt;&lt;property id=&quot;20307&quot; value=&quot;317&quot;/&gt;&lt;/object&gt;&lt;object type=&quot;3&quot; unique_id=&quot;10011&quot;&gt;&lt;property id=&quot;20148&quot; value=&quot;5&quot;/&gt;&lt;property id=&quot;20300&quot; value=&quot;スライド 10 - &amp;quot;３．行動科学-2&amp;quot;&quot;/&gt;&lt;property id=&quot;20307&quot; value=&quot;318&quot;/&gt;&lt;/object&gt;&lt;object type=&quot;3&quot; unique_id=&quot;10012&quot;&gt;&lt;property id=&quot;20148&quot; value=&quot;5&quot;/&gt;&lt;property id=&quot;20300&quot; value=&quot;スライド 11 - &amp;quot;３．行動科学-3&amp;quot;&quot;/&gt;&lt;property id=&quot;20307&quot; value=&quot;319&quot;/&gt;&lt;/object&gt;&lt;object type=&quot;3&quot; unique_id=&quot;10013&quot;&gt;&lt;property id=&quot;20148&quot; value=&quot;5&quot;/&gt;&lt;property id=&quot;20300&quot; value=&quot;スライド 12 - &amp;quot;３．行動科学-4&amp;quot;&quot;/&gt;&lt;property id=&quot;20307&quot; value=&quot;320&quot;/&gt;&lt;/object&gt;&lt;object type=&quot;3&quot; unique_id=&quot;10014&quot;&gt;&lt;property id=&quot;20148&quot; value=&quot;5&quot;/&gt;&lt;property id=&quot;20300&quot; value=&quot;スライド 13 - &amp;quot;３．行動科学-5&amp;quot;&quot;/&gt;&lt;property id=&quot;20307&quot; value=&quot;321&quot;/&gt;&lt;/object&gt;&lt;object type=&quot;3&quot; unique_id=&quot;10015&quot;&gt;&lt;property id=&quot;20148&quot; value=&quot;5&quot;/&gt;&lt;property id=&quot;20300&quot; value=&quot;スライド 14 - &amp;quot;３．行動科学-6&amp;quot;&quot;/&gt;&lt;property id=&quot;20307&quot; value=&quot;322&quot;/&gt;&lt;/object&gt;&lt;object type=&quot;3&quot; unique_id=&quot;10114&quot;&gt;&lt;property id=&quot;20148&quot; value=&quot;5&quot;/&gt;&lt;property id=&quot;20300&quot; value=&quot;スライド 3 - &amp;quot;１．伝統的管理論-1&amp;quot;&quot;/&gt;&lt;property id=&quot;20307&quot; value=&quot;325&quot;/&gt;&lt;/object&gt;&lt;object type=&quot;3&quot; unique_id=&quot;10115&quot;&gt;&lt;property id=&quot;20148&quot; value=&quot;5&quot;/&gt;&lt;property id=&quot;20300&quot; value=&quot;スライド 7 - &amp;quot;おわりに（5月23日）&amp;quot;&quot;/&gt;&lt;property id=&quot;20307&quot; value=&quot;459&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2537</TotalTime>
  <Words>443</Words>
  <Application>Microsoft Office PowerPoint</Application>
  <PresentationFormat>画面に合わせる (4:3)</PresentationFormat>
  <Paragraphs>212</Paragraphs>
  <Slides>14</Slides>
  <Notes>14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ＭＳ Ｐゴシック</vt:lpstr>
      <vt:lpstr>Arial</vt:lpstr>
      <vt:lpstr>Garamond</vt:lpstr>
      <vt:lpstr>Wingdings</vt:lpstr>
      <vt:lpstr>Edge</vt:lpstr>
      <vt:lpstr>マネジメント原理（説明3） 　　　１．伝統的管理論 　　　２．人間関係論 　　　３．行動科学 </vt:lpstr>
      <vt:lpstr>説明2の復習としての宿題</vt:lpstr>
      <vt:lpstr>１．伝統的管理論-1</vt:lpstr>
      <vt:lpstr>１．伝統的管理論-2</vt:lpstr>
      <vt:lpstr>１．伝統的管理論-3</vt:lpstr>
      <vt:lpstr>２．人間関係論-１</vt:lpstr>
      <vt:lpstr>おわりに（5月23日）</vt:lpstr>
      <vt:lpstr>２．人間関係論-2</vt:lpstr>
      <vt:lpstr>３．行動科学-1</vt:lpstr>
      <vt:lpstr>３．行動科学-2</vt:lpstr>
      <vt:lpstr>３．行動科学-3</vt:lpstr>
      <vt:lpstr>３．行動科学-4</vt:lpstr>
      <vt:lpstr>３．行動科学-5</vt:lpstr>
      <vt:lpstr>３．行動科学-6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235</cp:revision>
  <cp:lastPrinted>2018-09-27T09:38:40Z</cp:lastPrinted>
  <dcterms:created xsi:type="dcterms:W3CDTF">2007-11-09T04:25:00Z</dcterms:created>
  <dcterms:modified xsi:type="dcterms:W3CDTF">2020-06-06T03:52:20Z</dcterms:modified>
</cp:coreProperties>
</file>