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8"/>
  </p:notesMasterIdLst>
  <p:handoutMasterIdLst>
    <p:handoutMasterId r:id="rId29"/>
  </p:handoutMasterIdLst>
  <p:sldIdLst>
    <p:sldId id="310" r:id="rId2"/>
    <p:sldId id="323" r:id="rId3"/>
    <p:sldId id="324" r:id="rId4"/>
    <p:sldId id="325" r:id="rId5"/>
    <p:sldId id="326" r:id="rId6"/>
    <p:sldId id="327" r:id="rId7"/>
    <p:sldId id="328" r:id="rId8"/>
    <p:sldId id="329" r:id="rId9"/>
    <p:sldId id="460" r:id="rId10"/>
    <p:sldId id="330" r:id="rId11"/>
    <p:sldId id="333" r:id="rId12"/>
    <p:sldId id="335" r:id="rId13"/>
    <p:sldId id="336" r:id="rId14"/>
    <p:sldId id="337" r:id="rId15"/>
    <p:sldId id="340" r:id="rId16"/>
    <p:sldId id="341" r:id="rId17"/>
    <p:sldId id="346" r:id="rId18"/>
    <p:sldId id="347" r:id="rId19"/>
    <p:sldId id="348" r:id="rId20"/>
    <p:sldId id="349" r:id="rId21"/>
    <p:sldId id="350" r:id="rId22"/>
    <p:sldId id="459" r:id="rId23"/>
    <p:sldId id="353" r:id="rId24"/>
    <p:sldId id="357" r:id="rId25"/>
    <p:sldId id="358" r:id="rId26"/>
    <p:sldId id="359" r:id="rId27"/>
  </p:sldIdLst>
  <p:sldSz cx="9144000" cy="6858000" type="screen4x3"/>
  <p:notesSz cx="9963150" cy="6832600"/>
  <p:custDataLst>
    <p:tags r:id="rId30"/>
  </p:custDataLst>
  <p:defaultTextStyle>
    <a:defPPr>
      <a:defRPr lang="ja-JP"/>
    </a:defPPr>
    <a:lvl1pPr algn="l"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1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1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1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1400" kern="1200">
        <a:solidFill>
          <a:schemeClr val="tx1"/>
        </a:solidFill>
        <a:latin typeface="Arial" charset="0"/>
        <a:ea typeface="ＭＳ Ｐゴシック" pitchFamily="50" charset="-128"/>
        <a:cs typeface="+mn-cs"/>
      </a:defRPr>
    </a:lvl5pPr>
    <a:lvl6pPr marL="2286000" algn="l" defTabSz="914400" rtl="0" eaLnBrk="1" latinLnBrk="0" hangingPunct="1">
      <a:defRPr kumimoji="1" sz="1400" kern="1200">
        <a:solidFill>
          <a:schemeClr val="tx1"/>
        </a:solidFill>
        <a:latin typeface="Arial" charset="0"/>
        <a:ea typeface="ＭＳ Ｐゴシック" pitchFamily="50" charset="-128"/>
        <a:cs typeface="+mn-cs"/>
      </a:defRPr>
    </a:lvl6pPr>
    <a:lvl7pPr marL="2743200" algn="l" defTabSz="914400" rtl="0" eaLnBrk="1" latinLnBrk="0" hangingPunct="1">
      <a:defRPr kumimoji="1" sz="1400" kern="1200">
        <a:solidFill>
          <a:schemeClr val="tx1"/>
        </a:solidFill>
        <a:latin typeface="Arial" charset="0"/>
        <a:ea typeface="ＭＳ Ｐゴシック" pitchFamily="50" charset="-128"/>
        <a:cs typeface="+mn-cs"/>
      </a:defRPr>
    </a:lvl7pPr>
    <a:lvl8pPr marL="3200400" algn="l" defTabSz="914400" rtl="0" eaLnBrk="1" latinLnBrk="0" hangingPunct="1">
      <a:defRPr kumimoji="1" sz="1400" kern="1200">
        <a:solidFill>
          <a:schemeClr val="tx1"/>
        </a:solidFill>
        <a:latin typeface="Arial" charset="0"/>
        <a:ea typeface="ＭＳ Ｐゴシック" pitchFamily="50" charset="-128"/>
        <a:cs typeface="+mn-cs"/>
      </a:defRPr>
    </a:lvl8pPr>
    <a:lvl9pPr marL="3657600" algn="l" defTabSz="914400" rtl="0" eaLnBrk="1" latinLnBrk="0" hangingPunct="1">
      <a:defRPr kumimoji="1" sz="140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2" userDrawn="1">
          <p15:clr>
            <a:srgbClr val="A4A3A4"/>
          </p15:clr>
        </p15:guide>
        <p15:guide id="2" pos="3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D60093"/>
    <a:srgbClr val="FF6699"/>
    <a:srgbClr val="CC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73" autoAdjust="0"/>
    <p:restoredTop sz="93842" autoAdjust="0"/>
  </p:normalViewPr>
  <p:slideViewPr>
    <p:cSldViewPr snapToGrid="0">
      <p:cViewPr varScale="1">
        <p:scale>
          <a:sx n="76" d="100"/>
          <a:sy n="76" d="100"/>
        </p:scale>
        <p:origin x="773" y="67"/>
      </p:cViewPr>
      <p:guideLst>
        <p:guide orient="horz" pos="2160"/>
        <p:guide pos="2880"/>
      </p:guideLst>
    </p:cSldViewPr>
  </p:slideViewPr>
  <p:outlineViewPr>
    <p:cViewPr>
      <p:scale>
        <a:sx n="33" d="100"/>
        <a:sy n="33" d="100"/>
      </p:scale>
      <p:origin x="12"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00" d="100"/>
          <a:sy n="100" d="100"/>
        </p:scale>
        <p:origin x="504" y="78"/>
      </p:cViewPr>
      <p:guideLst>
        <p:guide orient="horz" pos="2152"/>
        <p:guide pos="3140"/>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7746" name="Rectangle 2"/>
          <p:cNvSpPr>
            <a:spLocks noGrp="1" noChangeArrowheads="1"/>
          </p:cNvSpPr>
          <p:nvPr>
            <p:ph type="hdr" sz="quarter"/>
          </p:nvPr>
        </p:nvSpPr>
        <p:spPr bwMode="auto">
          <a:xfrm>
            <a:off x="266687" y="113922"/>
            <a:ext cx="4613485"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ctr" defTabSz="913374">
              <a:defRPr sz="1200"/>
            </a:lvl1pPr>
          </a:lstStyle>
          <a:p>
            <a:pPr algn="l">
              <a:defRPr/>
            </a:pPr>
            <a:endParaRPr lang="ja-JP" altLang="en-US" dirty="0"/>
          </a:p>
        </p:txBody>
      </p:sp>
      <p:sp>
        <p:nvSpPr>
          <p:cNvPr id="287747" name="Rectangle 3"/>
          <p:cNvSpPr>
            <a:spLocks noGrp="1" noChangeArrowheads="1"/>
          </p:cNvSpPr>
          <p:nvPr>
            <p:ph type="dt" sz="quarter" idx="1"/>
          </p:nvPr>
        </p:nvSpPr>
        <p:spPr bwMode="auto">
          <a:xfrm>
            <a:off x="6420526" y="95974"/>
            <a:ext cx="3194187"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dirty="0"/>
          </a:p>
        </p:txBody>
      </p:sp>
      <p:sp>
        <p:nvSpPr>
          <p:cNvPr id="287748" name="Rectangle 4"/>
          <p:cNvSpPr>
            <a:spLocks noGrp="1" noChangeArrowheads="1"/>
          </p:cNvSpPr>
          <p:nvPr>
            <p:ph type="ftr" sz="quarter" idx="2"/>
          </p:nvPr>
        </p:nvSpPr>
        <p:spPr bwMode="auto">
          <a:xfrm>
            <a:off x="352666" y="6426935"/>
            <a:ext cx="5312935" cy="342847"/>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ctr" defTabSz="913374">
              <a:defRPr sz="1200"/>
            </a:lvl1pPr>
          </a:lstStyle>
          <a:p>
            <a:pPr algn="l">
              <a:defRPr/>
            </a:pPr>
            <a:endParaRPr lang="ja-JP" altLang="en-US" sz="1100" dirty="0"/>
          </a:p>
        </p:txBody>
      </p:sp>
      <p:sp>
        <p:nvSpPr>
          <p:cNvPr id="287749" name="Rectangle 5"/>
          <p:cNvSpPr>
            <a:spLocks noGrp="1" noChangeArrowheads="1"/>
          </p:cNvSpPr>
          <p:nvPr>
            <p:ph type="sldNum" sz="quarter" idx="3"/>
          </p:nvPr>
        </p:nvSpPr>
        <p:spPr bwMode="auto">
          <a:xfrm>
            <a:off x="7589917" y="6437531"/>
            <a:ext cx="2009484"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fld id="{63D6D410-48B4-445D-9B2F-04784F5ABC8D}" type="slidenum">
              <a:rPr lang="en-US" altLang="ja-JP"/>
              <a:pPr>
                <a:defRPr/>
              </a:pPr>
              <a:t>‹#›</a:t>
            </a:fld>
            <a:endParaRPr lang="en-US" altLang="ja-JP" dirty="0"/>
          </a:p>
        </p:txBody>
      </p:sp>
    </p:spTree>
    <p:extLst>
      <p:ext uri="{BB962C8B-B14F-4D97-AF65-F5344CB8AC3E}">
        <p14:creationId xmlns:p14="http://schemas.microsoft.com/office/powerpoint/2010/main" val="1655972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defTabSz="913374">
              <a:defRPr sz="1200"/>
            </a:lvl1pPr>
          </a:lstStyle>
          <a:p>
            <a:pPr>
              <a:defRPr/>
            </a:pPr>
            <a:endParaRPr lang="en-US" altLang="ja-JP"/>
          </a:p>
        </p:txBody>
      </p:sp>
      <p:sp>
        <p:nvSpPr>
          <p:cNvPr id="4099" name="Rectangle 3"/>
          <p:cNvSpPr>
            <a:spLocks noGrp="1" noChangeArrowheads="1"/>
          </p:cNvSpPr>
          <p:nvPr>
            <p:ph type="dt" idx="1"/>
          </p:nvPr>
        </p:nvSpPr>
        <p:spPr bwMode="auto">
          <a:xfrm>
            <a:off x="5643497"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a:p>
        </p:txBody>
      </p:sp>
      <p:sp>
        <p:nvSpPr>
          <p:cNvPr id="7172" name="Rectangle 4"/>
          <p:cNvSpPr>
            <a:spLocks noGrp="1" noRot="1" noChangeAspect="1" noChangeArrowheads="1" noTextEdit="1"/>
          </p:cNvSpPr>
          <p:nvPr>
            <p:ph type="sldImg" idx="2"/>
          </p:nvPr>
        </p:nvSpPr>
        <p:spPr bwMode="auto">
          <a:xfrm>
            <a:off x="3271838" y="509588"/>
            <a:ext cx="3419475" cy="25654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96476" y="3244878"/>
            <a:ext cx="7971797" cy="3075887"/>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0"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defTabSz="913374">
              <a:defRPr sz="1200"/>
            </a:lvl1pPr>
          </a:lstStyle>
          <a:p>
            <a:pPr>
              <a:defRPr/>
            </a:pPr>
            <a:endParaRPr lang="en-US" altLang="ja-JP"/>
          </a:p>
        </p:txBody>
      </p:sp>
      <p:sp>
        <p:nvSpPr>
          <p:cNvPr id="4103" name="Rectangle 7"/>
          <p:cNvSpPr>
            <a:spLocks noGrp="1" noChangeArrowheads="1"/>
          </p:cNvSpPr>
          <p:nvPr>
            <p:ph type="sldNum" sz="quarter" idx="5"/>
          </p:nvPr>
        </p:nvSpPr>
        <p:spPr bwMode="auto">
          <a:xfrm>
            <a:off x="5643497"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r" defTabSz="913374">
              <a:defRPr sz="1200"/>
            </a:lvl1pPr>
          </a:lstStyle>
          <a:p>
            <a:pPr>
              <a:defRPr/>
            </a:pPr>
            <a:fld id="{7E570F62-7062-4B3B-B92E-4E12DBA7881A}" type="slidenum">
              <a:rPr lang="en-US" altLang="ja-JP"/>
              <a:pPr>
                <a:defRPr/>
              </a:pPr>
              <a:t>‹#›</a:t>
            </a:fld>
            <a:endParaRPr lang="en-US" altLang="ja-JP"/>
          </a:p>
        </p:txBody>
      </p:sp>
    </p:spTree>
    <p:extLst>
      <p:ext uri="{BB962C8B-B14F-4D97-AF65-F5344CB8AC3E}">
        <p14:creationId xmlns:p14="http://schemas.microsoft.com/office/powerpoint/2010/main" val="39549129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25CBF599-569E-4218-BA78-CC5C24C19ABF}" type="slidenum">
              <a:rPr lang="en-US" altLang="ja-JP" smtClean="0"/>
              <a:pPr/>
              <a:t>1</a:t>
            </a:fld>
            <a:endParaRPr lang="en-US" altLang="ja-JP"/>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2977151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pPr defTabSz="912315"/>
            <a:fld id="{3A13E9CB-FC97-4DFC-B92B-CFF78C3CAD1C}" type="slidenum">
              <a:rPr lang="en-US" altLang="ja-JP" smtClean="0">
                <a:ea typeface="ＭＳ Ｐゴシック" charset="-128"/>
              </a:rPr>
              <a:pPr defTabSz="912315"/>
              <a:t>10</a:t>
            </a:fld>
            <a:endParaRPr lang="en-US" altLang="ja-JP">
              <a:ea typeface="ＭＳ Ｐゴシック" charset="-128"/>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028098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pPr defTabSz="912315"/>
            <a:fld id="{04A71E58-956E-451B-AAB4-7954631EA36E}" type="slidenum">
              <a:rPr lang="en-US" altLang="ja-JP" smtClean="0">
                <a:ea typeface="ＭＳ Ｐゴシック" charset="-128"/>
              </a:rPr>
              <a:pPr defTabSz="912315"/>
              <a:t>11</a:t>
            </a:fld>
            <a:endParaRPr lang="en-US" altLang="ja-JP">
              <a:ea typeface="ＭＳ Ｐゴシック" charset="-128"/>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514642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pPr defTabSz="912315"/>
            <a:fld id="{31E693EA-BD41-4628-B0F6-DD05CE48917B}" type="slidenum">
              <a:rPr lang="en-US" altLang="ja-JP" smtClean="0">
                <a:ea typeface="ＭＳ Ｐゴシック" charset="-128"/>
              </a:rPr>
              <a:pPr defTabSz="912315"/>
              <a:t>12</a:t>
            </a:fld>
            <a:endParaRPr lang="en-US" altLang="ja-JP">
              <a:ea typeface="ＭＳ Ｐゴシック" charset="-128"/>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8193948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pPr defTabSz="912315"/>
            <a:fld id="{2FF6C000-C083-4295-85D7-778D8529EF0A}" type="slidenum">
              <a:rPr lang="en-US" altLang="ja-JP" smtClean="0">
                <a:ea typeface="ＭＳ Ｐゴシック" charset="-128"/>
              </a:rPr>
              <a:pPr defTabSz="912315"/>
              <a:t>13</a:t>
            </a:fld>
            <a:endParaRPr lang="en-US" altLang="ja-JP">
              <a:ea typeface="ＭＳ Ｐゴシック" charset="-128"/>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0128875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pPr defTabSz="912315"/>
            <a:fld id="{05A8CE8E-2C96-43A4-AAE5-4651C768D8FF}" type="slidenum">
              <a:rPr lang="en-US" altLang="ja-JP" smtClean="0">
                <a:ea typeface="ＭＳ Ｐゴシック" charset="-128"/>
              </a:rPr>
              <a:pPr defTabSz="912315"/>
              <a:t>14</a:t>
            </a:fld>
            <a:endParaRPr lang="en-US" altLang="ja-JP">
              <a:ea typeface="ＭＳ Ｐゴシック"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4116652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pPr defTabSz="912315"/>
            <a:fld id="{BF7932FF-0E24-4828-9609-6F5041E514C0}" type="slidenum">
              <a:rPr lang="en-US" altLang="ja-JP" smtClean="0">
                <a:ea typeface="ＭＳ Ｐゴシック" charset="-128"/>
              </a:rPr>
              <a:pPr defTabSz="912315"/>
              <a:t>15</a:t>
            </a:fld>
            <a:endParaRPr lang="en-US" altLang="ja-JP">
              <a:ea typeface="ＭＳ Ｐゴシック" charset="-128"/>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847156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pPr defTabSz="912315"/>
            <a:fld id="{C7C1AA9F-5519-40A1-B13D-251C0F97AA93}" type="slidenum">
              <a:rPr lang="en-US" altLang="ja-JP" smtClean="0">
                <a:ea typeface="ＭＳ Ｐゴシック" charset="-128"/>
              </a:rPr>
              <a:pPr defTabSz="912315"/>
              <a:t>16</a:t>
            </a:fld>
            <a:endParaRPr lang="en-US" altLang="ja-JP">
              <a:ea typeface="ＭＳ Ｐゴシック" charset="-128"/>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635638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pPr defTabSz="912315"/>
            <a:fld id="{AD06638C-DDD5-43F4-AFF4-93DFF19B7DC7}" type="slidenum">
              <a:rPr lang="en-US" altLang="ja-JP" smtClean="0">
                <a:ea typeface="ＭＳ Ｐゴシック" charset="-128"/>
              </a:rPr>
              <a:pPr defTabSz="912315"/>
              <a:t>17</a:t>
            </a:fld>
            <a:endParaRPr lang="en-US" altLang="ja-JP">
              <a:ea typeface="ＭＳ Ｐゴシック" charset="-128"/>
            </a:endParaRPr>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6858707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pPr defTabSz="912315"/>
            <a:fld id="{E6243218-177A-4234-8AFF-4367262063B3}" type="slidenum">
              <a:rPr lang="en-US" altLang="ja-JP" smtClean="0">
                <a:ea typeface="ＭＳ Ｐゴシック" charset="-128"/>
              </a:rPr>
              <a:pPr defTabSz="912315"/>
              <a:t>18</a:t>
            </a:fld>
            <a:endParaRPr lang="en-US" altLang="ja-JP">
              <a:ea typeface="ＭＳ Ｐゴシック" charset="-128"/>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8238333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pPr defTabSz="912315"/>
            <a:fld id="{12935419-814A-44CE-AAFD-1E83642DBBAE}" type="slidenum">
              <a:rPr lang="en-US" altLang="ja-JP" smtClean="0">
                <a:ea typeface="ＭＳ Ｐゴシック" charset="-128"/>
              </a:rPr>
              <a:pPr defTabSz="912315"/>
              <a:t>19</a:t>
            </a:fld>
            <a:endParaRPr lang="en-US" altLang="ja-JP">
              <a:ea typeface="ＭＳ Ｐゴシック" charset="-128"/>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387393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pPr defTabSz="912315"/>
            <a:fld id="{5A9E1AF4-1040-4850-98D4-8F83B9646CC3}" type="slidenum">
              <a:rPr lang="en-US" altLang="ja-JP" smtClean="0">
                <a:ea typeface="ＭＳ Ｐゴシック" charset="-128"/>
              </a:rPr>
              <a:pPr defTabSz="912315"/>
              <a:t>2</a:t>
            </a:fld>
            <a:endParaRPr lang="en-US" altLang="ja-JP">
              <a:ea typeface="ＭＳ Ｐゴシック" charset="-128"/>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590889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defTabSz="912315"/>
            <a:fld id="{72649B5F-EBCC-478F-B6A3-96BB9E6EAF3D}" type="slidenum">
              <a:rPr lang="en-US" altLang="ja-JP" smtClean="0">
                <a:ea typeface="ＭＳ Ｐゴシック" charset="-128"/>
              </a:rPr>
              <a:pPr defTabSz="912315"/>
              <a:t>20</a:t>
            </a:fld>
            <a:endParaRPr lang="en-US" altLang="ja-JP">
              <a:ea typeface="ＭＳ Ｐゴシック" charset="-128"/>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1989324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pPr defTabSz="912315"/>
            <a:fld id="{2F4922B9-573F-476D-B1E5-29FAE6D0378C}" type="slidenum">
              <a:rPr lang="en-US" altLang="ja-JP" smtClean="0">
                <a:ea typeface="ＭＳ Ｐゴシック" charset="-128"/>
              </a:rPr>
              <a:pPr defTabSz="912315"/>
              <a:t>21</a:t>
            </a:fld>
            <a:endParaRPr lang="en-US" altLang="ja-JP">
              <a:ea typeface="ＭＳ Ｐゴシック" charset="-128"/>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5405348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pPr defTabSz="912315"/>
            <a:fld id="{2F4922B9-573F-476D-B1E5-29FAE6D0378C}" type="slidenum">
              <a:rPr lang="en-US" altLang="ja-JP" smtClean="0">
                <a:ea typeface="ＭＳ Ｐゴシック" charset="-128"/>
              </a:rPr>
              <a:pPr defTabSz="912315"/>
              <a:t>22</a:t>
            </a:fld>
            <a:endParaRPr lang="en-US" altLang="ja-JP">
              <a:ea typeface="ＭＳ Ｐゴシック" charset="-128"/>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9283490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pPr defTabSz="912315"/>
            <a:fld id="{7AC2E296-C86D-47BA-85B6-6A7A90F65486}" type="slidenum">
              <a:rPr lang="en-US" altLang="ja-JP" smtClean="0">
                <a:ea typeface="ＭＳ Ｐゴシック" charset="-128"/>
              </a:rPr>
              <a:pPr defTabSz="912315"/>
              <a:t>23</a:t>
            </a:fld>
            <a:endParaRPr lang="en-US" altLang="ja-JP">
              <a:ea typeface="ＭＳ Ｐゴシック" charset="-128"/>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52870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pPr defTabSz="912315"/>
            <a:fld id="{DBA3CD27-CFEF-4CEE-AD3E-361765094DCA}" type="slidenum">
              <a:rPr lang="en-US" altLang="ja-JP" smtClean="0">
                <a:ea typeface="ＭＳ Ｐゴシック" charset="-128"/>
              </a:rPr>
              <a:pPr defTabSz="912315"/>
              <a:t>24</a:t>
            </a:fld>
            <a:endParaRPr lang="en-US" altLang="ja-JP">
              <a:ea typeface="ＭＳ Ｐゴシック" charset="-128"/>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41484443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pPr defTabSz="912315"/>
            <a:fld id="{DBA3CD27-CFEF-4CEE-AD3E-361765094DCA}" type="slidenum">
              <a:rPr lang="en-US" altLang="ja-JP" smtClean="0">
                <a:ea typeface="ＭＳ Ｐゴシック" charset="-128"/>
              </a:rPr>
              <a:pPr defTabSz="912315"/>
              <a:t>25</a:t>
            </a:fld>
            <a:endParaRPr lang="en-US" altLang="ja-JP">
              <a:ea typeface="ＭＳ Ｐゴシック" charset="-128"/>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39452551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pPr defTabSz="912315"/>
            <a:fld id="{DBA3CD27-CFEF-4CEE-AD3E-361765094DCA}" type="slidenum">
              <a:rPr lang="en-US" altLang="ja-JP" smtClean="0">
                <a:ea typeface="ＭＳ Ｐゴシック" charset="-128"/>
              </a:rPr>
              <a:pPr defTabSz="912315"/>
              <a:t>26</a:t>
            </a:fld>
            <a:endParaRPr lang="en-US" altLang="ja-JP">
              <a:ea typeface="ＭＳ Ｐゴシック" charset="-128"/>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816598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pPr defTabSz="912315"/>
            <a:fld id="{2F9360A0-A93B-4A3D-B17C-20EC572CA786}" type="slidenum">
              <a:rPr lang="en-US" altLang="ja-JP" smtClean="0">
                <a:ea typeface="ＭＳ Ｐゴシック" charset="-128"/>
              </a:rPr>
              <a:pPr defTabSz="912315"/>
              <a:t>3</a:t>
            </a:fld>
            <a:endParaRPr lang="en-US" altLang="ja-JP">
              <a:ea typeface="ＭＳ Ｐゴシック" charset="-128"/>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711651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pPr defTabSz="912315"/>
            <a:fld id="{CE074EF2-A833-4680-A7BC-858C66230084}" type="slidenum">
              <a:rPr lang="en-US" altLang="ja-JP" smtClean="0">
                <a:ea typeface="ＭＳ Ｐゴシック" charset="-128"/>
              </a:rPr>
              <a:pPr defTabSz="912315"/>
              <a:t>4</a:t>
            </a:fld>
            <a:endParaRPr lang="en-US" altLang="ja-JP">
              <a:ea typeface="ＭＳ Ｐゴシック" charset="-128"/>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652618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pPr defTabSz="912315"/>
            <a:fld id="{418E8113-2E88-487A-88AE-9252ECC3480A}" type="slidenum">
              <a:rPr lang="en-US" altLang="ja-JP" smtClean="0">
                <a:ea typeface="ＭＳ Ｐゴシック" charset="-128"/>
              </a:rPr>
              <a:pPr defTabSz="912315"/>
              <a:t>5</a:t>
            </a:fld>
            <a:endParaRPr lang="en-US" altLang="ja-JP">
              <a:ea typeface="ＭＳ Ｐゴシック"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939304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pPr defTabSz="912315"/>
            <a:fld id="{7AC2E296-C86D-47BA-85B6-6A7A90F65486}" type="slidenum">
              <a:rPr lang="en-US" altLang="ja-JP" smtClean="0">
                <a:ea typeface="ＭＳ Ｐゴシック" charset="-128"/>
              </a:rPr>
              <a:pPr defTabSz="912315"/>
              <a:t>6</a:t>
            </a:fld>
            <a:endParaRPr lang="en-US" altLang="ja-JP">
              <a:ea typeface="ＭＳ Ｐゴシック" charset="-128"/>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566464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pPr defTabSz="912315"/>
            <a:fld id="{7FEAFFCC-A551-4F14-BBDE-67CA063495EA}" type="slidenum">
              <a:rPr lang="en-US" altLang="ja-JP" smtClean="0">
                <a:ea typeface="ＭＳ Ｐゴシック" charset="-128"/>
              </a:rPr>
              <a:pPr defTabSz="912315"/>
              <a:t>7</a:t>
            </a:fld>
            <a:endParaRPr lang="en-US" altLang="ja-JP">
              <a:ea typeface="ＭＳ Ｐゴシック" charset="-128"/>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2778944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pPr defTabSz="912315"/>
            <a:fld id="{BBF2EA0B-0479-45C0-AF8C-414649924F10}" type="slidenum">
              <a:rPr lang="en-US" altLang="ja-JP" smtClean="0">
                <a:ea typeface="ＭＳ Ｐゴシック" charset="-128"/>
              </a:rPr>
              <a:pPr defTabSz="912315"/>
              <a:t>8</a:t>
            </a:fld>
            <a:endParaRPr lang="en-US" altLang="ja-JP">
              <a:ea typeface="ＭＳ Ｐゴシック" charset="-128"/>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2419245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D19E9E3C-9D0D-488B-A9EF-CE8FE5E3336F}" type="slidenum">
              <a:rPr lang="en-US" altLang="ja-JP" smtClean="0">
                <a:ea typeface="ＭＳ Ｐゴシック" charset="-128"/>
              </a:rPr>
              <a:pPr/>
              <a:t>9</a:t>
            </a:fld>
            <a:endParaRPr lang="en-US" altLang="ja-JP">
              <a:ea typeface="ＭＳ Ｐゴシック" charset="-128"/>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947253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01372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ja-JP" altLang="en-US"/>
          </a:p>
        </p:txBody>
      </p:sp>
      <p:sp>
        <p:nvSpPr>
          <p:cNvPr id="5" name="Line 8"/>
          <p:cNvSpPr>
            <a:spLocks noChangeShapeType="1"/>
          </p:cNvSpPr>
          <p:nvPr/>
        </p:nvSpPr>
        <p:spPr bwMode="auto">
          <a:xfrm>
            <a:off x="1706563" y="3376613"/>
            <a:ext cx="6769100" cy="0"/>
          </a:xfrm>
          <a:prstGeom prst="line">
            <a:avLst/>
          </a:prstGeom>
          <a:noFill/>
          <a:ln w="19050">
            <a:solidFill>
              <a:schemeClr val="accent1"/>
            </a:solidFill>
            <a:round/>
            <a:headEnd/>
            <a:tailEnd/>
          </a:ln>
          <a:effectLst/>
        </p:spPr>
        <p:txBody>
          <a:bodyPr/>
          <a:lstStyle/>
          <a:p>
            <a:pPr>
              <a:defRPr/>
            </a:pPr>
            <a:endParaRPr lang="ja-JP" altLang="en-US"/>
          </a:p>
        </p:txBody>
      </p:sp>
      <p:sp>
        <p:nvSpPr>
          <p:cNvPr id="8194" name="Rectangle 2"/>
          <p:cNvSpPr>
            <a:spLocks noGrp="1" noChangeArrowheads="1"/>
          </p:cNvSpPr>
          <p:nvPr>
            <p:ph type="ctrTitle"/>
          </p:nvPr>
        </p:nvSpPr>
        <p:spPr>
          <a:xfrm>
            <a:off x="914400" y="1524000"/>
            <a:ext cx="7623175" cy="1752600"/>
          </a:xfrm>
        </p:spPr>
        <p:txBody>
          <a:bodyPr/>
          <a:lstStyle>
            <a:lvl1pPr>
              <a:defRPr sz="5000"/>
            </a:lvl1pPr>
          </a:lstStyle>
          <a:p>
            <a:r>
              <a:rPr lang="ja-JP" altLang="en-US" dirty="0"/>
              <a:t>マスタ タイトルの書式設定</a:t>
            </a:r>
          </a:p>
        </p:txBody>
      </p:sp>
      <p:sp>
        <p:nvSpPr>
          <p:cNvPr id="8195" name="Rectangle 3"/>
          <p:cNvSpPr>
            <a:spLocks noGrp="1" noChangeArrowheads="1"/>
          </p:cNvSpPr>
          <p:nvPr>
            <p:ph type="subTitle" idx="1"/>
          </p:nvPr>
        </p:nvSpPr>
        <p:spPr>
          <a:xfrm>
            <a:off x="1662113" y="3587750"/>
            <a:ext cx="6854825" cy="2428875"/>
          </a:xfrm>
        </p:spPr>
        <p:txBody>
          <a:bodyPr/>
          <a:lstStyle>
            <a:lvl1pPr marL="0" indent="0">
              <a:buFont typeface="Wingdings" pitchFamily="2" charset="2"/>
              <a:buNone/>
              <a:defRPr sz="2800"/>
            </a:lvl1pPr>
          </a:lstStyle>
          <a:p>
            <a:r>
              <a:rPr lang="ja-JP" altLang="en-US"/>
              <a:t>マスタ サブタイトルの書式設定</a:t>
            </a:r>
          </a:p>
        </p:txBody>
      </p:sp>
      <p:sp>
        <p:nvSpPr>
          <p:cNvPr id="6" name="Rectangle 4"/>
          <p:cNvSpPr>
            <a:spLocks noGrp="1" noChangeArrowheads="1"/>
          </p:cNvSpPr>
          <p:nvPr>
            <p:ph type="dt" sz="half" idx="10"/>
          </p:nvPr>
        </p:nvSpPr>
        <p:spPr/>
        <p:txBody>
          <a:bodyPr/>
          <a:lstStyle>
            <a:lvl1pPr>
              <a:defRPr/>
            </a:lvl1pPr>
          </a:lstStyle>
          <a:p>
            <a:pPr>
              <a:defRPr/>
            </a:pPr>
            <a:r>
              <a:rPr lang="ja-JP" altLang="en-US"/>
              <a:t>「マネジメント原理」</a:t>
            </a:r>
            <a:endParaRPr lang="en-US" altLang="ja-JP"/>
          </a:p>
        </p:txBody>
      </p:sp>
      <p:sp>
        <p:nvSpPr>
          <p:cNvPr id="7" name="Rectangle 5"/>
          <p:cNvSpPr>
            <a:spLocks noGrp="1" noChangeArrowheads="1"/>
          </p:cNvSpPr>
          <p:nvPr>
            <p:ph type="ftr" sz="quarter" idx="11"/>
          </p:nvPr>
        </p:nvSpPr>
        <p:spPr>
          <a:xfrm>
            <a:off x="3124200" y="6243638"/>
            <a:ext cx="3248025" cy="457200"/>
          </a:xfrm>
        </p:spPr>
        <p:txBody>
          <a:bodyPr/>
          <a:lstStyle>
            <a:lvl1pPr>
              <a:defRPr/>
            </a:lvl1pPr>
          </a:lstStyle>
          <a:p>
            <a:pPr>
              <a:defRPr/>
            </a:pPr>
            <a:r>
              <a:rPr lang="ja-JP" altLang="en-US"/>
              <a:t>近代組織論、経営組織の構造、組織デザイン</a:t>
            </a:r>
            <a:endParaRPr lang="en-US" altLang="ja-JP"/>
          </a:p>
        </p:txBody>
      </p:sp>
      <p:sp>
        <p:nvSpPr>
          <p:cNvPr id="8" name="Rectangle 6"/>
          <p:cNvSpPr>
            <a:spLocks noGrp="1" noChangeArrowheads="1"/>
          </p:cNvSpPr>
          <p:nvPr>
            <p:ph type="sldNum" sz="quarter" idx="12"/>
          </p:nvPr>
        </p:nvSpPr>
        <p:spPr>
          <a:xfrm>
            <a:off x="6553200" y="6243638"/>
            <a:ext cx="2133600" cy="457200"/>
          </a:xfrm>
        </p:spPr>
        <p:txBody>
          <a:bodyPr/>
          <a:lstStyle>
            <a:lvl1pPr>
              <a:defRPr/>
            </a:lvl1pPr>
          </a:lstStyle>
          <a:p>
            <a:pPr>
              <a:defRPr/>
            </a:pPr>
            <a:fld id="{B1C3518F-C2BD-4D79-B2E5-39780A5E7100}"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近代組織論、経営組織の構造、組織デザイン</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FA42E9C-A987-4895-AD65-F5115C42FFFA}"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76213"/>
            <a:ext cx="2057400" cy="5926137"/>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176213"/>
            <a:ext cx="6019800" cy="5926137"/>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近代組織論、経営組織の構造、組織デザイン</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FDC74FB-6246-43BE-8849-86E23D89A619}"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近代組織論、経営組織の構造、組織デザイン</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41951A5-0028-4E77-9714-7332A60CD747}"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近代組織論、経営組織の構造、組織デザイン</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0E32F05-8E14-4354-96FA-057EDA7AF00A}"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近代組織論、経営組織の構造、組織デザイン</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19FD916-8E47-4448-A9EF-3A6E04E5F8E1}"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r>
              <a:rPr lang="ja-JP" altLang="en-US"/>
              <a:t>近代組織論、経営組織の構造、組織デザイン</a:t>
            </a: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9BE65D06-7865-40D5-BACF-78FA5D66C226}"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r>
              <a:rPr lang="ja-JP" altLang="en-US"/>
              <a:t>近代組織論、経営組織の構造、組織デザイン</a:t>
            </a: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9F3B949A-11FB-49C5-A633-DB0AAF0420E1}"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r>
              <a:rPr lang="ja-JP" altLang="en-US"/>
              <a:t>近代組織論、経営組織の構造、組織デザイン</a:t>
            </a: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71C909A2-A808-41F2-B3E7-17E9570D48FC}"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近代組織論、経営組織の構造、組織デザイン</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BF88260-F46B-47BB-A555-A0436269DCAA}"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近代組織論、経営組織の構造、組織デザイン</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542F2CF-0491-43A4-923D-1C8C2D3AFCC0}" type="slidenum">
              <a:rPr lang="en-US" altLang="ja-JP"/>
              <a:pPr>
                <a:defRPr/>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7261" y="402397"/>
            <a:ext cx="8229600" cy="1274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570383"/>
            <a:ext cx="8229600" cy="46852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7172"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600">
                <a:latin typeface="+mj-lt"/>
              </a:defRPr>
            </a:lvl1pPr>
          </a:lstStyle>
          <a:p>
            <a:pPr>
              <a:defRPr/>
            </a:pPr>
            <a:r>
              <a:rPr lang="ja-JP" altLang="en-US"/>
              <a:t>「マネジメント原理」</a:t>
            </a:r>
            <a:endParaRPr lang="en-US" altLang="ja-JP"/>
          </a:p>
        </p:txBody>
      </p:sp>
      <p:sp>
        <p:nvSpPr>
          <p:cNvPr id="7173" name="Rectangle 5"/>
          <p:cNvSpPr>
            <a:spLocks noGrp="1" noChangeArrowheads="1"/>
          </p:cNvSpPr>
          <p:nvPr>
            <p:ph type="ftr" sz="quarter" idx="3"/>
          </p:nvPr>
        </p:nvSpPr>
        <p:spPr bwMode="auto">
          <a:xfrm>
            <a:off x="2594112" y="6248400"/>
            <a:ext cx="46401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600">
                <a:latin typeface="+mj-lt"/>
              </a:defRPr>
            </a:lvl1pPr>
          </a:lstStyle>
          <a:p>
            <a:pPr>
              <a:defRPr/>
            </a:pPr>
            <a:r>
              <a:rPr lang="ja-JP" altLang="en-US"/>
              <a:t>近代組織論、経営組織の構造、組織デザイン</a:t>
            </a:r>
            <a:endParaRPr lang="en-US" altLang="ja-JP"/>
          </a:p>
        </p:txBody>
      </p:sp>
      <p:sp>
        <p:nvSpPr>
          <p:cNvPr id="7174" name="Rectangle 6"/>
          <p:cNvSpPr>
            <a:spLocks noGrp="1" noChangeArrowheads="1"/>
          </p:cNvSpPr>
          <p:nvPr>
            <p:ph type="sldNum" sz="quarter" idx="4"/>
          </p:nvPr>
        </p:nvSpPr>
        <p:spPr bwMode="auto">
          <a:xfrm>
            <a:off x="7181850" y="6243638"/>
            <a:ext cx="15049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2000">
                <a:latin typeface="+mj-lt"/>
              </a:defRPr>
            </a:lvl1pPr>
          </a:lstStyle>
          <a:p>
            <a:pPr>
              <a:defRPr/>
            </a:pPr>
            <a:fld id="{BF4033AB-F934-4BA3-9D87-D0C02217DAD4}" type="slidenum">
              <a:rPr lang="en-US" altLang="ja-JP"/>
              <a:pPr>
                <a:defRPr/>
              </a:pPr>
              <a:t>‹#›</a:t>
            </a:fld>
            <a:endParaRPr lang="en-US" altLang="ja-JP"/>
          </a:p>
        </p:txBody>
      </p:sp>
      <p:sp>
        <p:nvSpPr>
          <p:cNvPr id="717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ja-JP" altLang="en-US"/>
          </a:p>
        </p:txBody>
      </p:sp>
      <p:sp>
        <p:nvSpPr>
          <p:cNvPr id="7176" name="Line 8"/>
          <p:cNvSpPr>
            <a:spLocks noChangeShapeType="1"/>
          </p:cNvSpPr>
          <p:nvPr/>
        </p:nvSpPr>
        <p:spPr bwMode="auto">
          <a:xfrm>
            <a:off x="457200" y="6311346"/>
            <a:ext cx="8229600" cy="0"/>
          </a:xfrm>
          <a:prstGeom prst="line">
            <a:avLst/>
          </a:prstGeom>
          <a:noFill/>
          <a:ln w="19050">
            <a:solidFill>
              <a:schemeClr val="accent1"/>
            </a:solidFill>
            <a:round/>
            <a:headEnd/>
            <a:tailEnd/>
          </a:ln>
          <a:effectLst/>
        </p:spPr>
        <p:txBody>
          <a:body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hf hdr="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2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2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2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2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kumimoji="1" sz="28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kumimoji="1" sz="2400">
          <a:solidFill>
            <a:schemeClr val="tx1"/>
          </a:solidFill>
          <a:latin typeface="+mn-lt"/>
          <a:ea typeface="+mn-ea"/>
        </a:defRPr>
      </a:lvl2pPr>
      <a:lvl3pPr marL="893763" indent="-222250" algn="l" rtl="0" eaLnBrk="0" fontAlgn="base" hangingPunct="0">
        <a:spcBef>
          <a:spcPct val="20000"/>
        </a:spcBef>
        <a:spcAft>
          <a:spcPct val="0"/>
        </a:spcAft>
        <a:buClr>
          <a:schemeClr val="accent1"/>
        </a:buClr>
        <a:buSzPct val="65000"/>
        <a:buFont typeface="Wingdings" pitchFamily="2" charset="2"/>
        <a:buChar char="n"/>
        <a:defRPr kumimoji="1" sz="2000">
          <a:solidFill>
            <a:schemeClr val="tx1"/>
          </a:solidFill>
          <a:latin typeface="+mn-lt"/>
          <a:ea typeface="+mn-ea"/>
        </a:defRPr>
      </a:lvl3pPr>
      <a:lvl4pPr marL="1252538" indent="-228600" algn="l" rtl="0" eaLnBrk="0" fontAlgn="base" hangingPunct="0">
        <a:spcBef>
          <a:spcPct val="20000"/>
        </a:spcBef>
        <a:spcAft>
          <a:spcPct val="0"/>
        </a:spcAft>
        <a:buClr>
          <a:schemeClr val="accent2"/>
        </a:buClr>
        <a:buSzPct val="70000"/>
        <a:buFont typeface="Wingdings" pitchFamily="2" charset="2"/>
        <a:buChar char="q"/>
        <a:defRPr kumimoji="1" sz="1800">
          <a:solidFill>
            <a:schemeClr val="tx1"/>
          </a:solidFill>
          <a:latin typeface="+mn-lt"/>
          <a:ea typeface="+mn-ea"/>
        </a:defRPr>
      </a:lvl4pPr>
      <a:lvl5pPr marL="1520825" indent="-179388" algn="l" rtl="0" eaLnBrk="0" fontAlgn="base" hangingPunct="0">
        <a:spcBef>
          <a:spcPct val="20000"/>
        </a:spcBef>
        <a:spcAft>
          <a:spcPct val="0"/>
        </a:spcAft>
        <a:buClr>
          <a:schemeClr val="accent1"/>
        </a:buClr>
        <a:buSzPct val="75000"/>
        <a:buFont typeface="Wingdings" pitchFamily="2" charset="2"/>
        <a:buChar char="§"/>
        <a:defRPr kumimoji="1" sz="1800">
          <a:solidFill>
            <a:schemeClr val="tx1"/>
          </a:solidFill>
          <a:latin typeface="+mn-lt"/>
          <a:ea typeface="+mn-ea"/>
        </a:defRPr>
      </a:lvl5pPr>
      <a:lvl6pPr marL="21383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6pPr>
      <a:lvl7pPr marL="25955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7pPr>
      <a:lvl8pPr marL="30527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8pPr>
      <a:lvl9pPr marL="35099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kana-toshi@ab.auone-net.jp"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2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slide" Target="slide10.xml"/></Relationships>
</file>

<file path=ppt/slides/_rels/slide2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slide" Target="slide12.xml"/></Relationships>
</file>

<file path=ppt/slides/_rels/slide2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slide" Target="slide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jiu.webex.com/jiu/j.php?MTID=mc216658dc53fef0a54bce4ae828b0e66"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19030" y="1077682"/>
            <a:ext cx="7892898" cy="2271077"/>
          </a:xfrm>
        </p:spPr>
        <p:txBody>
          <a:bodyPr/>
          <a:lstStyle/>
          <a:p>
            <a:pPr eaLnBrk="1" hangingPunct="1">
              <a:lnSpc>
                <a:spcPct val="95000"/>
              </a:lnSpc>
            </a:pPr>
            <a:r>
              <a:rPr lang="ja-JP" altLang="en-US" sz="4400" dirty="0"/>
              <a:t>マネジメント原理（説明</a:t>
            </a:r>
            <a:r>
              <a:rPr lang="en-US" altLang="ja-JP" sz="4400" dirty="0"/>
              <a:t>4</a:t>
            </a:r>
            <a:r>
              <a:rPr lang="ja-JP" altLang="en-US" sz="4400" dirty="0"/>
              <a:t>）</a:t>
            </a:r>
            <a:br>
              <a:rPr lang="en-US" altLang="ja-JP" sz="4400" dirty="0"/>
            </a:br>
            <a:r>
              <a:rPr lang="ja-JP" altLang="en-US" sz="3600" dirty="0"/>
              <a:t>　　　１．近代組織論</a:t>
            </a:r>
            <a:br>
              <a:rPr lang="en-US" altLang="ja-JP" sz="3600" dirty="0"/>
            </a:br>
            <a:r>
              <a:rPr lang="ja-JP" altLang="en-US" sz="3600" dirty="0"/>
              <a:t>　　　２．経営組織の構造</a:t>
            </a:r>
            <a:br>
              <a:rPr lang="en-US" altLang="ja-JP" sz="3600" dirty="0"/>
            </a:br>
            <a:r>
              <a:rPr lang="ja-JP" altLang="en-US" sz="3600" dirty="0"/>
              <a:t>　　　３．組織デザイン</a:t>
            </a:r>
            <a:endParaRPr lang="ja-JP" altLang="en-US" sz="3200" dirty="0">
              <a:solidFill>
                <a:srgbClr val="FF0000"/>
              </a:solidFill>
            </a:endParaRPr>
          </a:p>
        </p:txBody>
      </p:sp>
      <p:sp>
        <p:nvSpPr>
          <p:cNvPr id="3075" name="Rectangle 3"/>
          <p:cNvSpPr>
            <a:spLocks noGrp="1" noChangeArrowheads="1"/>
          </p:cNvSpPr>
          <p:nvPr>
            <p:ph type="subTitle" idx="1"/>
          </p:nvPr>
        </p:nvSpPr>
        <p:spPr>
          <a:xfrm>
            <a:off x="1683122" y="3643256"/>
            <a:ext cx="7543800" cy="2453502"/>
          </a:xfrm>
        </p:spPr>
        <p:txBody>
          <a:bodyPr/>
          <a:lstStyle/>
          <a:p>
            <a:pPr eaLnBrk="1" hangingPunct="1"/>
            <a:r>
              <a:rPr lang="ja-JP" altLang="en-US" sz="3200" dirty="0"/>
              <a:t>城西国際大学大学院</a:t>
            </a:r>
            <a:endParaRPr lang="en-US" altLang="ja-JP" sz="3200" dirty="0"/>
          </a:p>
          <a:p>
            <a:pPr eaLnBrk="1" hangingPunct="1"/>
            <a:r>
              <a:rPr lang="ja-JP" altLang="en-US" sz="3200" dirty="0"/>
              <a:t>ビジネスデザイン研究科</a:t>
            </a:r>
            <a:endParaRPr lang="en-US" altLang="ja-JP" sz="3200" dirty="0"/>
          </a:p>
          <a:p>
            <a:pPr eaLnBrk="1" hangingPunct="1"/>
            <a:r>
              <a:rPr lang="ja-JP" altLang="en-US" sz="3200" dirty="0"/>
              <a:t>経営学博士：伊東俊彦</a:t>
            </a:r>
            <a:endParaRPr lang="en-US" altLang="ja-JP" sz="1800" dirty="0"/>
          </a:p>
        </p:txBody>
      </p:sp>
      <p:sp>
        <p:nvSpPr>
          <p:cNvPr id="3076" name="テキスト ボックス 3"/>
          <p:cNvSpPr txBox="1">
            <a:spLocks noChangeArrowheads="1"/>
          </p:cNvSpPr>
          <p:nvPr/>
        </p:nvSpPr>
        <p:spPr bwMode="auto">
          <a:xfrm>
            <a:off x="611481" y="6548467"/>
            <a:ext cx="2543405" cy="307777"/>
          </a:xfrm>
          <a:prstGeom prst="rect">
            <a:avLst/>
          </a:prstGeom>
          <a:noFill/>
          <a:ln w="9525">
            <a:noFill/>
            <a:miter lim="800000"/>
            <a:headEnd/>
            <a:tailEnd/>
          </a:ln>
        </p:spPr>
        <p:txBody>
          <a:bodyPr wrap="square">
            <a:spAutoFit/>
          </a:bodyPr>
          <a:lstStyle/>
          <a:p>
            <a:r>
              <a:rPr lang="en-US" altLang="ja-JP" dirty="0"/>
              <a:t>management-4.pptx</a:t>
            </a:r>
            <a:endParaRPr lang="ja-JP" altLang="en-US" dirty="0">
              <a:solidFill>
                <a:srgbClr val="FF0000"/>
              </a:solidFill>
            </a:endParaRPr>
          </a:p>
        </p:txBody>
      </p:sp>
      <p:sp>
        <p:nvSpPr>
          <p:cNvPr id="6" name="正方形/長方形 5"/>
          <p:cNvSpPr/>
          <p:nvPr/>
        </p:nvSpPr>
        <p:spPr>
          <a:xfrm>
            <a:off x="1683122" y="5835148"/>
            <a:ext cx="6874945" cy="523220"/>
          </a:xfrm>
          <a:prstGeom prst="rect">
            <a:avLst/>
          </a:prstGeom>
        </p:spPr>
        <p:txBody>
          <a:bodyPr wrap="square">
            <a:spAutoFit/>
          </a:bodyPr>
          <a:lstStyle/>
          <a:p>
            <a:pPr eaLnBrk="1" hangingPunct="1"/>
            <a:r>
              <a:rPr lang="ja-JP" altLang="en-US" dirty="0"/>
              <a:t>・本資料作成にあたり特にことわらない限り下記書籍をテキストとして使用</a:t>
            </a:r>
            <a:endParaRPr lang="en-US" altLang="ja-JP" dirty="0"/>
          </a:p>
          <a:p>
            <a:pPr eaLnBrk="1" hangingPunct="1"/>
            <a:r>
              <a:rPr lang="ja-JP" altLang="en-US" dirty="0"/>
              <a:t>　</a:t>
            </a:r>
            <a:r>
              <a:rPr lang="en-US" altLang="ja-JP" dirty="0"/>
              <a:t>『</a:t>
            </a:r>
            <a:r>
              <a:rPr lang="ja-JP" altLang="en-US" dirty="0"/>
              <a:t>新版 公務員</a:t>
            </a:r>
            <a:r>
              <a:rPr lang="en-US" altLang="ja-JP" dirty="0"/>
              <a:t>V</a:t>
            </a:r>
            <a:r>
              <a:rPr lang="ja-JP" altLang="en-US" dirty="0"/>
              <a:t>テキスト</a:t>
            </a:r>
            <a:r>
              <a:rPr lang="en-US" altLang="ja-JP" dirty="0"/>
              <a:t>13 </a:t>
            </a:r>
            <a:r>
              <a:rPr lang="ja-JP" altLang="en-US" dirty="0"/>
              <a:t>経営学</a:t>
            </a:r>
            <a:r>
              <a:rPr lang="en-US" altLang="ja-JP" dirty="0"/>
              <a:t>』TAC</a:t>
            </a:r>
            <a:r>
              <a:rPr lang="ja-JP" altLang="en-US" dirty="0"/>
              <a:t>公務員講座編、</a:t>
            </a:r>
            <a:r>
              <a:rPr lang="en-US" altLang="ja-JP" dirty="0"/>
              <a:t>TAC</a:t>
            </a:r>
            <a:r>
              <a:rPr lang="ja-JP" altLang="en-US" dirty="0"/>
              <a:t>出版、</a:t>
            </a:r>
            <a:r>
              <a:rPr lang="en-US" altLang="ja-JP" dirty="0"/>
              <a:t>2007</a:t>
            </a:r>
            <a:endParaRPr lang="ja-JP" altLang="en-US" dirty="0"/>
          </a:p>
        </p:txBody>
      </p:sp>
      <p:pic>
        <p:nvPicPr>
          <p:cNvPr id="1026" name="Picture 2" descr="C:\Documents and Settings\toshihiko\デスクトップ\ramanch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481" y="8361"/>
            <a:ext cx="3155290" cy="9462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75D446C3-9C1F-4BF9-B60A-D8412334691E}" type="slidenum">
              <a:rPr lang="en-US" altLang="ja-JP"/>
              <a:pPr>
                <a:defRPr/>
              </a:pPr>
              <a:t>10</a:t>
            </a:fld>
            <a:endParaRPr lang="en-US" altLang="ja-JP" dirty="0"/>
          </a:p>
        </p:txBody>
      </p:sp>
      <p:sp>
        <p:nvSpPr>
          <p:cNvPr id="4100" name="Rectangle 2"/>
          <p:cNvSpPr>
            <a:spLocks noGrp="1" noChangeArrowheads="1"/>
          </p:cNvSpPr>
          <p:nvPr>
            <p:ph type="title"/>
          </p:nvPr>
        </p:nvSpPr>
        <p:spPr>
          <a:xfrm>
            <a:off x="569913" y="431800"/>
            <a:ext cx="8229600" cy="1252538"/>
          </a:xfrm>
        </p:spPr>
        <p:txBody>
          <a:bodyPr/>
          <a:lstStyle/>
          <a:p>
            <a:pPr eaLnBrk="1" hangingPunct="1"/>
            <a:r>
              <a:rPr lang="ja-JP" altLang="en-US" sz="4400" dirty="0"/>
              <a:t>２．経営組織の構造</a:t>
            </a:r>
            <a:r>
              <a:rPr lang="en-US" altLang="ja-JP" sz="4400" dirty="0"/>
              <a:t>-1</a:t>
            </a:r>
            <a:endParaRPr lang="ja-JP" altLang="en-US" sz="4400" dirty="0"/>
          </a:p>
        </p:txBody>
      </p:sp>
      <p:sp>
        <p:nvSpPr>
          <p:cNvPr id="4101" name="Rectangle 3"/>
          <p:cNvSpPr>
            <a:spLocks noGrp="1" noChangeArrowheads="1"/>
          </p:cNvSpPr>
          <p:nvPr>
            <p:ph type="body" idx="1"/>
          </p:nvPr>
        </p:nvSpPr>
        <p:spPr>
          <a:xfrm>
            <a:off x="347652" y="1522332"/>
            <a:ext cx="8776252" cy="5039361"/>
          </a:xfrm>
        </p:spPr>
        <p:txBody>
          <a:bodyPr/>
          <a:lstStyle/>
          <a:p>
            <a:pPr eaLnBrk="1" hangingPunct="1">
              <a:spcBef>
                <a:spcPts val="1200"/>
              </a:spcBef>
            </a:pPr>
            <a:r>
              <a:rPr lang="ja-JP" altLang="en-US" dirty="0"/>
              <a:t>経営組織の構造とは</a:t>
            </a:r>
            <a:endParaRPr lang="en-US" altLang="ja-JP" dirty="0"/>
          </a:p>
          <a:p>
            <a:pPr lvl="1" eaLnBrk="1" hangingPunct="1">
              <a:spcBef>
                <a:spcPts val="1200"/>
              </a:spcBef>
            </a:pPr>
            <a:r>
              <a:rPr lang="ja-JP" altLang="en-US" sz="2400" dirty="0"/>
              <a:t>組織内の</a:t>
            </a:r>
            <a:r>
              <a:rPr lang="ja-JP" altLang="en-US" sz="2400" dirty="0">
                <a:solidFill>
                  <a:srgbClr val="FF0000"/>
                </a:solidFill>
              </a:rPr>
              <a:t>役割</a:t>
            </a:r>
            <a:r>
              <a:rPr lang="ja-JP" altLang="en-US" sz="2400" dirty="0"/>
              <a:t>分担や職務間の</a:t>
            </a:r>
            <a:r>
              <a:rPr lang="ja-JP" altLang="en-US" sz="2400" dirty="0">
                <a:solidFill>
                  <a:srgbClr val="FF0000"/>
                </a:solidFill>
              </a:rPr>
              <a:t>調整</a:t>
            </a:r>
            <a:r>
              <a:rPr lang="ja-JP" altLang="en-US" sz="2400" dirty="0"/>
              <a:t>に関する基本的な枠組み</a:t>
            </a:r>
            <a:endParaRPr lang="en-US" altLang="ja-JP" sz="2400" dirty="0"/>
          </a:p>
          <a:p>
            <a:pPr eaLnBrk="1" hangingPunct="1">
              <a:spcBef>
                <a:spcPts val="1200"/>
              </a:spcBef>
            </a:pPr>
            <a:r>
              <a:rPr lang="ja-JP" altLang="en-US" dirty="0"/>
              <a:t>経営組織の主要形態</a:t>
            </a:r>
            <a:r>
              <a:rPr lang="en-US" altLang="ja-JP" dirty="0"/>
              <a:t>-1</a:t>
            </a:r>
          </a:p>
          <a:p>
            <a:pPr lvl="1" eaLnBrk="1" hangingPunct="1">
              <a:spcBef>
                <a:spcPts val="1200"/>
              </a:spcBef>
            </a:pPr>
            <a:r>
              <a:rPr lang="ja-JP" altLang="en-US" dirty="0"/>
              <a:t>職能別組織、事業部制組織、マトリックス組織など</a:t>
            </a:r>
            <a:endParaRPr lang="en-US" altLang="ja-JP" dirty="0"/>
          </a:p>
          <a:p>
            <a:pPr lvl="1" eaLnBrk="1" hangingPunct="1">
              <a:spcBef>
                <a:spcPts val="1200"/>
              </a:spcBef>
            </a:pPr>
            <a:r>
              <a:rPr lang="ja-JP" altLang="en-US" dirty="0"/>
              <a:t>（</a:t>
            </a:r>
            <a:r>
              <a:rPr lang="en-US" altLang="ja-JP" dirty="0"/>
              <a:t>1</a:t>
            </a:r>
            <a:r>
              <a:rPr lang="ja-JP" altLang="en-US" dirty="0"/>
              <a:t>）職能別組織</a:t>
            </a:r>
            <a:r>
              <a:rPr lang="en-US" altLang="ja-JP" dirty="0"/>
              <a:t>-1</a:t>
            </a:r>
          </a:p>
          <a:p>
            <a:pPr lvl="2" eaLnBrk="1" hangingPunct="1">
              <a:spcBef>
                <a:spcPts val="1200"/>
              </a:spcBef>
            </a:pPr>
            <a:r>
              <a:rPr lang="ja-JP" altLang="en-US" dirty="0"/>
              <a:t>特徴</a:t>
            </a:r>
            <a:endParaRPr lang="en-US" altLang="ja-JP" dirty="0"/>
          </a:p>
          <a:p>
            <a:pPr lvl="3" eaLnBrk="1" hangingPunct="1">
              <a:spcBef>
                <a:spcPts val="1200"/>
              </a:spcBef>
            </a:pPr>
            <a:r>
              <a:rPr lang="ja-JP" altLang="en-US" dirty="0"/>
              <a:t>購買、製造、販売、研究開発という</a:t>
            </a:r>
            <a:r>
              <a:rPr lang="ja-JP" altLang="en-US" dirty="0">
                <a:solidFill>
                  <a:srgbClr val="FF0000"/>
                </a:solidFill>
              </a:rPr>
              <a:t>職能</a:t>
            </a:r>
            <a:r>
              <a:rPr lang="ja-JP" altLang="en-US" dirty="0"/>
              <a:t>ごとに部門化され</a:t>
            </a:r>
            <a:br>
              <a:rPr lang="en-US" altLang="ja-JP" dirty="0"/>
            </a:br>
            <a:r>
              <a:rPr lang="ja-JP" altLang="en-US" dirty="0"/>
              <a:t>全体的に</a:t>
            </a:r>
            <a:r>
              <a:rPr lang="ja-JP" altLang="en-US" dirty="0">
                <a:solidFill>
                  <a:srgbClr val="FF0000"/>
                </a:solidFill>
              </a:rPr>
              <a:t>自己充足</a:t>
            </a:r>
            <a:r>
              <a:rPr lang="ja-JP" altLang="en-US" dirty="0"/>
              <a:t>単位となっている組織</a:t>
            </a:r>
            <a:endParaRPr lang="en-US" altLang="ja-JP" dirty="0"/>
          </a:p>
          <a:p>
            <a:pPr lvl="3" eaLnBrk="1" hangingPunct="1">
              <a:spcBef>
                <a:spcPts val="1200"/>
              </a:spcBef>
            </a:pPr>
            <a:r>
              <a:rPr lang="ja-JP" altLang="en-US" dirty="0"/>
              <a:t>部門間（</a:t>
            </a:r>
            <a:r>
              <a:rPr lang="en-US" altLang="ja-JP" dirty="0"/>
              <a:t>=</a:t>
            </a:r>
            <a:r>
              <a:rPr lang="ja-JP" altLang="en-US" dirty="0"/>
              <a:t>職能間）の</a:t>
            </a:r>
            <a:r>
              <a:rPr lang="ja-JP" altLang="en-US" dirty="0">
                <a:solidFill>
                  <a:srgbClr val="FF0000"/>
                </a:solidFill>
              </a:rPr>
              <a:t>調整</a:t>
            </a:r>
            <a:r>
              <a:rPr lang="ja-JP" altLang="en-US" dirty="0"/>
              <a:t>は基本的にトップマネジメントに</a:t>
            </a:r>
            <a:r>
              <a:rPr lang="ja-JP" altLang="en-US" dirty="0">
                <a:solidFill>
                  <a:srgbClr val="FF0000"/>
                </a:solidFill>
              </a:rPr>
              <a:t>集中</a:t>
            </a:r>
            <a:br>
              <a:rPr lang="en-US" altLang="ja-JP" dirty="0">
                <a:solidFill>
                  <a:srgbClr val="FF0000"/>
                </a:solidFill>
              </a:rPr>
            </a:br>
            <a:r>
              <a:rPr lang="ja-JP" altLang="en-US" dirty="0"/>
              <a:t>⇒</a:t>
            </a:r>
            <a:r>
              <a:rPr lang="ja-JP" altLang="en-US" dirty="0">
                <a:solidFill>
                  <a:srgbClr val="FF0000"/>
                </a:solidFill>
              </a:rPr>
              <a:t>集権的</a:t>
            </a:r>
            <a:r>
              <a:rPr lang="ja-JP" altLang="en-US" dirty="0"/>
              <a:t>組織となる</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pic>
        <p:nvPicPr>
          <p:cNvPr id="8" name="Picture 12" descr="C:\Documents and Settings\toshihiko\Local Settings\Temporary Internet Files\Content.IE5\EJ4RDBL9\MC900442145[1].png">
            <a:hlinkClick r:id="rId3" action="ppaction://hlinksldjump"/>
          </p:cNvPr>
          <p:cNvPicPr>
            <a:picLocks noChangeAspect="1" noChangeArrowheads="1"/>
          </p:cNvPicPr>
          <p:nvPr/>
        </p:nvPicPr>
        <p:blipFill>
          <a:blip r:embed="rId4" cstate="print"/>
          <a:srcRect/>
          <a:stretch>
            <a:fillRect/>
          </a:stretch>
        </p:blipFill>
        <p:spPr bwMode="auto">
          <a:xfrm>
            <a:off x="3616810" y="3801344"/>
            <a:ext cx="330967" cy="345588"/>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Effect transition="in" filter="fade">
                                      <p:cBhvr>
                                        <p:cTn id="7" dur="500"/>
                                        <p:tgtEl>
                                          <p:spTgt spid="410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01">
                                            <p:txEl>
                                              <p:pRg st="1" end="1"/>
                                            </p:txEl>
                                          </p:spTgt>
                                        </p:tgtEl>
                                        <p:attrNameLst>
                                          <p:attrName>style.visibility</p:attrName>
                                        </p:attrNameLst>
                                      </p:cBhvr>
                                      <p:to>
                                        <p:strVal val="visible"/>
                                      </p:to>
                                    </p:set>
                                    <p:animEffect transition="in" filter="fade">
                                      <p:cBhvr>
                                        <p:cTn id="12" dur="500"/>
                                        <p:tgtEl>
                                          <p:spTgt spid="410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101">
                                            <p:txEl>
                                              <p:pRg st="2" end="2"/>
                                            </p:txEl>
                                          </p:spTgt>
                                        </p:tgtEl>
                                        <p:attrNameLst>
                                          <p:attrName>style.visibility</p:attrName>
                                        </p:attrNameLst>
                                      </p:cBhvr>
                                      <p:to>
                                        <p:strVal val="visible"/>
                                      </p:to>
                                    </p:set>
                                    <p:animEffect transition="in" filter="fade">
                                      <p:cBhvr>
                                        <p:cTn id="17" dur="500"/>
                                        <p:tgtEl>
                                          <p:spTgt spid="410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01">
                                            <p:txEl>
                                              <p:pRg st="3" end="3"/>
                                            </p:txEl>
                                          </p:spTgt>
                                        </p:tgtEl>
                                        <p:attrNameLst>
                                          <p:attrName>style.visibility</p:attrName>
                                        </p:attrNameLst>
                                      </p:cBhvr>
                                      <p:to>
                                        <p:strVal val="visible"/>
                                      </p:to>
                                    </p:set>
                                    <p:animEffect transition="in" filter="fade">
                                      <p:cBhvr>
                                        <p:cTn id="22" dur="500"/>
                                        <p:tgtEl>
                                          <p:spTgt spid="410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101">
                                            <p:txEl>
                                              <p:pRg st="4" end="4"/>
                                            </p:txEl>
                                          </p:spTgt>
                                        </p:tgtEl>
                                        <p:attrNameLst>
                                          <p:attrName>style.visibility</p:attrName>
                                        </p:attrNameLst>
                                      </p:cBhvr>
                                      <p:to>
                                        <p:strVal val="visible"/>
                                      </p:to>
                                    </p:set>
                                    <p:animEffect transition="in" filter="fade">
                                      <p:cBhvr>
                                        <p:cTn id="27" dur="500"/>
                                        <p:tgtEl>
                                          <p:spTgt spid="4101">
                                            <p:txEl>
                                              <p:pRg st="4" end="4"/>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101">
                                            <p:txEl>
                                              <p:pRg st="5" end="5"/>
                                            </p:txEl>
                                          </p:spTgt>
                                        </p:tgtEl>
                                        <p:attrNameLst>
                                          <p:attrName>style.visibility</p:attrName>
                                        </p:attrNameLst>
                                      </p:cBhvr>
                                      <p:to>
                                        <p:strVal val="visible"/>
                                      </p:to>
                                    </p:set>
                                    <p:animEffect transition="in" filter="fade">
                                      <p:cBhvr>
                                        <p:cTn id="35" dur="500"/>
                                        <p:tgtEl>
                                          <p:spTgt spid="4101">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4101">
                                            <p:txEl>
                                              <p:pRg st="6" end="6"/>
                                            </p:txEl>
                                          </p:spTgt>
                                        </p:tgtEl>
                                        <p:attrNameLst>
                                          <p:attrName>style.visibility</p:attrName>
                                        </p:attrNameLst>
                                      </p:cBhvr>
                                      <p:to>
                                        <p:strVal val="visible"/>
                                      </p:to>
                                    </p:set>
                                    <p:animEffect transition="in" filter="fade">
                                      <p:cBhvr>
                                        <p:cTn id="40" dur="500"/>
                                        <p:tgtEl>
                                          <p:spTgt spid="4101">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4101">
                                            <p:txEl>
                                              <p:pRg st="7" end="7"/>
                                            </p:txEl>
                                          </p:spTgt>
                                        </p:tgtEl>
                                        <p:attrNameLst>
                                          <p:attrName>style.visibility</p:attrName>
                                        </p:attrNameLst>
                                      </p:cBhvr>
                                      <p:to>
                                        <p:strVal val="visible"/>
                                      </p:to>
                                    </p:set>
                                    <p:animEffect transition="in" filter="fade">
                                      <p:cBhvr>
                                        <p:cTn id="45" dur="500"/>
                                        <p:tgtEl>
                                          <p:spTgt spid="410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55BDE253-7FDF-49F8-B240-BE91B6AAE404}" type="slidenum">
              <a:rPr lang="en-US" altLang="ja-JP"/>
              <a:pPr>
                <a:defRPr/>
              </a:pPr>
              <a:t>11</a:t>
            </a:fld>
            <a:endParaRPr lang="en-US" altLang="ja-JP" dirty="0"/>
          </a:p>
        </p:txBody>
      </p:sp>
      <p:sp>
        <p:nvSpPr>
          <p:cNvPr id="7172" name="Rectangle 2"/>
          <p:cNvSpPr>
            <a:spLocks noGrp="1" noChangeArrowheads="1"/>
          </p:cNvSpPr>
          <p:nvPr>
            <p:ph type="title"/>
          </p:nvPr>
        </p:nvSpPr>
        <p:spPr>
          <a:xfrm>
            <a:off x="569913" y="372166"/>
            <a:ext cx="8229600" cy="1252538"/>
          </a:xfrm>
        </p:spPr>
        <p:txBody>
          <a:bodyPr/>
          <a:lstStyle/>
          <a:p>
            <a:pPr eaLnBrk="1" hangingPunct="1"/>
            <a:r>
              <a:rPr lang="ja-JP" altLang="en-US" dirty="0"/>
              <a:t>２．経営組織の構造</a:t>
            </a:r>
            <a:r>
              <a:rPr lang="en-US" altLang="ja-JP" dirty="0"/>
              <a:t>-2</a:t>
            </a:r>
            <a:endParaRPr lang="ja-JP" altLang="en-US" sz="4400" dirty="0"/>
          </a:p>
        </p:txBody>
      </p:sp>
      <p:sp>
        <p:nvSpPr>
          <p:cNvPr id="4101" name="Rectangle 3"/>
          <p:cNvSpPr>
            <a:spLocks noGrp="1" noChangeArrowheads="1"/>
          </p:cNvSpPr>
          <p:nvPr>
            <p:ph type="body" idx="1"/>
          </p:nvPr>
        </p:nvSpPr>
        <p:spPr>
          <a:xfrm>
            <a:off x="422031" y="1306286"/>
            <a:ext cx="8721969" cy="5114611"/>
          </a:xfrm>
        </p:spPr>
        <p:txBody>
          <a:bodyPr/>
          <a:lstStyle/>
          <a:p>
            <a:pPr eaLnBrk="1" hangingPunct="1">
              <a:spcBef>
                <a:spcPts val="100"/>
              </a:spcBef>
            </a:pPr>
            <a:r>
              <a:rPr lang="ja-JP" altLang="en-US" sz="2800" dirty="0"/>
              <a:t>経営組織の主要形態</a:t>
            </a:r>
            <a:r>
              <a:rPr lang="en-US" altLang="ja-JP" sz="2800" dirty="0"/>
              <a:t>-2</a:t>
            </a:r>
          </a:p>
          <a:p>
            <a:pPr lvl="1" eaLnBrk="1" hangingPunct="1">
              <a:spcBef>
                <a:spcPts val="100"/>
              </a:spcBef>
            </a:pPr>
            <a:r>
              <a:rPr lang="ja-JP" altLang="en-US" dirty="0"/>
              <a:t>（</a:t>
            </a:r>
            <a:r>
              <a:rPr lang="en-US" altLang="ja-JP" dirty="0"/>
              <a:t>1</a:t>
            </a:r>
            <a:r>
              <a:rPr lang="ja-JP" altLang="en-US" dirty="0"/>
              <a:t>）職能別組織</a:t>
            </a:r>
            <a:r>
              <a:rPr lang="en-US" altLang="ja-JP" dirty="0"/>
              <a:t>-2</a:t>
            </a:r>
          </a:p>
          <a:p>
            <a:pPr lvl="2" eaLnBrk="1" hangingPunct="1">
              <a:spcBef>
                <a:spcPts val="100"/>
              </a:spcBef>
            </a:pPr>
            <a:r>
              <a:rPr lang="ja-JP" altLang="en-US" sz="2000" dirty="0"/>
              <a:t>長所</a:t>
            </a:r>
            <a:endParaRPr lang="en-US" altLang="ja-JP" sz="2000" dirty="0"/>
          </a:p>
          <a:p>
            <a:pPr lvl="3" eaLnBrk="1" hangingPunct="1">
              <a:spcBef>
                <a:spcPts val="100"/>
              </a:spcBef>
            </a:pPr>
            <a:r>
              <a:rPr lang="ja-JP" altLang="en-US" dirty="0">
                <a:solidFill>
                  <a:srgbClr val="FF0000"/>
                </a:solidFill>
              </a:rPr>
              <a:t>専門家</a:t>
            </a:r>
            <a:r>
              <a:rPr lang="ja-JP" altLang="en-US" dirty="0"/>
              <a:t>の利益を享受しやすい⇒活動が専門的、継続的となるため、</a:t>
            </a:r>
            <a:br>
              <a:rPr lang="en-US" altLang="ja-JP" dirty="0"/>
            </a:br>
            <a:r>
              <a:rPr lang="ja-JP" altLang="en-US" dirty="0"/>
              <a:t>技能や熟練度が増し、活動が</a:t>
            </a:r>
            <a:r>
              <a:rPr lang="ja-JP" altLang="en-US" dirty="0">
                <a:solidFill>
                  <a:srgbClr val="FF0000"/>
                </a:solidFill>
              </a:rPr>
              <a:t>能率</a:t>
            </a:r>
            <a:r>
              <a:rPr lang="ja-JP" altLang="en-US" dirty="0"/>
              <a:t>的になる</a:t>
            </a:r>
            <a:endParaRPr lang="en-US" altLang="ja-JP" dirty="0"/>
          </a:p>
          <a:p>
            <a:pPr lvl="3" eaLnBrk="1" hangingPunct="1">
              <a:spcBef>
                <a:spcPts val="100"/>
              </a:spcBef>
            </a:pPr>
            <a:r>
              <a:rPr lang="ja-JP" altLang="en-US" dirty="0">
                <a:solidFill>
                  <a:srgbClr val="FF0000"/>
                </a:solidFill>
              </a:rPr>
              <a:t>規模</a:t>
            </a:r>
            <a:r>
              <a:rPr lang="ja-JP" altLang="en-US" dirty="0"/>
              <a:t>の経済性が図れる⇒単位あたりの製造コストが</a:t>
            </a:r>
            <a:r>
              <a:rPr lang="ja-JP" altLang="en-US" dirty="0">
                <a:solidFill>
                  <a:srgbClr val="FF0000"/>
                </a:solidFill>
              </a:rPr>
              <a:t>低下</a:t>
            </a:r>
            <a:endParaRPr lang="en-US" altLang="ja-JP" dirty="0">
              <a:solidFill>
                <a:srgbClr val="FF0000"/>
              </a:solidFill>
            </a:endParaRPr>
          </a:p>
          <a:p>
            <a:pPr lvl="3" eaLnBrk="1" hangingPunct="1">
              <a:spcBef>
                <a:spcPts val="100"/>
              </a:spcBef>
            </a:pPr>
            <a:r>
              <a:rPr lang="ja-JP" altLang="en-US" dirty="0">
                <a:solidFill>
                  <a:srgbClr val="FF0000"/>
                </a:solidFill>
              </a:rPr>
              <a:t>トップ</a:t>
            </a:r>
            <a:r>
              <a:rPr lang="ja-JP" altLang="en-US" dirty="0"/>
              <a:t>マネジメントの統括により全社的</a:t>
            </a:r>
            <a:r>
              <a:rPr lang="ja-JP" altLang="en-US" dirty="0">
                <a:solidFill>
                  <a:srgbClr val="FF0000"/>
                </a:solidFill>
              </a:rPr>
              <a:t>統一</a:t>
            </a:r>
            <a:r>
              <a:rPr lang="ja-JP" altLang="en-US" dirty="0"/>
              <a:t>が図れる</a:t>
            </a:r>
            <a:endParaRPr lang="en-US" altLang="ja-JP" dirty="0"/>
          </a:p>
          <a:p>
            <a:pPr lvl="2" eaLnBrk="1" hangingPunct="1">
              <a:spcBef>
                <a:spcPts val="100"/>
              </a:spcBef>
            </a:pPr>
            <a:r>
              <a:rPr lang="ja-JP" altLang="en-US" dirty="0"/>
              <a:t>短所</a:t>
            </a:r>
            <a:endParaRPr lang="en-US" altLang="ja-JP" dirty="0"/>
          </a:p>
          <a:p>
            <a:pPr lvl="3" eaLnBrk="1" hangingPunct="1">
              <a:spcBef>
                <a:spcPts val="100"/>
              </a:spcBef>
            </a:pPr>
            <a:r>
              <a:rPr lang="ja-JP" altLang="en-US" dirty="0"/>
              <a:t>組織が大規模化すると、</a:t>
            </a:r>
            <a:r>
              <a:rPr lang="ja-JP" altLang="en-US" dirty="0">
                <a:solidFill>
                  <a:srgbClr val="FF0000"/>
                </a:solidFill>
              </a:rPr>
              <a:t>トップ</a:t>
            </a:r>
            <a:r>
              <a:rPr lang="ja-JP" altLang="en-US" dirty="0"/>
              <a:t>との距離が離れ現場に即した迅速な</a:t>
            </a:r>
            <a:br>
              <a:rPr lang="en-US" altLang="ja-JP" dirty="0"/>
            </a:br>
            <a:r>
              <a:rPr lang="ja-JP" altLang="en-US" dirty="0"/>
              <a:t>意思決定が</a:t>
            </a:r>
            <a:r>
              <a:rPr lang="ja-JP" altLang="en-US" dirty="0">
                <a:solidFill>
                  <a:srgbClr val="FF0000"/>
                </a:solidFill>
              </a:rPr>
              <a:t>困難</a:t>
            </a:r>
            <a:r>
              <a:rPr lang="ja-JP" altLang="en-US" dirty="0"/>
              <a:t>になる</a:t>
            </a:r>
            <a:endParaRPr lang="en-US" altLang="ja-JP" dirty="0"/>
          </a:p>
          <a:p>
            <a:pPr lvl="3" eaLnBrk="1" hangingPunct="1">
              <a:spcBef>
                <a:spcPts val="100"/>
              </a:spcBef>
            </a:pPr>
            <a:r>
              <a:rPr lang="ja-JP" altLang="en-US" dirty="0"/>
              <a:t>統一的な</a:t>
            </a:r>
            <a:r>
              <a:rPr lang="ja-JP" altLang="en-US" dirty="0">
                <a:solidFill>
                  <a:srgbClr val="FF0000"/>
                </a:solidFill>
              </a:rPr>
              <a:t>評価</a:t>
            </a:r>
            <a:r>
              <a:rPr lang="ja-JP" altLang="en-US" dirty="0"/>
              <a:t>基準の設定が困難なため職能間の</a:t>
            </a:r>
            <a:r>
              <a:rPr lang="ja-JP" altLang="en-US" dirty="0">
                <a:solidFill>
                  <a:srgbClr val="FF0000"/>
                </a:solidFill>
              </a:rPr>
              <a:t>業績</a:t>
            </a:r>
            <a:r>
              <a:rPr lang="ja-JP" altLang="en-US" dirty="0"/>
              <a:t>比較が困難</a:t>
            </a:r>
            <a:endParaRPr lang="en-US" altLang="ja-JP" dirty="0"/>
          </a:p>
          <a:p>
            <a:pPr lvl="3" eaLnBrk="1" hangingPunct="1">
              <a:spcBef>
                <a:spcPts val="100"/>
              </a:spcBef>
            </a:pPr>
            <a:r>
              <a:rPr lang="ja-JP" altLang="en-US" dirty="0"/>
              <a:t>部門内でキャリヤを積むことが多く、全社的な</a:t>
            </a:r>
            <a:r>
              <a:rPr lang="ja-JP" altLang="en-US" dirty="0">
                <a:solidFill>
                  <a:srgbClr val="FF0000"/>
                </a:solidFill>
              </a:rPr>
              <a:t>視野</a:t>
            </a:r>
            <a:r>
              <a:rPr lang="ja-JP" altLang="en-US" dirty="0"/>
              <a:t>に欠けることが多い</a:t>
            </a:r>
            <a:endParaRPr lang="en-US" altLang="ja-JP" dirty="0"/>
          </a:p>
          <a:p>
            <a:pPr lvl="2" eaLnBrk="1" hangingPunct="1">
              <a:spcBef>
                <a:spcPts val="100"/>
              </a:spcBef>
            </a:pPr>
            <a:r>
              <a:rPr lang="ja-JP" altLang="en-US" dirty="0"/>
              <a:t>結論</a:t>
            </a:r>
            <a:endParaRPr lang="en-US" altLang="ja-JP" dirty="0"/>
          </a:p>
          <a:p>
            <a:pPr lvl="3" eaLnBrk="1" hangingPunct="1">
              <a:spcBef>
                <a:spcPts val="100"/>
              </a:spcBef>
            </a:pPr>
            <a:r>
              <a:rPr lang="ja-JP" altLang="en-US" dirty="0"/>
              <a:t>上記の長所・短所があるため、</a:t>
            </a:r>
            <a:r>
              <a:rPr lang="ja-JP" altLang="en-US" dirty="0">
                <a:solidFill>
                  <a:srgbClr val="FF0000"/>
                </a:solidFill>
              </a:rPr>
              <a:t>安定</a:t>
            </a:r>
            <a:r>
              <a:rPr lang="ja-JP" altLang="en-US" dirty="0"/>
              <a:t>した外部環境の単一市場で</a:t>
            </a:r>
            <a:br>
              <a:rPr lang="en-US" altLang="ja-JP" dirty="0"/>
            </a:br>
            <a:r>
              <a:rPr lang="ja-JP" altLang="en-US" dirty="0"/>
              <a:t>単一製品を生産する比較的</a:t>
            </a:r>
            <a:r>
              <a:rPr lang="ja-JP" altLang="en-US" dirty="0">
                <a:solidFill>
                  <a:srgbClr val="FF0000"/>
                </a:solidFill>
              </a:rPr>
              <a:t>小</a:t>
            </a:r>
            <a:r>
              <a:rPr lang="ja-JP" altLang="en-US" dirty="0"/>
              <a:t>規模企業に向く</a:t>
            </a:r>
            <a:endParaRPr lang="en-US" altLang="ja-JP" dirty="0"/>
          </a:p>
          <a:p>
            <a:pPr lvl="3" eaLnBrk="1" hangingPunct="1">
              <a:spcBef>
                <a:spcPts val="100"/>
              </a:spcBef>
            </a:pPr>
            <a:r>
              <a:rPr lang="ja-JP" altLang="en-US" dirty="0"/>
              <a:t>大規模組織でも</a:t>
            </a:r>
            <a:r>
              <a:rPr lang="ja-JP" altLang="en-US" dirty="0">
                <a:solidFill>
                  <a:srgbClr val="FF0000"/>
                </a:solidFill>
              </a:rPr>
              <a:t>多角</a:t>
            </a:r>
            <a:r>
              <a:rPr lang="ja-JP" altLang="en-US" dirty="0"/>
              <a:t>化していない場合は職能別組織も多い</a:t>
            </a:r>
            <a:endParaRPr lang="en-US" altLang="ja-JP" dirty="0"/>
          </a:p>
          <a:p>
            <a:pPr lvl="3" eaLnBrk="1" hangingPunct="1">
              <a:spcBef>
                <a:spcPts val="100"/>
              </a:spcBef>
            </a:pPr>
            <a:endParaRPr lang="en-US" altLang="ja-JP" dirty="0"/>
          </a:p>
          <a:p>
            <a:pPr lvl="3" eaLnBrk="1" hangingPunct="1">
              <a:spcBef>
                <a:spcPts val="100"/>
              </a:spcBef>
            </a:pP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2D38E498-4A42-4588-BD76-175DB5E5EF3C}" type="slidenum">
              <a:rPr lang="en-US" altLang="ja-JP"/>
              <a:pPr>
                <a:defRPr/>
              </a:pPr>
              <a:t>12</a:t>
            </a:fld>
            <a:endParaRPr lang="en-US" altLang="ja-JP" dirty="0"/>
          </a:p>
        </p:txBody>
      </p:sp>
      <p:sp>
        <p:nvSpPr>
          <p:cNvPr id="9220" name="Rectangle 2"/>
          <p:cNvSpPr>
            <a:spLocks noGrp="1" noChangeArrowheads="1"/>
          </p:cNvSpPr>
          <p:nvPr>
            <p:ph type="title"/>
          </p:nvPr>
        </p:nvSpPr>
        <p:spPr>
          <a:xfrm>
            <a:off x="569913" y="372166"/>
            <a:ext cx="8229600" cy="1252538"/>
          </a:xfrm>
        </p:spPr>
        <p:txBody>
          <a:bodyPr/>
          <a:lstStyle/>
          <a:p>
            <a:pPr eaLnBrk="1" hangingPunct="1"/>
            <a:r>
              <a:rPr lang="ja-JP" altLang="en-US" dirty="0"/>
              <a:t>２．経営組織の構造</a:t>
            </a:r>
            <a:r>
              <a:rPr lang="en-US" altLang="ja-JP" dirty="0"/>
              <a:t>-3</a:t>
            </a:r>
            <a:endParaRPr lang="ja-JP" altLang="en-US" sz="4400" dirty="0"/>
          </a:p>
        </p:txBody>
      </p:sp>
      <p:sp>
        <p:nvSpPr>
          <p:cNvPr id="4101" name="Rectangle 3"/>
          <p:cNvSpPr>
            <a:spLocks noGrp="1" noChangeArrowheads="1"/>
          </p:cNvSpPr>
          <p:nvPr>
            <p:ph type="body" idx="1"/>
          </p:nvPr>
        </p:nvSpPr>
        <p:spPr>
          <a:xfrm>
            <a:off x="361741" y="1393909"/>
            <a:ext cx="8699710" cy="4968241"/>
          </a:xfrm>
        </p:spPr>
        <p:txBody>
          <a:bodyPr/>
          <a:lstStyle/>
          <a:p>
            <a:pPr eaLnBrk="1" hangingPunct="1">
              <a:spcBef>
                <a:spcPts val="1000"/>
              </a:spcBef>
            </a:pPr>
            <a:r>
              <a:rPr lang="ja-JP" altLang="en-US" sz="2800" dirty="0"/>
              <a:t>経営組織の主要形態</a:t>
            </a:r>
            <a:r>
              <a:rPr lang="en-US" altLang="ja-JP" sz="2800" dirty="0"/>
              <a:t>-3</a:t>
            </a:r>
          </a:p>
          <a:p>
            <a:pPr lvl="1" eaLnBrk="1" hangingPunct="1">
              <a:spcBef>
                <a:spcPts val="1000"/>
              </a:spcBef>
            </a:pPr>
            <a:r>
              <a:rPr lang="ja-JP" altLang="en-US" sz="2400" dirty="0"/>
              <a:t>（２）事業部制組織</a:t>
            </a:r>
            <a:r>
              <a:rPr lang="en-US" altLang="ja-JP" sz="2400" dirty="0"/>
              <a:t>-1</a:t>
            </a:r>
          </a:p>
          <a:p>
            <a:pPr lvl="2" eaLnBrk="1" hangingPunct="1">
              <a:spcBef>
                <a:spcPts val="1000"/>
              </a:spcBef>
            </a:pPr>
            <a:r>
              <a:rPr lang="ja-JP" altLang="en-US" sz="2000" dirty="0"/>
              <a:t>特徴</a:t>
            </a:r>
            <a:endParaRPr lang="en-US" altLang="ja-JP" sz="2000" dirty="0"/>
          </a:p>
          <a:p>
            <a:pPr lvl="3" eaLnBrk="1" hangingPunct="1">
              <a:spcBef>
                <a:spcPts val="1000"/>
              </a:spcBef>
            </a:pPr>
            <a:r>
              <a:rPr lang="ja-JP" altLang="en-US" dirty="0">
                <a:solidFill>
                  <a:srgbClr val="FF0000"/>
                </a:solidFill>
              </a:rPr>
              <a:t>製品</a:t>
            </a:r>
            <a:r>
              <a:rPr lang="ja-JP" altLang="en-US" dirty="0"/>
              <a:t>別、地域別、顧客別などの部門化の基準を採用し、独自の</a:t>
            </a:r>
            <a:r>
              <a:rPr lang="ja-JP" altLang="en-US" dirty="0">
                <a:solidFill>
                  <a:srgbClr val="FF0000"/>
                </a:solidFill>
              </a:rPr>
              <a:t>利益</a:t>
            </a:r>
            <a:r>
              <a:rPr lang="ja-JP" altLang="en-US" dirty="0"/>
              <a:t>責任</a:t>
            </a:r>
            <a:br>
              <a:rPr lang="en-US" altLang="ja-JP" dirty="0"/>
            </a:br>
            <a:r>
              <a:rPr lang="ja-JP" altLang="en-US" dirty="0"/>
              <a:t>をもつ事業部にわけ、事業部に対して</a:t>
            </a:r>
            <a:r>
              <a:rPr lang="ja-JP" altLang="en-US" dirty="0">
                <a:solidFill>
                  <a:srgbClr val="FF0000"/>
                </a:solidFill>
              </a:rPr>
              <a:t>分権</a:t>
            </a:r>
            <a:r>
              <a:rPr lang="ja-JP" altLang="en-US" dirty="0"/>
              <a:t>化を行う組織</a:t>
            </a:r>
            <a:endParaRPr lang="en-US" altLang="ja-JP" dirty="0"/>
          </a:p>
          <a:p>
            <a:pPr lvl="3" eaLnBrk="1" hangingPunct="1">
              <a:spcBef>
                <a:spcPts val="1000"/>
              </a:spcBef>
            </a:pPr>
            <a:r>
              <a:rPr lang="ja-JP" altLang="en-US" dirty="0"/>
              <a:t>各事業部の内部を</a:t>
            </a:r>
            <a:r>
              <a:rPr lang="ja-JP" altLang="en-US" dirty="0">
                <a:solidFill>
                  <a:srgbClr val="FF0000"/>
                </a:solidFill>
              </a:rPr>
              <a:t>職能</a:t>
            </a:r>
            <a:r>
              <a:rPr lang="ja-JP" altLang="en-US" dirty="0"/>
              <a:t>別に部門化して</a:t>
            </a:r>
            <a:r>
              <a:rPr lang="ja-JP" altLang="en-US" dirty="0">
                <a:solidFill>
                  <a:srgbClr val="FF0000"/>
                </a:solidFill>
              </a:rPr>
              <a:t>自己充足</a:t>
            </a:r>
            <a:r>
              <a:rPr lang="ja-JP" altLang="en-US" dirty="0"/>
              <a:t>的な活動単位とする組織</a:t>
            </a:r>
            <a:endParaRPr lang="en-US" altLang="ja-JP" dirty="0"/>
          </a:p>
          <a:p>
            <a:pPr lvl="3" eaLnBrk="1" hangingPunct="1">
              <a:spcBef>
                <a:spcPts val="1000"/>
              </a:spcBef>
            </a:pPr>
            <a:r>
              <a:rPr lang="ja-JP" altLang="en-US" dirty="0"/>
              <a:t>各事業部長は担当事業の大幅な</a:t>
            </a:r>
            <a:r>
              <a:rPr lang="ja-JP" altLang="en-US" dirty="0">
                <a:solidFill>
                  <a:srgbClr val="FF0000"/>
                </a:solidFill>
              </a:rPr>
              <a:t>権限委譲</a:t>
            </a:r>
            <a:r>
              <a:rPr lang="ja-JP" altLang="en-US" dirty="0"/>
              <a:t>を受けるため、</a:t>
            </a:r>
            <a:r>
              <a:rPr lang="ja-JP" altLang="en-US" dirty="0">
                <a:solidFill>
                  <a:srgbClr val="FF0000"/>
                </a:solidFill>
              </a:rPr>
              <a:t>分権</a:t>
            </a:r>
            <a:r>
              <a:rPr lang="ja-JP" altLang="en-US" dirty="0"/>
              <a:t>的組織</a:t>
            </a:r>
            <a:br>
              <a:rPr lang="en-US" altLang="ja-JP" dirty="0"/>
            </a:br>
            <a:r>
              <a:rPr lang="ja-JP" altLang="en-US" dirty="0"/>
              <a:t>となるのが一般的</a:t>
            </a:r>
            <a:endParaRPr lang="en-US" altLang="ja-JP" dirty="0"/>
          </a:p>
          <a:p>
            <a:pPr lvl="3" eaLnBrk="1" hangingPunct="1">
              <a:spcBef>
                <a:spcPts val="1000"/>
              </a:spcBef>
            </a:pPr>
            <a:r>
              <a:rPr lang="ja-JP" altLang="en-US" dirty="0"/>
              <a:t>事業部は</a:t>
            </a:r>
            <a:r>
              <a:rPr lang="ja-JP" altLang="en-US" dirty="0">
                <a:solidFill>
                  <a:srgbClr val="FF0000"/>
                </a:solidFill>
              </a:rPr>
              <a:t>プロフィット</a:t>
            </a:r>
            <a:r>
              <a:rPr lang="ja-JP" altLang="en-US" dirty="0"/>
              <a:t>・センター（</a:t>
            </a:r>
            <a:r>
              <a:rPr lang="en-US" altLang="ja-JP" dirty="0"/>
              <a:t>=</a:t>
            </a:r>
            <a:r>
              <a:rPr lang="ja-JP" altLang="en-US" dirty="0">
                <a:solidFill>
                  <a:srgbClr val="FF0000"/>
                </a:solidFill>
              </a:rPr>
              <a:t>利益責任</a:t>
            </a:r>
            <a:r>
              <a:rPr lang="ja-JP" altLang="en-US" dirty="0"/>
              <a:t>単位）と</a:t>
            </a:r>
            <a:br>
              <a:rPr lang="en-US" altLang="ja-JP" dirty="0"/>
            </a:br>
            <a:r>
              <a:rPr lang="ja-JP" altLang="en-US" dirty="0">
                <a:solidFill>
                  <a:srgbClr val="FF0000"/>
                </a:solidFill>
              </a:rPr>
              <a:t>インベストメント</a:t>
            </a:r>
            <a:r>
              <a:rPr lang="ja-JP" altLang="en-US" dirty="0"/>
              <a:t>・センター（</a:t>
            </a:r>
            <a:r>
              <a:rPr lang="en-US" altLang="ja-JP" dirty="0"/>
              <a:t>=</a:t>
            </a:r>
            <a:r>
              <a:rPr lang="ja-JP" altLang="en-US" dirty="0">
                <a:solidFill>
                  <a:srgbClr val="FF0000"/>
                </a:solidFill>
              </a:rPr>
              <a:t>投資責任</a:t>
            </a:r>
            <a:r>
              <a:rPr lang="ja-JP" altLang="en-US" dirty="0"/>
              <a:t>単位）に大別</a:t>
            </a:r>
            <a:endParaRPr lang="en-US" altLang="ja-JP" dirty="0"/>
          </a:p>
          <a:p>
            <a:pPr lvl="2" eaLnBrk="1" hangingPunct="1">
              <a:spcBef>
                <a:spcPts val="1000"/>
              </a:spcBef>
            </a:pPr>
            <a:r>
              <a:rPr lang="ja-JP" altLang="en-US" sz="2000" dirty="0"/>
              <a:t>事例</a:t>
            </a:r>
            <a:endParaRPr lang="en-US" altLang="ja-JP" sz="2000" dirty="0"/>
          </a:p>
          <a:p>
            <a:pPr lvl="3" eaLnBrk="1" hangingPunct="1">
              <a:spcBef>
                <a:spcPts val="1000"/>
              </a:spcBef>
            </a:pPr>
            <a:r>
              <a:rPr lang="en-US" altLang="ja-JP" dirty="0"/>
              <a:t>1920</a:t>
            </a:r>
            <a:r>
              <a:rPr lang="ja-JP" altLang="en-US" dirty="0"/>
              <a:t>年代、米初のデュポン社、</a:t>
            </a:r>
            <a:r>
              <a:rPr lang="en-US" altLang="ja-JP" dirty="0"/>
              <a:t>1930</a:t>
            </a:r>
            <a:r>
              <a:rPr lang="ja-JP" altLang="en-US" dirty="0"/>
              <a:t>年代、日本初の</a:t>
            </a:r>
            <a:r>
              <a:rPr lang="ja-JP" altLang="en-US" dirty="0">
                <a:solidFill>
                  <a:srgbClr val="FF0000"/>
                </a:solidFill>
              </a:rPr>
              <a:t>松下電器</a:t>
            </a:r>
            <a:endParaRPr lang="en-US" altLang="ja-JP" dirty="0">
              <a:solidFill>
                <a:srgbClr val="FF0000"/>
              </a:solidFill>
            </a:endParaRPr>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pic>
        <p:nvPicPr>
          <p:cNvPr id="8" name="Picture 12" descr="C:\Documents and Settings\toshihiko\Local Settings\Temporary Internet Files\Content.IE5\EJ4RDBL9\MC900442145[1].png">
            <a:hlinkClick r:id="rId3" action="ppaction://hlinksldjump"/>
          </p:cNvPr>
          <p:cNvPicPr>
            <a:picLocks noChangeAspect="1" noChangeArrowheads="1"/>
          </p:cNvPicPr>
          <p:nvPr/>
        </p:nvPicPr>
        <p:blipFill>
          <a:blip r:embed="rId4" cstate="print"/>
          <a:srcRect/>
          <a:stretch>
            <a:fillRect/>
          </a:stretch>
        </p:blipFill>
        <p:spPr bwMode="auto">
          <a:xfrm>
            <a:off x="4109180" y="2022785"/>
            <a:ext cx="330967" cy="345588"/>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Effect transition="in" filter="fade">
                                      <p:cBhvr>
                                        <p:cTn id="7" dur="500"/>
                                        <p:tgtEl>
                                          <p:spTgt spid="410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01">
                                            <p:txEl>
                                              <p:pRg st="1" end="1"/>
                                            </p:txEl>
                                          </p:spTgt>
                                        </p:tgtEl>
                                        <p:attrNameLst>
                                          <p:attrName>style.visibility</p:attrName>
                                        </p:attrNameLst>
                                      </p:cBhvr>
                                      <p:to>
                                        <p:strVal val="visible"/>
                                      </p:to>
                                    </p:set>
                                    <p:animEffect transition="in" filter="fade">
                                      <p:cBhvr>
                                        <p:cTn id="12" dur="500"/>
                                        <p:tgtEl>
                                          <p:spTgt spid="4101">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101">
                                            <p:txEl>
                                              <p:pRg st="2" end="2"/>
                                            </p:txEl>
                                          </p:spTgt>
                                        </p:tgtEl>
                                        <p:attrNameLst>
                                          <p:attrName>style.visibility</p:attrName>
                                        </p:attrNameLst>
                                      </p:cBhvr>
                                      <p:to>
                                        <p:strVal val="visible"/>
                                      </p:to>
                                    </p:set>
                                    <p:animEffect transition="in" filter="fade">
                                      <p:cBhvr>
                                        <p:cTn id="20" dur="500"/>
                                        <p:tgtEl>
                                          <p:spTgt spid="4101">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101">
                                            <p:txEl>
                                              <p:pRg st="3" end="3"/>
                                            </p:txEl>
                                          </p:spTgt>
                                        </p:tgtEl>
                                        <p:attrNameLst>
                                          <p:attrName>style.visibility</p:attrName>
                                        </p:attrNameLst>
                                      </p:cBhvr>
                                      <p:to>
                                        <p:strVal val="visible"/>
                                      </p:to>
                                    </p:set>
                                    <p:animEffect transition="in" filter="fade">
                                      <p:cBhvr>
                                        <p:cTn id="25" dur="500"/>
                                        <p:tgtEl>
                                          <p:spTgt spid="4101">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101">
                                            <p:txEl>
                                              <p:pRg st="4" end="4"/>
                                            </p:txEl>
                                          </p:spTgt>
                                        </p:tgtEl>
                                        <p:attrNameLst>
                                          <p:attrName>style.visibility</p:attrName>
                                        </p:attrNameLst>
                                      </p:cBhvr>
                                      <p:to>
                                        <p:strVal val="visible"/>
                                      </p:to>
                                    </p:set>
                                    <p:animEffect transition="in" filter="fade">
                                      <p:cBhvr>
                                        <p:cTn id="30" dur="500"/>
                                        <p:tgtEl>
                                          <p:spTgt spid="4101">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101">
                                            <p:txEl>
                                              <p:pRg st="5" end="5"/>
                                            </p:txEl>
                                          </p:spTgt>
                                        </p:tgtEl>
                                        <p:attrNameLst>
                                          <p:attrName>style.visibility</p:attrName>
                                        </p:attrNameLst>
                                      </p:cBhvr>
                                      <p:to>
                                        <p:strVal val="visible"/>
                                      </p:to>
                                    </p:set>
                                    <p:animEffect transition="in" filter="fade">
                                      <p:cBhvr>
                                        <p:cTn id="35" dur="500"/>
                                        <p:tgtEl>
                                          <p:spTgt spid="4101">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4101">
                                            <p:txEl>
                                              <p:pRg st="6" end="6"/>
                                            </p:txEl>
                                          </p:spTgt>
                                        </p:tgtEl>
                                        <p:attrNameLst>
                                          <p:attrName>style.visibility</p:attrName>
                                        </p:attrNameLst>
                                      </p:cBhvr>
                                      <p:to>
                                        <p:strVal val="visible"/>
                                      </p:to>
                                    </p:set>
                                    <p:animEffect transition="in" filter="fade">
                                      <p:cBhvr>
                                        <p:cTn id="40" dur="500"/>
                                        <p:tgtEl>
                                          <p:spTgt spid="4101">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4101">
                                            <p:txEl>
                                              <p:pRg st="7" end="7"/>
                                            </p:txEl>
                                          </p:spTgt>
                                        </p:tgtEl>
                                        <p:attrNameLst>
                                          <p:attrName>style.visibility</p:attrName>
                                        </p:attrNameLst>
                                      </p:cBhvr>
                                      <p:to>
                                        <p:strVal val="visible"/>
                                      </p:to>
                                    </p:set>
                                    <p:animEffect transition="in" filter="fade">
                                      <p:cBhvr>
                                        <p:cTn id="45" dur="500"/>
                                        <p:tgtEl>
                                          <p:spTgt spid="4101">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4101">
                                            <p:txEl>
                                              <p:pRg st="8" end="8"/>
                                            </p:txEl>
                                          </p:spTgt>
                                        </p:tgtEl>
                                        <p:attrNameLst>
                                          <p:attrName>style.visibility</p:attrName>
                                        </p:attrNameLst>
                                      </p:cBhvr>
                                      <p:to>
                                        <p:strVal val="visible"/>
                                      </p:to>
                                    </p:set>
                                    <p:animEffect transition="in" filter="fade">
                                      <p:cBhvr>
                                        <p:cTn id="50" dur="500"/>
                                        <p:tgtEl>
                                          <p:spTgt spid="410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C299C45E-8C05-4117-AE44-C9E07AC2DED8}" type="slidenum">
              <a:rPr lang="en-US" altLang="ja-JP"/>
              <a:pPr>
                <a:defRPr/>
              </a:pPr>
              <a:t>13</a:t>
            </a:fld>
            <a:endParaRPr lang="en-US" altLang="ja-JP" dirty="0"/>
          </a:p>
        </p:txBody>
      </p:sp>
      <p:sp>
        <p:nvSpPr>
          <p:cNvPr id="10244" name="Rectangle 2"/>
          <p:cNvSpPr>
            <a:spLocks noGrp="1" noChangeArrowheads="1"/>
          </p:cNvSpPr>
          <p:nvPr>
            <p:ph type="title"/>
          </p:nvPr>
        </p:nvSpPr>
        <p:spPr>
          <a:xfrm>
            <a:off x="569913" y="301176"/>
            <a:ext cx="8229600" cy="1252538"/>
          </a:xfrm>
        </p:spPr>
        <p:txBody>
          <a:bodyPr/>
          <a:lstStyle/>
          <a:p>
            <a:pPr eaLnBrk="1" hangingPunct="1"/>
            <a:r>
              <a:rPr lang="ja-JP" altLang="en-US" dirty="0"/>
              <a:t>２．経営組織の構造</a:t>
            </a:r>
            <a:r>
              <a:rPr lang="en-US" altLang="ja-JP" dirty="0"/>
              <a:t>-4</a:t>
            </a:r>
            <a:endParaRPr lang="ja-JP" altLang="en-US" sz="4400" dirty="0"/>
          </a:p>
        </p:txBody>
      </p:sp>
      <p:sp>
        <p:nvSpPr>
          <p:cNvPr id="4101" name="Rectangle 3"/>
          <p:cNvSpPr>
            <a:spLocks noGrp="1" noChangeArrowheads="1"/>
          </p:cNvSpPr>
          <p:nvPr>
            <p:ph type="body" idx="1"/>
          </p:nvPr>
        </p:nvSpPr>
        <p:spPr>
          <a:xfrm>
            <a:off x="492369" y="1291664"/>
            <a:ext cx="8651631" cy="5039360"/>
          </a:xfrm>
        </p:spPr>
        <p:txBody>
          <a:bodyPr/>
          <a:lstStyle/>
          <a:p>
            <a:pPr eaLnBrk="1" hangingPunct="1">
              <a:spcBef>
                <a:spcPts val="600"/>
              </a:spcBef>
            </a:pPr>
            <a:r>
              <a:rPr lang="ja-JP" altLang="en-US" sz="2800" dirty="0"/>
              <a:t>経営組織の主要形態</a:t>
            </a:r>
            <a:r>
              <a:rPr lang="en-US" altLang="ja-JP" sz="2800" dirty="0"/>
              <a:t>-4</a:t>
            </a:r>
          </a:p>
          <a:p>
            <a:pPr lvl="1" eaLnBrk="1" hangingPunct="1">
              <a:spcBef>
                <a:spcPts val="600"/>
              </a:spcBef>
            </a:pPr>
            <a:r>
              <a:rPr lang="ja-JP" altLang="en-US" dirty="0"/>
              <a:t>（２）事業部制組織</a:t>
            </a:r>
            <a:r>
              <a:rPr lang="en-US" altLang="ja-JP" dirty="0"/>
              <a:t>-2</a:t>
            </a:r>
          </a:p>
          <a:p>
            <a:pPr lvl="2" eaLnBrk="1" hangingPunct="1">
              <a:spcBef>
                <a:spcPts val="600"/>
              </a:spcBef>
            </a:pPr>
            <a:r>
              <a:rPr lang="ja-JP" altLang="en-US" dirty="0"/>
              <a:t>長所</a:t>
            </a:r>
            <a:endParaRPr lang="en-US" altLang="ja-JP" dirty="0"/>
          </a:p>
          <a:p>
            <a:pPr lvl="3" eaLnBrk="1" hangingPunct="1">
              <a:spcBef>
                <a:spcPts val="600"/>
              </a:spcBef>
            </a:pPr>
            <a:r>
              <a:rPr lang="ja-JP" altLang="en-US" dirty="0"/>
              <a:t>決定権限者と現場との距離が短く、現場に即した</a:t>
            </a:r>
            <a:r>
              <a:rPr lang="ja-JP" altLang="en-US" dirty="0">
                <a:solidFill>
                  <a:srgbClr val="FF0000"/>
                </a:solidFill>
              </a:rPr>
              <a:t>速い</a:t>
            </a:r>
            <a:r>
              <a:rPr lang="ja-JP" altLang="en-US" dirty="0"/>
              <a:t>意思決定が可能</a:t>
            </a:r>
            <a:endParaRPr lang="en-US" altLang="ja-JP" dirty="0"/>
          </a:p>
          <a:p>
            <a:pPr lvl="3" eaLnBrk="1" hangingPunct="1">
              <a:spcBef>
                <a:spcPts val="600"/>
              </a:spcBef>
            </a:pPr>
            <a:r>
              <a:rPr lang="ja-JP" altLang="en-US" dirty="0"/>
              <a:t>トップマネジメントは</a:t>
            </a:r>
            <a:r>
              <a:rPr lang="ja-JP" altLang="en-US" dirty="0">
                <a:solidFill>
                  <a:srgbClr val="FF0000"/>
                </a:solidFill>
              </a:rPr>
              <a:t>全社</a:t>
            </a:r>
            <a:r>
              <a:rPr lang="ja-JP" altLang="en-US" dirty="0"/>
              <a:t>的意思決定に専念できる</a:t>
            </a:r>
            <a:endParaRPr lang="en-US" altLang="ja-JP" dirty="0"/>
          </a:p>
          <a:p>
            <a:pPr lvl="3" eaLnBrk="1" hangingPunct="1">
              <a:spcBef>
                <a:spcPts val="600"/>
              </a:spcBef>
            </a:pPr>
            <a:r>
              <a:rPr lang="ja-JP" altLang="en-US" dirty="0"/>
              <a:t>事業部ごとの</a:t>
            </a:r>
            <a:r>
              <a:rPr lang="ja-JP" altLang="en-US" dirty="0">
                <a:solidFill>
                  <a:srgbClr val="FF0000"/>
                </a:solidFill>
              </a:rPr>
              <a:t>業績</a:t>
            </a:r>
            <a:r>
              <a:rPr lang="ja-JP" altLang="en-US" dirty="0"/>
              <a:t>評価がしやすい</a:t>
            </a:r>
            <a:endParaRPr lang="en-US" altLang="ja-JP" dirty="0"/>
          </a:p>
          <a:p>
            <a:pPr lvl="3" eaLnBrk="1" hangingPunct="1">
              <a:spcBef>
                <a:spcPts val="600"/>
              </a:spcBef>
            </a:pPr>
            <a:r>
              <a:rPr lang="ja-JP" altLang="en-US" dirty="0"/>
              <a:t>事業部</a:t>
            </a:r>
            <a:r>
              <a:rPr lang="ja-JP" altLang="en-US" dirty="0">
                <a:solidFill>
                  <a:srgbClr val="FF0000"/>
                </a:solidFill>
              </a:rPr>
              <a:t>独立</a:t>
            </a:r>
            <a:r>
              <a:rPr lang="ja-JP" altLang="en-US" dirty="0"/>
              <a:t>性が高いため、社員の自由度が高く、</a:t>
            </a:r>
            <a:r>
              <a:rPr lang="ja-JP" altLang="en-US" dirty="0">
                <a:solidFill>
                  <a:srgbClr val="FF0000"/>
                </a:solidFill>
              </a:rPr>
              <a:t>モチベーション</a:t>
            </a:r>
            <a:r>
              <a:rPr lang="ja-JP" altLang="en-US" dirty="0"/>
              <a:t>が向上</a:t>
            </a:r>
            <a:endParaRPr lang="en-US" altLang="ja-JP" dirty="0"/>
          </a:p>
          <a:p>
            <a:pPr lvl="3" eaLnBrk="1" hangingPunct="1">
              <a:spcBef>
                <a:spcPts val="600"/>
              </a:spcBef>
            </a:pPr>
            <a:r>
              <a:rPr lang="ja-JP" altLang="en-US" dirty="0"/>
              <a:t>事業部長は</a:t>
            </a:r>
            <a:r>
              <a:rPr lang="ja-JP" altLang="en-US" dirty="0">
                <a:solidFill>
                  <a:srgbClr val="FF0000"/>
                </a:solidFill>
              </a:rPr>
              <a:t>包括</a:t>
            </a:r>
            <a:r>
              <a:rPr lang="ja-JP" altLang="en-US" dirty="0"/>
              <a:t>的権限をもつため次世代</a:t>
            </a:r>
            <a:r>
              <a:rPr lang="ja-JP" altLang="en-US" dirty="0">
                <a:solidFill>
                  <a:srgbClr val="FF0000"/>
                </a:solidFill>
              </a:rPr>
              <a:t>経営者</a:t>
            </a:r>
            <a:r>
              <a:rPr lang="ja-JP" altLang="en-US" dirty="0"/>
              <a:t>として手腕を磨ける</a:t>
            </a:r>
            <a:endParaRPr lang="en-US" altLang="ja-JP" dirty="0"/>
          </a:p>
          <a:p>
            <a:pPr lvl="2" eaLnBrk="1" hangingPunct="1">
              <a:spcBef>
                <a:spcPts val="600"/>
              </a:spcBef>
            </a:pPr>
            <a:r>
              <a:rPr lang="ja-JP" altLang="en-US" dirty="0"/>
              <a:t>短所</a:t>
            </a:r>
            <a:endParaRPr lang="en-US" altLang="ja-JP" dirty="0"/>
          </a:p>
          <a:p>
            <a:pPr lvl="3" eaLnBrk="1" hangingPunct="1">
              <a:spcBef>
                <a:spcPts val="600"/>
              </a:spcBef>
            </a:pPr>
            <a:r>
              <a:rPr lang="ja-JP" altLang="en-US" dirty="0"/>
              <a:t>各事業部に同じような部門・職能が設けられることが多く資源が</a:t>
            </a:r>
            <a:r>
              <a:rPr lang="ja-JP" altLang="en-US" dirty="0">
                <a:solidFill>
                  <a:srgbClr val="FF0000"/>
                </a:solidFill>
              </a:rPr>
              <a:t>重複</a:t>
            </a:r>
            <a:endParaRPr lang="en-US" altLang="ja-JP" dirty="0">
              <a:solidFill>
                <a:srgbClr val="FF0000"/>
              </a:solidFill>
            </a:endParaRPr>
          </a:p>
          <a:p>
            <a:pPr lvl="3" eaLnBrk="1" hangingPunct="1">
              <a:spcBef>
                <a:spcPts val="600"/>
              </a:spcBef>
            </a:pPr>
            <a:r>
              <a:rPr lang="ja-JP" altLang="en-US" dirty="0"/>
              <a:t>各事業部の独立性が強すぎると、全社的統一性を欠き、</a:t>
            </a:r>
            <a:r>
              <a:rPr lang="ja-JP" altLang="en-US" dirty="0">
                <a:solidFill>
                  <a:srgbClr val="FF0000"/>
                </a:solidFill>
              </a:rPr>
              <a:t>セクショナリズム</a:t>
            </a:r>
            <a:br>
              <a:rPr lang="en-US" altLang="ja-JP" dirty="0">
                <a:solidFill>
                  <a:srgbClr val="FF0000"/>
                </a:solidFill>
              </a:rPr>
            </a:br>
            <a:r>
              <a:rPr lang="ja-JP" altLang="en-US" dirty="0"/>
              <a:t>が生じやすい</a:t>
            </a:r>
            <a:endParaRPr lang="en-US" altLang="ja-JP" sz="2000" dirty="0"/>
          </a:p>
          <a:p>
            <a:pPr lvl="3">
              <a:spcBef>
                <a:spcPts val="600"/>
              </a:spcBef>
            </a:pPr>
            <a:r>
              <a:rPr lang="ja-JP" altLang="en-US" sz="2000" dirty="0"/>
              <a:t>事業部をまたがる総合的な製品や新しい技術への</a:t>
            </a:r>
            <a:r>
              <a:rPr lang="ja-JP" altLang="en-US" sz="2000" dirty="0">
                <a:solidFill>
                  <a:srgbClr val="FF0000"/>
                </a:solidFill>
              </a:rPr>
              <a:t>対応</a:t>
            </a:r>
            <a:r>
              <a:rPr lang="ja-JP" altLang="en-US" sz="2000" dirty="0"/>
              <a:t>が困難</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3D587FE5-7866-4458-BA80-0C528798B582}" type="slidenum">
              <a:rPr lang="en-US" altLang="ja-JP"/>
              <a:pPr>
                <a:defRPr/>
              </a:pPr>
              <a:t>14</a:t>
            </a:fld>
            <a:endParaRPr lang="en-US" altLang="ja-JP" dirty="0"/>
          </a:p>
        </p:txBody>
      </p:sp>
      <p:sp>
        <p:nvSpPr>
          <p:cNvPr id="11268" name="Rectangle 2"/>
          <p:cNvSpPr>
            <a:spLocks noGrp="1" noChangeArrowheads="1"/>
          </p:cNvSpPr>
          <p:nvPr>
            <p:ph type="title"/>
          </p:nvPr>
        </p:nvSpPr>
        <p:spPr>
          <a:xfrm>
            <a:off x="569913" y="431800"/>
            <a:ext cx="8229600" cy="1252538"/>
          </a:xfrm>
        </p:spPr>
        <p:txBody>
          <a:bodyPr/>
          <a:lstStyle/>
          <a:p>
            <a:pPr eaLnBrk="1" hangingPunct="1"/>
            <a:r>
              <a:rPr lang="ja-JP" altLang="en-US" dirty="0"/>
              <a:t>２．経営組織の構造</a:t>
            </a:r>
            <a:r>
              <a:rPr lang="en-US" altLang="ja-JP" dirty="0"/>
              <a:t>-5</a:t>
            </a:r>
            <a:endParaRPr lang="ja-JP" altLang="en-US" sz="4400" dirty="0"/>
          </a:p>
        </p:txBody>
      </p:sp>
      <p:sp>
        <p:nvSpPr>
          <p:cNvPr id="4101" name="Rectangle 3"/>
          <p:cNvSpPr>
            <a:spLocks noGrp="1" noChangeArrowheads="1"/>
          </p:cNvSpPr>
          <p:nvPr>
            <p:ph type="body" idx="1"/>
          </p:nvPr>
        </p:nvSpPr>
        <p:spPr>
          <a:xfrm>
            <a:off x="472273" y="1391920"/>
            <a:ext cx="8671726" cy="5059680"/>
          </a:xfrm>
        </p:spPr>
        <p:txBody>
          <a:bodyPr/>
          <a:lstStyle/>
          <a:p>
            <a:pPr eaLnBrk="1" hangingPunct="1">
              <a:spcBef>
                <a:spcPts val="800"/>
              </a:spcBef>
            </a:pPr>
            <a:r>
              <a:rPr lang="ja-JP" altLang="en-US" sz="2800" dirty="0"/>
              <a:t>経営組織の主要形態</a:t>
            </a:r>
            <a:r>
              <a:rPr lang="en-US" altLang="ja-JP" sz="2800" dirty="0"/>
              <a:t>-5</a:t>
            </a:r>
          </a:p>
          <a:p>
            <a:pPr lvl="1" eaLnBrk="1" hangingPunct="1">
              <a:spcBef>
                <a:spcPts val="800"/>
              </a:spcBef>
            </a:pPr>
            <a:r>
              <a:rPr lang="ja-JP" altLang="en-US" dirty="0"/>
              <a:t>（</a:t>
            </a:r>
            <a:r>
              <a:rPr lang="en-US" altLang="ja-JP" dirty="0"/>
              <a:t>3</a:t>
            </a:r>
            <a:r>
              <a:rPr lang="ja-JP" altLang="en-US" dirty="0"/>
              <a:t>）マトリックス組織</a:t>
            </a:r>
            <a:endParaRPr lang="en-US" altLang="ja-JP" dirty="0"/>
          </a:p>
          <a:p>
            <a:pPr lvl="2" eaLnBrk="1" hangingPunct="1">
              <a:spcBef>
                <a:spcPts val="800"/>
              </a:spcBef>
            </a:pPr>
            <a:r>
              <a:rPr lang="ja-JP" altLang="en-US" sz="2000" dirty="0"/>
              <a:t>特徴</a:t>
            </a:r>
            <a:endParaRPr lang="en-US" altLang="ja-JP" sz="2000" dirty="0"/>
          </a:p>
          <a:p>
            <a:pPr lvl="3" eaLnBrk="1" hangingPunct="1">
              <a:spcBef>
                <a:spcPts val="800"/>
              </a:spcBef>
            </a:pPr>
            <a:r>
              <a:rPr lang="ja-JP" altLang="en-US" dirty="0">
                <a:solidFill>
                  <a:srgbClr val="FF0000"/>
                </a:solidFill>
              </a:rPr>
              <a:t>製品</a:t>
            </a:r>
            <a:r>
              <a:rPr lang="ja-JP" altLang="en-US" dirty="0"/>
              <a:t>別と</a:t>
            </a:r>
            <a:r>
              <a:rPr lang="ja-JP" altLang="en-US" dirty="0">
                <a:solidFill>
                  <a:srgbClr val="FF0000"/>
                </a:solidFill>
              </a:rPr>
              <a:t>職能</a:t>
            </a:r>
            <a:r>
              <a:rPr lang="ja-JP" altLang="en-US" dirty="0"/>
              <a:t>別、あるいは製品別と地域別という縦と横の</a:t>
            </a:r>
            <a:r>
              <a:rPr lang="ja-JP" altLang="en-US" dirty="0">
                <a:solidFill>
                  <a:srgbClr val="FF0000"/>
                </a:solidFill>
              </a:rPr>
              <a:t>二元</a:t>
            </a:r>
            <a:r>
              <a:rPr lang="ja-JP" altLang="en-US" dirty="0"/>
              <a:t>的</a:t>
            </a:r>
            <a:br>
              <a:rPr lang="en-US" altLang="ja-JP" dirty="0">
                <a:solidFill>
                  <a:srgbClr val="FF0000"/>
                </a:solidFill>
              </a:rPr>
            </a:br>
            <a:r>
              <a:rPr lang="ja-JP" altLang="en-US" dirty="0"/>
              <a:t>な</a:t>
            </a:r>
            <a:r>
              <a:rPr lang="ja-JP" altLang="en-US" dirty="0">
                <a:solidFill>
                  <a:srgbClr val="FF0000"/>
                </a:solidFill>
              </a:rPr>
              <a:t>命令</a:t>
            </a:r>
            <a:r>
              <a:rPr lang="ja-JP" altLang="en-US" dirty="0"/>
              <a:t>系統を採用した組織</a:t>
            </a:r>
            <a:endParaRPr lang="en-US" altLang="ja-JP" dirty="0"/>
          </a:p>
          <a:p>
            <a:pPr lvl="2" eaLnBrk="1" hangingPunct="1">
              <a:spcBef>
                <a:spcPts val="800"/>
              </a:spcBef>
            </a:pPr>
            <a:r>
              <a:rPr lang="ja-JP" altLang="en-US" dirty="0"/>
              <a:t>事例：</a:t>
            </a:r>
            <a:r>
              <a:rPr lang="en-US" altLang="ja-JP" dirty="0"/>
              <a:t>1960</a:t>
            </a:r>
            <a:r>
              <a:rPr lang="ja-JP" altLang="en-US" dirty="0"/>
              <a:t>年代の米初のボーイング社、</a:t>
            </a:r>
            <a:r>
              <a:rPr lang="ja-JP" altLang="en-US" dirty="0">
                <a:solidFill>
                  <a:srgbClr val="FF0000"/>
                </a:solidFill>
              </a:rPr>
              <a:t>多国籍</a:t>
            </a:r>
            <a:r>
              <a:rPr lang="ja-JP" altLang="en-US" dirty="0"/>
              <a:t>企業に多い</a:t>
            </a:r>
            <a:endParaRPr lang="en-US" altLang="ja-JP" dirty="0"/>
          </a:p>
          <a:p>
            <a:pPr lvl="2" eaLnBrk="1" hangingPunct="1">
              <a:spcBef>
                <a:spcPts val="800"/>
              </a:spcBef>
            </a:pPr>
            <a:r>
              <a:rPr lang="ja-JP" altLang="en-US" sz="2000" dirty="0"/>
              <a:t>長所</a:t>
            </a:r>
            <a:endParaRPr lang="en-US" altLang="ja-JP" sz="2000" dirty="0"/>
          </a:p>
          <a:p>
            <a:pPr lvl="3" eaLnBrk="1" hangingPunct="1">
              <a:spcBef>
                <a:spcPts val="800"/>
              </a:spcBef>
            </a:pPr>
            <a:r>
              <a:rPr lang="ja-JP" altLang="en-US" dirty="0"/>
              <a:t>製品別と職能別の部門化基準により職能ごとの綿密な</a:t>
            </a:r>
            <a:r>
              <a:rPr lang="ja-JP" altLang="en-US" dirty="0">
                <a:solidFill>
                  <a:srgbClr val="FF0000"/>
                </a:solidFill>
              </a:rPr>
              <a:t>調整</a:t>
            </a:r>
            <a:r>
              <a:rPr lang="ja-JP" altLang="en-US" dirty="0"/>
              <a:t>が可能</a:t>
            </a:r>
            <a:endParaRPr lang="en-US" altLang="ja-JP" dirty="0"/>
          </a:p>
          <a:p>
            <a:pPr lvl="3" eaLnBrk="1" hangingPunct="1">
              <a:spcBef>
                <a:spcPts val="800"/>
              </a:spcBef>
            </a:pPr>
            <a:r>
              <a:rPr lang="ja-JP" altLang="en-US" dirty="0"/>
              <a:t>事業部間で経営資源の</a:t>
            </a:r>
            <a:r>
              <a:rPr lang="ja-JP" altLang="en-US" dirty="0">
                <a:solidFill>
                  <a:srgbClr val="FF0000"/>
                </a:solidFill>
              </a:rPr>
              <a:t>重複</a:t>
            </a:r>
            <a:r>
              <a:rPr lang="ja-JP" altLang="en-US" dirty="0"/>
              <a:t>が発生しない</a:t>
            </a:r>
            <a:endParaRPr lang="en-US" altLang="ja-JP" dirty="0"/>
          </a:p>
          <a:p>
            <a:pPr lvl="2" eaLnBrk="1" hangingPunct="1">
              <a:spcBef>
                <a:spcPts val="800"/>
              </a:spcBef>
            </a:pPr>
            <a:r>
              <a:rPr lang="ja-JP" altLang="en-US" sz="2000" dirty="0"/>
              <a:t>短所</a:t>
            </a:r>
            <a:endParaRPr lang="en-US" altLang="ja-JP" sz="2000" dirty="0"/>
          </a:p>
          <a:p>
            <a:pPr lvl="3" eaLnBrk="1" hangingPunct="1">
              <a:spcBef>
                <a:spcPts val="800"/>
              </a:spcBef>
            </a:pPr>
            <a:r>
              <a:rPr lang="ja-JP" altLang="en-US" dirty="0"/>
              <a:t>中間管理者以下は</a:t>
            </a:r>
            <a:r>
              <a:rPr lang="ja-JP" altLang="en-US" dirty="0">
                <a:solidFill>
                  <a:srgbClr val="FF0000"/>
                </a:solidFill>
              </a:rPr>
              <a:t>ツー・ボス</a:t>
            </a:r>
            <a:r>
              <a:rPr lang="ja-JP" altLang="en-US" dirty="0"/>
              <a:t>・システムとなり、指揮命令系統が</a:t>
            </a:r>
            <a:r>
              <a:rPr lang="ja-JP" altLang="en-US" dirty="0">
                <a:solidFill>
                  <a:srgbClr val="FF0000"/>
                </a:solidFill>
              </a:rPr>
              <a:t>混乱</a:t>
            </a:r>
            <a:endParaRPr lang="en-US" altLang="ja-JP" dirty="0">
              <a:solidFill>
                <a:srgbClr val="FF0000"/>
              </a:solidFill>
            </a:endParaRPr>
          </a:p>
          <a:p>
            <a:pPr lvl="3" eaLnBrk="1" hangingPunct="1">
              <a:spcBef>
                <a:spcPts val="800"/>
              </a:spcBef>
            </a:pPr>
            <a:r>
              <a:rPr lang="ja-JP" altLang="en-US" dirty="0">
                <a:solidFill>
                  <a:srgbClr val="FF0000"/>
                </a:solidFill>
              </a:rPr>
              <a:t>権力</a:t>
            </a:r>
            <a:r>
              <a:rPr lang="ja-JP" altLang="en-US" dirty="0"/>
              <a:t>闘争が起きやすく、意思決定が複数必要なため</a:t>
            </a:r>
            <a:r>
              <a:rPr lang="ja-JP" altLang="en-US" dirty="0">
                <a:solidFill>
                  <a:srgbClr val="FF0000"/>
                </a:solidFill>
              </a:rPr>
              <a:t>遅れ</a:t>
            </a:r>
            <a:r>
              <a:rPr lang="ja-JP" altLang="en-US" dirty="0"/>
              <a:t>やすい</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pic>
        <p:nvPicPr>
          <p:cNvPr id="8" name="Picture 12" descr="C:\Documents and Settings\toshihiko\Local Settings\Temporary Internet Files\Content.IE5\EJ4RDBL9\MC900442145[1].png">
            <a:hlinkClick r:id="rId3" action="ppaction://hlinksldjump"/>
          </p:cNvPr>
          <p:cNvPicPr>
            <a:picLocks noChangeAspect="1" noChangeArrowheads="1"/>
          </p:cNvPicPr>
          <p:nvPr/>
        </p:nvPicPr>
        <p:blipFill>
          <a:blip r:embed="rId4" cstate="print"/>
          <a:srcRect/>
          <a:stretch>
            <a:fillRect/>
          </a:stretch>
        </p:blipFill>
        <p:spPr bwMode="auto">
          <a:xfrm>
            <a:off x="3918260" y="2012737"/>
            <a:ext cx="330967" cy="345588"/>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Effect transition="in" filter="fade">
                                      <p:cBhvr>
                                        <p:cTn id="7" dur="500"/>
                                        <p:tgtEl>
                                          <p:spTgt spid="410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01">
                                            <p:txEl>
                                              <p:pRg st="1" end="1"/>
                                            </p:txEl>
                                          </p:spTgt>
                                        </p:tgtEl>
                                        <p:attrNameLst>
                                          <p:attrName>style.visibility</p:attrName>
                                        </p:attrNameLst>
                                      </p:cBhvr>
                                      <p:to>
                                        <p:strVal val="visible"/>
                                      </p:to>
                                    </p:set>
                                    <p:animEffect transition="in" filter="fade">
                                      <p:cBhvr>
                                        <p:cTn id="12" dur="500"/>
                                        <p:tgtEl>
                                          <p:spTgt spid="4101">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101">
                                            <p:txEl>
                                              <p:pRg st="2" end="2"/>
                                            </p:txEl>
                                          </p:spTgt>
                                        </p:tgtEl>
                                        <p:attrNameLst>
                                          <p:attrName>style.visibility</p:attrName>
                                        </p:attrNameLst>
                                      </p:cBhvr>
                                      <p:to>
                                        <p:strVal val="visible"/>
                                      </p:to>
                                    </p:set>
                                    <p:animEffect transition="in" filter="fade">
                                      <p:cBhvr>
                                        <p:cTn id="20" dur="500"/>
                                        <p:tgtEl>
                                          <p:spTgt spid="4101">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101">
                                            <p:txEl>
                                              <p:pRg st="3" end="3"/>
                                            </p:txEl>
                                          </p:spTgt>
                                        </p:tgtEl>
                                        <p:attrNameLst>
                                          <p:attrName>style.visibility</p:attrName>
                                        </p:attrNameLst>
                                      </p:cBhvr>
                                      <p:to>
                                        <p:strVal val="visible"/>
                                      </p:to>
                                    </p:set>
                                    <p:animEffect transition="in" filter="fade">
                                      <p:cBhvr>
                                        <p:cTn id="25" dur="500"/>
                                        <p:tgtEl>
                                          <p:spTgt spid="4101">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101">
                                            <p:txEl>
                                              <p:pRg st="4" end="4"/>
                                            </p:txEl>
                                          </p:spTgt>
                                        </p:tgtEl>
                                        <p:attrNameLst>
                                          <p:attrName>style.visibility</p:attrName>
                                        </p:attrNameLst>
                                      </p:cBhvr>
                                      <p:to>
                                        <p:strVal val="visible"/>
                                      </p:to>
                                    </p:set>
                                    <p:animEffect transition="in" filter="fade">
                                      <p:cBhvr>
                                        <p:cTn id="30" dur="500"/>
                                        <p:tgtEl>
                                          <p:spTgt spid="4101">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101">
                                            <p:txEl>
                                              <p:pRg st="5" end="5"/>
                                            </p:txEl>
                                          </p:spTgt>
                                        </p:tgtEl>
                                        <p:attrNameLst>
                                          <p:attrName>style.visibility</p:attrName>
                                        </p:attrNameLst>
                                      </p:cBhvr>
                                      <p:to>
                                        <p:strVal val="visible"/>
                                      </p:to>
                                    </p:set>
                                    <p:animEffect transition="in" filter="fade">
                                      <p:cBhvr>
                                        <p:cTn id="35" dur="500"/>
                                        <p:tgtEl>
                                          <p:spTgt spid="4101">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4101">
                                            <p:txEl>
                                              <p:pRg st="6" end="6"/>
                                            </p:txEl>
                                          </p:spTgt>
                                        </p:tgtEl>
                                        <p:attrNameLst>
                                          <p:attrName>style.visibility</p:attrName>
                                        </p:attrNameLst>
                                      </p:cBhvr>
                                      <p:to>
                                        <p:strVal val="visible"/>
                                      </p:to>
                                    </p:set>
                                    <p:animEffect transition="in" filter="fade">
                                      <p:cBhvr>
                                        <p:cTn id="40" dur="500"/>
                                        <p:tgtEl>
                                          <p:spTgt spid="4101">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4101">
                                            <p:txEl>
                                              <p:pRg st="7" end="7"/>
                                            </p:txEl>
                                          </p:spTgt>
                                        </p:tgtEl>
                                        <p:attrNameLst>
                                          <p:attrName>style.visibility</p:attrName>
                                        </p:attrNameLst>
                                      </p:cBhvr>
                                      <p:to>
                                        <p:strVal val="visible"/>
                                      </p:to>
                                    </p:set>
                                    <p:animEffect transition="in" filter="fade">
                                      <p:cBhvr>
                                        <p:cTn id="45" dur="500"/>
                                        <p:tgtEl>
                                          <p:spTgt spid="4101">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4101">
                                            <p:txEl>
                                              <p:pRg st="8" end="8"/>
                                            </p:txEl>
                                          </p:spTgt>
                                        </p:tgtEl>
                                        <p:attrNameLst>
                                          <p:attrName>style.visibility</p:attrName>
                                        </p:attrNameLst>
                                      </p:cBhvr>
                                      <p:to>
                                        <p:strVal val="visible"/>
                                      </p:to>
                                    </p:set>
                                    <p:animEffect transition="in" filter="fade">
                                      <p:cBhvr>
                                        <p:cTn id="50" dur="500"/>
                                        <p:tgtEl>
                                          <p:spTgt spid="4101">
                                            <p:txEl>
                                              <p:pRg st="8" end="8"/>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4101">
                                            <p:txEl>
                                              <p:pRg st="9" end="9"/>
                                            </p:txEl>
                                          </p:spTgt>
                                        </p:tgtEl>
                                        <p:attrNameLst>
                                          <p:attrName>style.visibility</p:attrName>
                                        </p:attrNameLst>
                                      </p:cBhvr>
                                      <p:to>
                                        <p:strVal val="visible"/>
                                      </p:to>
                                    </p:set>
                                    <p:animEffect transition="in" filter="fade">
                                      <p:cBhvr>
                                        <p:cTn id="55" dur="500"/>
                                        <p:tgtEl>
                                          <p:spTgt spid="4101">
                                            <p:txEl>
                                              <p:pRg st="9" end="9"/>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4101">
                                            <p:txEl>
                                              <p:pRg st="10" end="10"/>
                                            </p:txEl>
                                          </p:spTgt>
                                        </p:tgtEl>
                                        <p:attrNameLst>
                                          <p:attrName>style.visibility</p:attrName>
                                        </p:attrNameLst>
                                      </p:cBhvr>
                                      <p:to>
                                        <p:strVal val="visible"/>
                                      </p:to>
                                    </p:set>
                                    <p:animEffect transition="in" filter="fade">
                                      <p:cBhvr>
                                        <p:cTn id="60" dur="500"/>
                                        <p:tgtEl>
                                          <p:spTgt spid="410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1832A65F-B0AF-4F59-97A8-969F689BA0A5}" type="slidenum">
              <a:rPr lang="en-US" altLang="ja-JP"/>
              <a:pPr>
                <a:defRPr/>
              </a:pPr>
              <a:t>15</a:t>
            </a:fld>
            <a:endParaRPr lang="en-US" altLang="ja-JP" dirty="0"/>
          </a:p>
        </p:txBody>
      </p:sp>
      <p:sp>
        <p:nvSpPr>
          <p:cNvPr id="14340" name="Rectangle 2"/>
          <p:cNvSpPr>
            <a:spLocks noGrp="1" noChangeArrowheads="1"/>
          </p:cNvSpPr>
          <p:nvPr>
            <p:ph type="title"/>
          </p:nvPr>
        </p:nvSpPr>
        <p:spPr>
          <a:xfrm>
            <a:off x="569913" y="431800"/>
            <a:ext cx="8229600" cy="1252538"/>
          </a:xfrm>
        </p:spPr>
        <p:txBody>
          <a:bodyPr/>
          <a:lstStyle/>
          <a:p>
            <a:pPr eaLnBrk="1" hangingPunct="1"/>
            <a:r>
              <a:rPr lang="ja-JP" altLang="en-US" dirty="0"/>
              <a:t>２．経営組織の構造</a:t>
            </a:r>
            <a:r>
              <a:rPr lang="en-US" altLang="ja-JP" dirty="0"/>
              <a:t>-6</a:t>
            </a:r>
            <a:endParaRPr lang="ja-JP" altLang="en-US" sz="4400" dirty="0"/>
          </a:p>
        </p:txBody>
      </p:sp>
      <p:sp>
        <p:nvSpPr>
          <p:cNvPr id="4101" name="Rectangle 3"/>
          <p:cNvSpPr>
            <a:spLocks noGrp="1" noChangeArrowheads="1"/>
          </p:cNvSpPr>
          <p:nvPr>
            <p:ph type="body" idx="1"/>
          </p:nvPr>
        </p:nvSpPr>
        <p:spPr>
          <a:xfrm>
            <a:off x="469483" y="1623045"/>
            <a:ext cx="8699500" cy="4957762"/>
          </a:xfrm>
        </p:spPr>
        <p:txBody>
          <a:bodyPr/>
          <a:lstStyle/>
          <a:p>
            <a:pPr eaLnBrk="1" hangingPunct="1">
              <a:spcBef>
                <a:spcPts val="1000"/>
              </a:spcBef>
            </a:pPr>
            <a:r>
              <a:rPr lang="ja-JP" altLang="en-US" sz="2800" dirty="0"/>
              <a:t>経営組織の主要形態</a:t>
            </a:r>
            <a:r>
              <a:rPr lang="en-US" altLang="ja-JP" sz="2800" dirty="0"/>
              <a:t>-6</a:t>
            </a:r>
          </a:p>
          <a:p>
            <a:pPr lvl="1" eaLnBrk="1" hangingPunct="1">
              <a:spcBef>
                <a:spcPts val="1000"/>
              </a:spcBef>
            </a:pPr>
            <a:r>
              <a:rPr lang="ja-JP" altLang="en-US" dirty="0"/>
              <a:t>（</a:t>
            </a:r>
            <a:r>
              <a:rPr lang="en-US" altLang="ja-JP" sz="2800" dirty="0"/>
              <a:t>4</a:t>
            </a:r>
            <a:r>
              <a:rPr lang="ja-JP" altLang="en-US" dirty="0"/>
              <a:t>）事業本部制組織</a:t>
            </a:r>
            <a:endParaRPr lang="en-US" altLang="ja-JP" dirty="0"/>
          </a:p>
          <a:p>
            <a:pPr lvl="2" eaLnBrk="1" hangingPunct="1">
              <a:spcBef>
                <a:spcPts val="1000"/>
              </a:spcBef>
            </a:pPr>
            <a:r>
              <a:rPr lang="ja-JP" altLang="en-US" sz="2000" dirty="0"/>
              <a:t>特徴</a:t>
            </a:r>
            <a:endParaRPr lang="en-US" altLang="ja-JP" sz="2000" dirty="0"/>
          </a:p>
          <a:p>
            <a:pPr lvl="3" eaLnBrk="1" hangingPunct="1">
              <a:spcBef>
                <a:spcPts val="1000"/>
              </a:spcBef>
            </a:pPr>
            <a:r>
              <a:rPr lang="ja-JP" altLang="en-US" dirty="0"/>
              <a:t>複数の関連性が高い事業部を</a:t>
            </a:r>
            <a:r>
              <a:rPr lang="ja-JP" altLang="en-US" dirty="0">
                <a:solidFill>
                  <a:srgbClr val="FF0000"/>
                </a:solidFill>
              </a:rPr>
              <a:t>統括</a:t>
            </a:r>
            <a:r>
              <a:rPr lang="ja-JP" altLang="en-US" dirty="0"/>
              <a:t>する目的で設けられた組織</a:t>
            </a:r>
            <a:endParaRPr lang="en-US" altLang="ja-JP" dirty="0"/>
          </a:p>
          <a:p>
            <a:pPr lvl="3" eaLnBrk="1" hangingPunct="1">
              <a:spcBef>
                <a:spcPts val="1000"/>
              </a:spcBef>
            </a:pPr>
            <a:r>
              <a:rPr lang="ja-JP" altLang="en-US" sz="1800" dirty="0"/>
              <a:t>事業部制組織の</a:t>
            </a:r>
            <a:r>
              <a:rPr lang="ja-JP" altLang="en-US" sz="1800" dirty="0">
                <a:solidFill>
                  <a:srgbClr val="FF0000"/>
                </a:solidFill>
              </a:rPr>
              <a:t>修正</a:t>
            </a:r>
            <a:r>
              <a:rPr lang="ja-JP" altLang="en-US" sz="1800" dirty="0"/>
              <a:t>型</a:t>
            </a:r>
            <a:endParaRPr lang="en-US" altLang="ja-JP" sz="1800" dirty="0"/>
          </a:p>
          <a:p>
            <a:pPr lvl="2" eaLnBrk="1" hangingPunct="1">
              <a:spcBef>
                <a:spcPts val="1000"/>
              </a:spcBef>
            </a:pPr>
            <a:r>
              <a:rPr lang="ja-JP" altLang="en-US" sz="2000" dirty="0"/>
              <a:t>長所</a:t>
            </a:r>
            <a:endParaRPr lang="en-US" altLang="ja-JP" sz="2000" dirty="0"/>
          </a:p>
          <a:p>
            <a:pPr lvl="3" eaLnBrk="1" hangingPunct="1">
              <a:spcBef>
                <a:spcPts val="1000"/>
              </a:spcBef>
            </a:pPr>
            <a:r>
              <a:rPr lang="ja-JP" altLang="en-US" dirty="0"/>
              <a:t>事業部間の調整をトップマネジメントが</a:t>
            </a:r>
            <a:r>
              <a:rPr lang="ja-JP" altLang="en-US" dirty="0">
                <a:solidFill>
                  <a:srgbClr val="FF0000"/>
                </a:solidFill>
              </a:rPr>
              <a:t>介入</a:t>
            </a:r>
            <a:r>
              <a:rPr lang="ja-JP" altLang="en-US" dirty="0"/>
              <a:t>せずに行える</a:t>
            </a:r>
            <a:endParaRPr lang="en-US" altLang="ja-JP" dirty="0"/>
          </a:p>
          <a:p>
            <a:pPr lvl="2" eaLnBrk="1" hangingPunct="1">
              <a:spcBef>
                <a:spcPts val="1000"/>
              </a:spcBef>
            </a:pPr>
            <a:r>
              <a:rPr lang="ja-JP" altLang="en-US" sz="2000" dirty="0"/>
              <a:t>短所</a:t>
            </a:r>
            <a:endParaRPr lang="en-US" altLang="ja-JP" sz="2000" dirty="0"/>
          </a:p>
          <a:p>
            <a:pPr lvl="3" eaLnBrk="1" hangingPunct="1">
              <a:spcBef>
                <a:spcPts val="1000"/>
              </a:spcBef>
            </a:pPr>
            <a:r>
              <a:rPr lang="ja-JP" altLang="en-US" dirty="0"/>
              <a:t>企業全体としては事業本部が介在することにより</a:t>
            </a:r>
            <a:r>
              <a:rPr lang="ja-JP" altLang="en-US" dirty="0">
                <a:solidFill>
                  <a:srgbClr val="FF0000"/>
                </a:solidFill>
              </a:rPr>
              <a:t>組織階層</a:t>
            </a:r>
            <a:r>
              <a:rPr lang="ja-JP" altLang="en-US" dirty="0"/>
              <a:t>が深くなる</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E9E1854F-3702-4CF4-8CE5-C2AA4C7F24B9}" type="slidenum">
              <a:rPr lang="en-US" altLang="ja-JP"/>
              <a:pPr>
                <a:defRPr/>
              </a:pPr>
              <a:t>16</a:t>
            </a:fld>
            <a:endParaRPr lang="en-US" altLang="ja-JP" dirty="0"/>
          </a:p>
        </p:txBody>
      </p:sp>
      <p:sp>
        <p:nvSpPr>
          <p:cNvPr id="15364" name="Rectangle 2"/>
          <p:cNvSpPr>
            <a:spLocks noGrp="1" noChangeArrowheads="1"/>
          </p:cNvSpPr>
          <p:nvPr>
            <p:ph type="title"/>
          </p:nvPr>
        </p:nvSpPr>
        <p:spPr>
          <a:xfrm>
            <a:off x="569913" y="291891"/>
            <a:ext cx="8229600" cy="1252538"/>
          </a:xfrm>
        </p:spPr>
        <p:txBody>
          <a:bodyPr/>
          <a:lstStyle/>
          <a:p>
            <a:pPr eaLnBrk="1" hangingPunct="1"/>
            <a:r>
              <a:rPr lang="ja-JP" altLang="en-US" sz="4400" dirty="0"/>
              <a:t>２．経営組織の構造</a:t>
            </a:r>
            <a:r>
              <a:rPr lang="en-US" altLang="ja-JP" sz="4400" dirty="0"/>
              <a:t>-</a:t>
            </a:r>
            <a:r>
              <a:rPr lang="en-US" altLang="ja-JP" dirty="0"/>
              <a:t>7</a:t>
            </a:r>
            <a:endParaRPr lang="ja-JP" altLang="en-US" sz="4400" dirty="0"/>
          </a:p>
        </p:txBody>
      </p:sp>
      <p:sp>
        <p:nvSpPr>
          <p:cNvPr id="4101" name="Rectangle 3"/>
          <p:cNvSpPr>
            <a:spLocks noGrp="1" noChangeArrowheads="1"/>
          </p:cNvSpPr>
          <p:nvPr>
            <p:ph type="body" idx="1"/>
          </p:nvPr>
        </p:nvSpPr>
        <p:spPr>
          <a:xfrm>
            <a:off x="582803" y="1110896"/>
            <a:ext cx="8367521" cy="5299952"/>
          </a:xfrm>
        </p:spPr>
        <p:txBody>
          <a:bodyPr/>
          <a:lstStyle/>
          <a:p>
            <a:pPr eaLnBrk="1" hangingPunct="1">
              <a:spcBef>
                <a:spcPts val="400"/>
              </a:spcBef>
            </a:pPr>
            <a:r>
              <a:rPr lang="ja-JP" altLang="en-US" sz="2800" dirty="0"/>
              <a:t>経営組織の主要形態</a:t>
            </a:r>
            <a:r>
              <a:rPr lang="en-US" altLang="ja-JP" sz="2800" dirty="0"/>
              <a:t>-7</a:t>
            </a:r>
          </a:p>
          <a:p>
            <a:pPr lvl="1" eaLnBrk="1" hangingPunct="1">
              <a:spcBef>
                <a:spcPts val="400"/>
              </a:spcBef>
            </a:pPr>
            <a:r>
              <a:rPr lang="ja-JP" altLang="en-US" dirty="0"/>
              <a:t>（</a:t>
            </a:r>
            <a:r>
              <a:rPr lang="en-US" altLang="ja-JP" dirty="0"/>
              <a:t>5</a:t>
            </a:r>
            <a:r>
              <a:rPr lang="ja-JP" altLang="en-US" dirty="0"/>
              <a:t>）持株会社</a:t>
            </a:r>
            <a:endParaRPr lang="en-US" altLang="ja-JP" dirty="0"/>
          </a:p>
          <a:p>
            <a:pPr lvl="2" eaLnBrk="1" hangingPunct="1">
              <a:spcBef>
                <a:spcPts val="400"/>
              </a:spcBef>
            </a:pPr>
            <a:r>
              <a:rPr lang="ja-JP" altLang="en-US" dirty="0"/>
              <a:t>特徴</a:t>
            </a:r>
            <a:endParaRPr lang="en-US" altLang="ja-JP" dirty="0"/>
          </a:p>
          <a:p>
            <a:pPr lvl="3" eaLnBrk="1" hangingPunct="1">
              <a:spcBef>
                <a:spcPts val="400"/>
              </a:spcBef>
            </a:pPr>
            <a:r>
              <a:rPr lang="ja-JP" altLang="en-US" dirty="0"/>
              <a:t>他社の</a:t>
            </a:r>
            <a:r>
              <a:rPr lang="ja-JP" altLang="en-US" dirty="0">
                <a:solidFill>
                  <a:srgbClr val="FF0000"/>
                </a:solidFill>
              </a:rPr>
              <a:t>株式</a:t>
            </a:r>
            <a:r>
              <a:rPr lang="ja-JP" altLang="en-US" dirty="0"/>
              <a:t>を保有している会社</a:t>
            </a:r>
            <a:endParaRPr lang="en-US" altLang="ja-JP" dirty="0"/>
          </a:p>
          <a:p>
            <a:pPr lvl="4">
              <a:spcBef>
                <a:spcPts val="400"/>
              </a:spcBef>
            </a:pPr>
            <a:r>
              <a:rPr lang="ja-JP" altLang="en-US" sz="1600" dirty="0">
                <a:solidFill>
                  <a:srgbClr val="FF0000"/>
                </a:solidFill>
              </a:rPr>
              <a:t>事業</a:t>
            </a:r>
            <a:r>
              <a:rPr lang="ja-JP" altLang="en-US" sz="1600" dirty="0"/>
              <a:t>持株会社：事業を</a:t>
            </a:r>
            <a:r>
              <a:rPr lang="ja-JP" altLang="en-US" sz="1600" dirty="0">
                <a:solidFill>
                  <a:srgbClr val="FF0000"/>
                </a:solidFill>
              </a:rPr>
              <a:t>行う</a:t>
            </a:r>
            <a:r>
              <a:rPr lang="ja-JP" altLang="en-US" sz="1600" dirty="0"/>
              <a:t>とともに他社の</a:t>
            </a:r>
            <a:r>
              <a:rPr lang="ja-JP" altLang="en-US" sz="1600" dirty="0">
                <a:solidFill>
                  <a:srgbClr val="FF0000"/>
                </a:solidFill>
              </a:rPr>
              <a:t>株式</a:t>
            </a:r>
            <a:r>
              <a:rPr lang="ja-JP" altLang="en-US" sz="1600" dirty="0"/>
              <a:t>を保有する</a:t>
            </a:r>
            <a:endParaRPr lang="en-US" altLang="ja-JP" sz="1600" dirty="0"/>
          </a:p>
          <a:p>
            <a:pPr lvl="4">
              <a:spcBef>
                <a:spcPts val="400"/>
              </a:spcBef>
            </a:pPr>
            <a:r>
              <a:rPr lang="ja-JP" altLang="en-US" sz="1600" dirty="0">
                <a:solidFill>
                  <a:srgbClr val="FF0000"/>
                </a:solidFill>
              </a:rPr>
              <a:t>純粋</a:t>
            </a:r>
            <a:r>
              <a:rPr lang="ja-JP" altLang="en-US" sz="1600" dirty="0"/>
              <a:t>持株会社：事業を</a:t>
            </a:r>
            <a:r>
              <a:rPr lang="ja-JP" altLang="en-US" sz="1600" dirty="0">
                <a:solidFill>
                  <a:srgbClr val="FF0000"/>
                </a:solidFill>
              </a:rPr>
              <a:t>行わず</a:t>
            </a:r>
            <a:r>
              <a:rPr lang="ja-JP" altLang="en-US" sz="1600" dirty="0"/>
              <a:t>他社株式を保有し</a:t>
            </a:r>
            <a:r>
              <a:rPr lang="ja-JP" altLang="en-US" sz="1600" dirty="0">
                <a:solidFill>
                  <a:srgbClr val="FF0000"/>
                </a:solidFill>
              </a:rPr>
              <a:t>支配</a:t>
            </a:r>
            <a:r>
              <a:rPr lang="ja-JP" altLang="en-US" sz="1600" dirty="0"/>
              <a:t>権を確立</a:t>
            </a:r>
            <a:endParaRPr lang="en-US" altLang="ja-JP" sz="1600" dirty="0"/>
          </a:p>
          <a:p>
            <a:pPr lvl="2" eaLnBrk="1" hangingPunct="1">
              <a:spcBef>
                <a:spcPts val="400"/>
              </a:spcBef>
            </a:pPr>
            <a:r>
              <a:rPr lang="ja-JP" altLang="en-US" dirty="0"/>
              <a:t>長所</a:t>
            </a:r>
            <a:endParaRPr lang="en-US" altLang="ja-JP" dirty="0"/>
          </a:p>
          <a:p>
            <a:pPr lvl="3" eaLnBrk="1" hangingPunct="1">
              <a:spcBef>
                <a:spcPts val="400"/>
              </a:spcBef>
            </a:pPr>
            <a:r>
              <a:rPr lang="ja-JP" altLang="en-US" dirty="0"/>
              <a:t>迅速かつ円滑な事業</a:t>
            </a:r>
            <a:r>
              <a:rPr lang="ja-JP" altLang="en-US" dirty="0">
                <a:solidFill>
                  <a:srgbClr val="FF0000"/>
                </a:solidFill>
              </a:rPr>
              <a:t>再編成</a:t>
            </a:r>
            <a:r>
              <a:rPr lang="ja-JP" altLang="en-US" dirty="0"/>
              <a:t>の進行が可能</a:t>
            </a:r>
            <a:endParaRPr lang="en-US" altLang="ja-JP" dirty="0"/>
          </a:p>
          <a:p>
            <a:pPr lvl="3" eaLnBrk="1" hangingPunct="1">
              <a:spcBef>
                <a:spcPts val="400"/>
              </a:spcBef>
            </a:pPr>
            <a:r>
              <a:rPr lang="ja-JP" altLang="en-US" dirty="0"/>
              <a:t>厳格な</a:t>
            </a:r>
            <a:r>
              <a:rPr lang="ja-JP" altLang="en-US" dirty="0">
                <a:solidFill>
                  <a:srgbClr val="FF0000"/>
                </a:solidFill>
              </a:rPr>
              <a:t>利益</a:t>
            </a:r>
            <a:r>
              <a:rPr lang="ja-JP" altLang="en-US" dirty="0"/>
              <a:t>管理の目的が達成可能</a:t>
            </a:r>
            <a:endParaRPr lang="en-US" altLang="ja-JP" dirty="0"/>
          </a:p>
          <a:p>
            <a:pPr lvl="2" eaLnBrk="1" hangingPunct="1">
              <a:spcBef>
                <a:spcPts val="400"/>
              </a:spcBef>
            </a:pPr>
            <a:r>
              <a:rPr lang="ja-JP" altLang="en-US" dirty="0"/>
              <a:t>短所</a:t>
            </a:r>
            <a:endParaRPr lang="en-US" altLang="ja-JP" dirty="0"/>
          </a:p>
          <a:p>
            <a:pPr lvl="3" eaLnBrk="1" hangingPunct="1">
              <a:spcBef>
                <a:spcPts val="400"/>
              </a:spcBef>
            </a:pPr>
            <a:r>
              <a:rPr lang="ja-JP" altLang="en-US" dirty="0"/>
              <a:t>純粋持株会社の支配が強いと、参加の会社の</a:t>
            </a:r>
            <a:r>
              <a:rPr lang="ja-JP" altLang="en-US" dirty="0">
                <a:solidFill>
                  <a:srgbClr val="FF0000"/>
                </a:solidFill>
              </a:rPr>
              <a:t>独立性</a:t>
            </a:r>
            <a:r>
              <a:rPr lang="ja-JP" altLang="en-US" dirty="0"/>
              <a:t>が失われる</a:t>
            </a:r>
            <a:endParaRPr lang="en-US" altLang="ja-JP" dirty="0"/>
          </a:p>
          <a:p>
            <a:pPr lvl="2" eaLnBrk="1" hangingPunct="1">
              <a:spcBef>
                <a:spcPts val="400"/>
              </a:spcBef>
            </a:pPr>
            <a:r>
              <a:rPr lang="ja-JP" altLang="en-US" dirty="0"/>
              <a:t>事例</a:t>
            </a:r>
            <a:endParaRPr lang="en-US" altLang="ja-JP" dirty="0"/>
          </a:p>
          <a:p>
            <a:pPr lvl="3" eaLnBrk="1" hangingPunct="1">
              <a:spcBef>
                <a:spcPts val="400"/>
              </a:spcBef>
            </a:pPr>
            <a:r>
              <a:rPr lang="ja-JP" altLang="en-US" dirty="0"/>
              <a:t>戦前の財閥（三井、三菱）⇒</a:t>
            </a:r>
            <a:r>
              <a:rPr lang="en-US" altLang="ja-JP" dirty="0"/>
              <a:t>1947</a:t>
            </a:r>
            <a:r>
              <a:rPr lang="ja-JP" altLang="en-US" dirty="0"/>
              <a:t>年の</a:t>
            </a:r>
            <a:r>
              <a:rPr lang="ja-JP" altLang="en-US" dirty="0">
                <a:solidFill>
                  <a:srgbClr val="FF0000"/>
                </a:solidFill>
              </a:rPr>
              <a:t>財閥解体</a:t>
            </a:r>
            <a:r>
              <a:rPr lang="ja-JP" altLang="en-US" dirty="0"/>
              <a:t>で解散</a:t>
            </a:r>
            <a:endParaRPr lang="en-US" altLang="ja-JP" dirty="0"/>
          </a:p>
          <a:p>
            <a:pPr lvl="3" eaLnBrk="1" hangingPunct="1">
              <a:spcBef>
                <a:spcPts val="400"/>
              </a:spcBef>
            </a:pPr>
            <a:r>
              <a:rPr lang="en-US" altLang="ja-JP" dirty="0"/>
              <a:t>1997</a:t>
            </a:r>
            <a:r>
              <a:rPr lang="ja-JP" altLang="en-US" dirty="0"/>
              <a:t>年に純粋持株会社の設立が</a:t>
            </a:r>
            <a:r>
              <a:rPr lang="ja-JP" altLang="en-US" dirty="0">
                <a:solidFill>
                  <a:srgbClr val="FF0000"/>
                </a:solidFill>
              </a:rPr>
              <a:t>解禁</a:t>
            </a:r>
            <a:br>
              <a:rPr lang="en-US" altLang="ja-JP" dirty="0"/>
            </a:br>
            <a:r>
              <a:rPr lang="ja-JP" altLang="en-US" dirty="0"/>
              <a:t>⇒</a:t>
            </a:r>
            <a:r>
              <a:rPr lang="ja-JP" altLang="en-US" dirty="0">
                <a:solidFill>
                  <a:srgbClr val="FF0000"/>
                </a:solidFill>
              </a:rPr>
              <a:t>金融機関</a:t>
            </a:r>
            <a:r>
              <a:rPr lang="ja-JP" altLang="en-US" dirty="0"/>
              <a:t>系で純粋持株会社が多い</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30C5F6CE-9D26-43C7-B12B-89619A4CE53B}" type="slidenum">
              <a:rPr lang="en-US" altLang="ja-JP"/>
              <a:pPr>
                <a:defRPr/>
              </a:pPr>
              <a:t>17</a:t>
            </a:fld>
            <a:endParaRPr lang="en-US" altLang="ja-JP" dirty="0"/>
          </a:p>
        </p:txBody>
      </p:sp>
      <p:sp>
        <p:nvSpPr>
          <p:cNvPr id="4100" name="Rectangle 2"/>
          <p:cNvSpPr>
            <a:spLocks noGrp="1" noChangeArrowheads="1"/>
          </p:cNvSpPr>
          <p:nvPr>
            <p:ph type="title"/>
          </p:nvPr>
        </p:nvSpPr>
        <p:spPr>
          <a:xfrm>
            <a:off x="569913" y="431800"/>
            <a:ext cx="8229600" cy="1252538"/>
          </a:xfrm>
        </p:spPr>
        <p:txBody>
          <a:bodyPr/>
          <a:lstStyle/>
          <a:p>
            <a:pPr eaLnBrk="1" hangingPunct="1"/>
            <a:r>
              <a:rPr lang="ja-JP" altLang="en-US" sz="4400" dirty="0"/>
              <a:t>３．組織デザイン</a:t>
            </a:r>
            <a:r>
              <a:rPr lang="en-US" altLang="ja-JP" sz="4400" dirty="0"/>
              <a:t>-1</a:t>
            </a:r>
            <a:endParaRPr lang="ja-JP" altLang="en-US" sz="4400" dirty="0"/>
          </a:p>
        </p:txBody>
      </p:sp>
      <p:sp>
        <p:nvSpPr>
          <p:cNvPr id="4101" name="Rectangle 3"/>
          <p:cNvSpPr>
            <a:spLocks noGrp="1" noChangeArrowheads="1"/>
          </p:cNvSpPr>
          <p:nvPr>
            <p:ph type="body" idx="1"/>
          </p:nvPr>
        </p:nvSpPr>
        <p:spPr>
          <a:xfrm>
            <a:off x="725853" y="1422401"/>
            <a:ext cx="8418147" cy="5029200"/>
          </a:xfrm>
        </p:spPr>
        <p:txBody>
          <a:bodyPr/>
          <a:lstStyle/>
          <a:p>
            <a:pPr eaLnBrk="1" hangingPunct="1">
              <a:spcBef>
                <a:spcPts val="800"/>
              </a:spcBef>
            </a:pPr>
            <a:r>
              <a:rPr lang="ja-JP" altLang="en-US" sz="2800" dirty="0"/>
              <a:t>古典的組織理論</a:t>
            </a:r>
            <a:r>
              <a:rPr lang="en-US" altLang="ja-JP" sz="2800" dirty="0"/>
              <a:t>-1</a:t>
            </a:r>
          </a:p>
          <a:p>
            <a:pPr lvl="1" eaLnBrk="1" hangingPunct="1">
              <a:spcBef>
                <a:spcPts val="800"/>
              </a:spcBef>
            </a:pPr>
            <a:r>
              <a:rPr lang="ja-JP" altLang="en-US" sz="2400" dirty="0"/>
              <a:t>古典的組織理論とは</a:t>
            </a:r>
            <a:endParaRPr lang="en-US" altLang="ja-JP" sz="2400" dirty="0"/>
          </a:p>
          <a:p>
            <a:pPr lvl="2" eaLnBrk="1" hangingPunct="1">
              <a:spcBef>
                <a:spcPts val="800"/>
              </a:spcBef>
            </a:pPr>
            <a:r>
              <a:rPr lang="ja-JP" altLang="en-US" sz="2000" dirty="0"/>
              <a:t>組織に関する一般原理に基づき組織を</a:t>
            </a:r>
            <a:r>
              <a:rPr lang="ja-JP" altLang="en-US" sz="2000" dirty="0">
                <a:solidFill>
                  <a:srgbClr val="FF0000"/>
                </a:solidFill>
              </a:rPr>
              <a:t>デザイン</a:t>
            </a:r>
            <a:r>
              <a:rPr lang="ja-JP" altLang="en-US" sz="2000" dirty="0"/>
              <a:t>すれば、どのよう</a:t>
            </a:r>
            <a:br>
              <a:rPr lang="en-US" altLang="ja-JP" sz="2000" dirty="0"/>
            </a:br>
            <a:r>
              <a:rPr lang="ja-JP" altLang="en-US" sz="2000" dirty="0"/>
              <a:t>な状況でも組織目的の達成に</a:t>
            </a:r>
            <a:r>
              <a:rPr lang="ja-JP" altLang="en-US" sz="2000" dirty="0">
                <a:solidFill>
                  <a:srgbClr val="FF0000"/>
                </a:solidFill>
              </a:rPr>
              <a:t>適合</a:t>
            </a:r>
            <a:r>
              <a:rPr lang="ja-JP" altLang="en-US" sz="2000" dirty="0"/>
              <a:t>する組織が作れる</a:t>
            </a:r>
            <a:endParaRPr lang="en-US" altLang="ja-JP" sz="2000" dirty="0"/>
          </a:p>
          <a:p>
            <a:pPr lvl="1" eaLnBrk="1" hangingPunct="1">
              <a:spcBef>
                <a:spcPts val="800"/>
              </a:spcBef>
            </a:pPr>
            <a:r>
              <a:rPr lang="ja-JP" altLang="en-US" sz="2400" dirty="0"/>
              <a:t>（１）組織の一般原則</a:t>
            </a:r>
            <a:endParaRPr lang="en-US" altLang="ja-JP" sz="2400" dirty="0"/>
          </a:p>
          <a:p>
            <a:pPr lvl="2" eaLnBrk="1" hangingPunct="1">
              <a:spcBef>
                <a:spcPts val="800"/>
              </a:spcBef>
            </a:pPr>
            <a:r>
              <a:rPr lang="ja-JP" altLang="en-US" sz="2000" dirty="0"/>
              <a:t>命令</a:t>
            </a:r>
            <a:r>
              <a:rPr lang="ja-JP" altLang="en-US" sz="2000" dirty="0">
                <a:solidFill>
                  <a:srgbClr val="FF0000"/>
                </a:solidFill>
              </a:rPr>
              <a:t>一元化</a:t>
            </a:r>
            <a:r>
              <a:rPr lang="ja-JP" altLang="en-US" sz="2000" dirty="0"/>
              <a:t>の原則：メンバーは常に</a:t>
            </a:r>
            <a:r>
              <a:rPr lang="en-US" altLang="ja-JP" sz="2000" dirty="0"/>
              <a:t>1</a:t>
            </a:r>
            <a:r>
              <a:rPr lang="ja-JP" altLang="en-US" sz="2000" dirty="0"/>
              <a:t>人の</a:t>
            </a:r>
            <a:r>
              <a:rPr lang="ja-JP" altLang="en-US" sz="2000" dirty="0">
                <a:solidFill>
                  <a:srgbClr val="FF0000"/>
                </a:solidFill>
              </a:rPr>
              <a:t>上司</a:t>
            </a:r>
            <a:r>
              <a:rPr lang="ja-JP" altLang="en-US" sz="2000" dirty="0"/>
              <a:t>から命令を受ける</a:t>
            </a:r>
            <a:endParaRPr lang="en-US" altLang="ja-JP" sz="2000" dirty="0"/>
          </a:p>
          <a:p>
            <a:pPr lvl="2" eaLnBrk="1" hangingPunct="1">
              <a:spcBef>
                <a:spcPts val="800"/>
              </a:spcBef>
            </a:pPr>
            <a:r>
              <a:rPr lang="ja-JP" altLang="en-US" sz="2000" dirty="0"/>
              <a:t>責任･権限の原則：組織の各階層には</a:t>
            </a:r>
            <a:r>
              <a:rPr lang="ja-JP" altLang="en-US" sz="2000" dirty="0">
                <a:solidFill>
                  <a:srgbClr val="FF0000"/>
                </a:solidFill>
              </a:rPr>
              <a:t>権限</a:t>
            </a:r>
            <a:r>
              <a:rPr lang="ja-JP" altLang="en-US" sz="2000" dirty="0"/>
              <a:t>に応じた</a:t>
            </a:r>
            <a:r>
              <a:rPr lang="ja-JP" altLang="en-US" sz="2000" dirty="0">
                <a:solidFill>
                  <a:srgbClr val="FF0000"/>
                </a:solidFill>
              </a:rPr>
              <a:t>責任</a:t>
            </a:r>
            <a:r>
              <a:rPr lang="ja-JP" altLang="en-US" sz="2000" dirty="0"/>
              <a:t>が伴う</a:t>
            </a:r>
            <a:endParaRPr lang="en-US" altLang="ja-JP" sz="2000" dirty="0"/>
          </a:p>
          <a:p>
            <a:pPr lvl="2" eaLnBrk="1" hangingPunct="1">
              <a:spcBef>
                <a:spcPts val="800"/>
              </a:spcBef>
            </a:pPr>
            <a:r>
              <a:rPr lang="ja-JP" altLang="en-US" sz="2000" dirty="0">
                <a:solidFill>
                  <a:srgbClr val="FF0000"/>
                </a:solidFill>
              </a:rPr>
              <a:t>専門化</a:t>
            </a:r>
            <a:r>
              <a:rPr lang="ja-JP" altLang="en-US" sz="2000" dirty="0"/>
              <a:t>の原則：</a:t>
            </a:r>
            <a:r>
              <a:rPr lang="ja-JP" altLang="en-US" sz="2000" dirty="0">
                <a:solidFill>
                  <a:srgbClr val="FF0000"/>
                </a:solidFill>
              </a:rPr>
              <a:t>分業</a:t>
            </a:r>
            <a:r>
              <a:rPr lang="ja-JP" altLang="en-US" sz="2000" dirty="0"/>
              <a:t>により作業</a:t>
            </a:r>
            <a:r>
              <a:rPr lang="ja-JP" altLang="en-US" sz="2000" dirty="0">
                <a:solidFill>
                  <a:srgbClr val="FF0000"/>
                </a:solidFill>
              </a:rPr>
              <a:t>能率</a:t>
            </a:r>
            <a:r>
              <a:rPr lang="ja-JP" altLang="en-US" sz="2000" dirty="0"/>
              <a:t>を高められる</a:t>
            </a:r>
            <a:endParaRPr lang="en-US" altLang="ja-JP" sz="2000" dirty="0"/>
          </a:p>
          <a:p>
            <a:pPr lvl="2" eaLnBrk="1" hangingPunct="1">
              <a:spcBef>
                <a:spcPts val="800"/>
              </a:spcBef>
            </a:pPr>
            <a:r>
              <a:rPr lang="ja-JP" altLang="en-US" sz="2000" dirty="0">
                <a:solidFill>
                  <a:srgbClr val="FF0000"/>
                </a:solidFill>
              </a:rPr>
              <a:t>統制</a:t>
            </a:r>
            <a:r>
              <a:rPr lang="ja-JP" altLang="en-US" sz="2000" dirty="0"/>
              <a:t>の幅原則：</a:t>
            </a:r>
            <a:r>
              <a:rPr lang="en-US" altLang="ja-JP" sz="2000" dirty="0"/>
              <a:t>1</a:t>
            </a:r>
            <a:r>
              <a:rPr lang="ja-JP" altLang="en-US" sz="2000" dirty="0"/>
              <a:t>人の管理者が有効に指揮監督できる</a:t>
            </a:r>
            <a:r>
              <a:rPr lang="ja-JP" altLang="en-US" sz="2000" dirty="0">
                <a:solidFill>
                  <a:srgbClr val="FF0000"/>
                </a:solidFill>
              </a:rPr>
              <a:t>部下</a:t>
            </a:r>
            <a:r>
              <a:rPr lang="ja-JP" altLang="en-US" sz="2000" dirty="0"/>
              <a:t>の人数</a:t>
            </a:r>
            <a:br>
              <a:rPr lang="en-US" altLang="ja-JP" sz="2000" dirty="0"/>
            </a:br>
            <a:r>
              <a:rPr lang="ja-JP" altLang="en-US" sz="2000" dirty="0"/>
              <a:t>　　　　　　　　　には一定の</a:t>
            </a:r>
            <a:r>
              <a:rPr lang="ja-JP" altLang="en-US" sz="2000" dirty="0">
                <a:solidFill>
                  <a:srgbClr val="FF0000"/>
                </a:solidFill>
              </a:rPr>
              <a:t>限界</a:t>
            </a:r>
            <a:r>
              <a:rPr lang="ja-JP" altLang="en-US" sz="2000" dirty="0"/>
              <a:t>がある（</a:t>
            </a:r>
            <a:r>
              <a:rPr lang="en-US" altLang="ja-JP" sz="2000" dirty="0"/>
              <a:t>=</a:t>
            </a:r>
            <a:r>
              <a:rPr lang="ja-JP" altLang="en-US" sz="2000" dirty="0">
                <a:solidFill>
                  <a:srgbClr val="FF0000"/>
                </a:solidFill>
              </a:rPr>
              <a:t>スパン</a:t>
            </a:r>
            <a:r>
              <a:rPr lang="ja-JP" altLang="en-US" sz="2000" dirty="0"/>
              <a:t>・オブ・コントロール）</a:t>
            </a:r>
            <a:endParaRPr lang="en-US" altLang="ja-JP" sz="2000" dirty="0"/>
          </a:p>
          <a:p>
            <a:pPr lvl="2" eaLnBrk="1" hangingPunct="1">
              <a:spcBef>
                <a:spcPts val="800"/>
              </a:spcBef>
            </a:pPr>
            <a:r>
              <a:rPr lang="ja-JP" altLang="en-US" sz="2000" dirty="0"/>
              <a:t>例外の原則：日常</a:t>
            </a:r>
            <a:r>
              <a:rPr lang="ja-JP" altLang="en-US" sz="2000" dirty="0">
                <a:solidFill>
                  <a:srgbClr val="FF0000"/>
                </a:solidFill>
              </a:rPr>
              <a:t>反復</a:t>
            </a:r>
            <a:r>
              <a:rPr lang="ja-JP" altLang="en-US" sz="2000" dirty="0"/>
              <a:t>的な意思決定は下位に</a:t>
            </a:r>
            <a:r>
              <a:rPr lang="ja-JP" altLang="en-US" sz="2000" dirty="0">
                <a:solidFill>
                  <a:srgbClr val="FF0000"/>
                </a:solidFill>
              </a:rPr>
              <a:t>委譲</a:t>
            </a:r>
            <a:r>
              <a:rPr lang="ja-JP" altLang="en-US" sz="2000" dirty="0"/>
              <a:t>し、経営トップ</a:t>
            </a:r>
            <a:br>
              <a:rPr lang="en-US" altLang="ja-JP" sz="2000" dirty="0"/>
            </a:br>
            <a:r>
              <a:rPr lang="ja-JP" altLang="en-US" sz="2000" dirty="0"/>
              <a:t>　　　　　　　　は例外的・非定型的な意思決定に</a:t>
            </a:r>
            <a:r>
              <a:rPr lang="ja-JP" altLang="en-US" sz="2000" dirty="0">
                <a:solidFill>
                  <a:srgbClr val="FF0000"/>
                </a:solidFill>
              </a:rPr>
              <a:t>専念</a:t>
            </a:r>
            <a:r>
              <a:rPr lang="ja-JP" altLang="en-US" sz="2000" dirty="0"/>
              <a:t>すべき</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35C53878-48D7-43CE-ADA9-85B6BC2B10BC}" type="slidenum">
              <a:rPr lang="en-US" altLang="ja-JP"/>
              <a:pPr>
                <a:defRPr/>
              </a:pPr>
              <a:t>18</a:t>
            </a:fld>
            <a:endParaRPr lang="en-US" altLang="ja-JP" dirty="0"/>
          </a:p>
        </p:txBody>
      </p:sp>
      <p:sp>
        <p:nvSpPr>
          <p:cNvPr id="5124" name="Rectangle 2"/>
          <p:cNvSpPr>
            <a:spLocks noGrp="1" noChangeArrowheads="1"/>
          </p:cNvSpPr>
          <p:nvPr>
            <p:ph type="title"/>
          </p:nvPr>
        </p:nvSpPr>
        <p:spPr>
          <a:xfrm>
            <a:off x="569913" y="431800"/>
            <a:ext cx="8229600" cy="1252538"/>
          </a:xfrm>
        </p:spPr>
        <p:txBody>
          <a:bodyPr/>
          <a:lstStyle/>
          <a:p>
            <a:pPr eaLnBrk="1" hangingPunct="1"/>
            <a:r>
              <a:rPr lang="ja-JP" altLang="en-US" sz="4400" dirty="0"/>
              <a:t>３．組織デザイン</a:t>
            </a:r>
            <a:r>
              <a:rPr lang="en-US" altLang="ja-JP" sz="4400" dirty="0"/>
              <a:t>-2</a:t>
            </a:r>
            <a:endParaRPr lang="ja-JP" altLang="en-US" sz="4400" dirty="0"/>
          </a:p>
        </p:txBody>
      </p:sp>
      <p:sp>
        <p:nvSpPr>
          <p:cNvPr id="4101" name="Rectangle 3"/>
          <p:cNvSpPr>
            <a:spLocks noGrp="1" noChangeArrowheads="1"/>
          </p:cNvSpPr>
          <p:nvPr>
            <p:ph type="body" idx="1"/>
          </p:nvPr>
        </p:nvSpPr>
        <p:spPr>
          <a:xfrm>
            <a:off x="552659" y="1446962"/>
            <a:ext cx="8479582" cy="5004639"/>
          </a:xfrm>
        </p:spPr>
        <p:txBody>
          <a:bodyPr/>
          <a:lstStyle/>
          <a:p>
            <a:pPr eaLnBrk="1" hangingPunct="1">
              <a:spcBef>
                <a:spcPts val="1000"/>
              </a:spcBef>
            </a:pPr>
            <a:r>
              <a:rPr lang="ja-JP" altLang="en-US" sz="2800" dirty="0"/>
              <a:t>古典的組織理論</a:t>
            </a:r>
            <a:r>
              <a:rPr lang="en-US" altLang="ja-JP" sz="2800" dirty="0"/>
              <a:t>-2</a:t>
            </a:r>
          </a:p>
          <a:p>
            <a:pPr lvl="1" eaLnBrk="1" hangingPunct="1">
              <a:spcBef>
                <a:spcPts val="1000"/>
              </a:spcBef>
            </a:pPr>
            <a:r>
              <a:rPr lang="ja-JP" altLang="en-US" sz="2400" dirty="0"/>
              <a:t>（２）官僚制論</a:t>
            </a:r>
            <a:r>
              <a:rPr lang="en-US" altLang="ja-JP" sz="2400" dirty="0"/>
              <a:t>-1</a:t>
            </a:r>
          </a:p>
          <a:p>
            <a:pPr lvl="2" eaLnBrk="1" hangingPunct="1">
              <a:spcBef>
                <a:spcPts val="1000"/>
              </a:spcBef>
            </a:pPr>
            <a:r>
              <a:rPr lang="ja-JP" altLang="en-US" sz="2000" dirty="0"/>
              <a:t>①ウェーバーの支配の類型</a:t>
            </a:r>
            <a:endParaRPr lang="en-US" altLang="ja-JP" sz="2000" dirty="0"/>
          </a:p>
          <a:p>
            <a:pPr lvl="3" eaLnBrk="1" hangingPunct="1">
              <a:spcBef>
                <a:spcPts val="1000"/>
              </a:spcBef>
            </a:pPr>
            <a:r>
              <a:rPr lang="ja-JP" altLang="en-US" dirty="0"/>
              <a:t>伝統的支配：身分などの</a:t>
            </a:r>
            <a:r>
              <a:rPr lang="ja-JP" altLang="en-US" dirty="0">
                <a:solidFill>
                  <a:srgbClr val="FF0000"/>
                </a:solidFill>
              </a:rPr>
              <a:t>権威</a:t>
            </a:r>
            <a:r>
              <a:rPr lang="ja-JP" altLang="en-US" dirty="0"/>
              <a:t>に基づいた支配</a:t>
            </a:r>
            <a:endParaRPr lang="en-US" altLang="ja-JP" dirty="0"/>
          </a:p>
          <a:p>
            <a:pPr lvl="3" eaLnBrk="1" hangingPunct="1">
              <a:spcBef>
                <a:spcPts val="1000"/>
              </a:spcBef>
            </a:pPr>
            <a:r>
              <a:rPr lang="ja-JP" altLang="en-US" dirty="0"/>
              <a:t>カリスマ的支配：優れた魅力や</a:t>
            </a:r>
            <a:r>
              <a:rPr lang="ja-JP" altLang="en-US" dirty="0">
                <a:solidFill>
                  <a:srgbClr val="FF0000"/>
                </a:solidFill>
              </a:rPr>
              <a:t>天才</a:t>
            </a:r>
            <a:r>
              <a:rPr lang="ja-JP" altLang="en-US" dirty="0"/>
              <a:t>的</a:t>
            </a:r>
            <a:r>
              <a:rPr lang="ja-JP" altLang="en-US" dirty="0">
                <a:solidFill>
                  <a:srgbClr val="FF0000"/>
                </a:solidFill>
              </a:rPr>
              <a:t>能力</a:t>
            </a:r>
            <a:r>
              <a:rPr lang="ja-JP" altLang="en-US" dirty="0"/>
              <a:t>に基づいた支配</a:t>
            </a:r>
            <a:endParaRPr lang="en-US" altLang="ja-JP" dirty="0"/>
          </a:p>
          <a:p>
            <a:pPr lvl="3" eaLnBrk="1" hangingPunct="1">
              <a:spcBef>
                <a:spcPts val="1000"/>
              </a:spcBef>
            </a:pPr>
            <a:r>
              <a:rPr lang="ja-JP" altLang="en-US" dirty="0"/>
              <a:t>合法的支配：法律や</a:t>
            </a:r>
            <a:r>
              <a:rPr lang="ja-JP" altLang="en-US" dirty="0">
                <a:solidFill>
                  <a:srgbClr val="FF0000"/>
                </a:solidFill>
              </a:rPr>
              <a:t>規則</a:t>
            </a:r>
            <a:r>
              <a:rPr lang="ja-JP" altLang="en-US" dirty="0"/>
              <a:t>に基づいた支配</a:t>
            </a:r>
            <a:endParaRPr lang="en-US" altLang="ja-JP" dirty="0"/>
          </a:p>
          <a:p>
            <a:pPr marL="1023938" lvl="3" indent="0" eaLnBrk="1" hangingPunct="1">
              <a:spcBef>
                <a:spcPts val="1000"/>
              </a:spcBef>
              <a:buNone/>
            </a:pPr>
            <a:r>
              <a:rPr lang="ja-JP" altLang="en-US" dirty="0"/>
              <a:t>　⇒ </a:t>
            </a:r>
            <a:r>
              <a:rPr lang="ja-JP" altLang="en-US" dirty="0">
                <a:solidFill>
                  <a:srgbClr val="FF0000"/>
                </a:solidFill>
              </a:rPr>
              <a:t>官僚</a:t>
            </a:r>
            <a:r>
              <a:rPr lang="ja-JP" altLang="en-US" dirty="0"/>
              <a:t>制組織における支配</a:t>
            </a:r>
            <a:endParaRPr lang="en-US" altLang="ja-JP" dirty="0"/>
          </a:p>
          <a:p>
            <a:pPr lvl="2" eaLnBrk="1" hangingPunct="1">
              <a:spcBef>
                <a:spcPts val="1000"/>
              </a:spcBef>
            </a:pPr>
            <a:r>
              <a:rPr lang="ja-JP" altLang="en-US" sz="2000" dirty="0"/>
              <a:t>②官僚制組織の特徴</a:t>
            </a:r>
            <a:endParaRPr lang="en-US" altLang="ja-JP" sz="2000" dirty="0"/>
          </a:p>
          <a:p>
            <a:pPr lvl="3" eaLnBrk="1" hangingPunct="1">
              <a:spcBef>
                <a:spcPts val="1000"/>
              </a:spcBef>
            </a:pPr>
            <a:r>
              <a:rPr lang="ja-JP" altLang="en-US" dirty="0"/>
              <a:t>職務の</a:t>
            </a:r>
            <a:r>
              <a:rPr lang="ja-JP" altLang="en-US" dirty="0">
                <a:solidFill>
                  <a:srgbClr val="FF0000"/>
                </a:solidFill>
              </a:rPr>
              <a:t>専門化</a:t>
            </a:r>
            <a:r>
              <a:rPr lang="ja-JP" altLang="en-US" dirty="0"/>
              <a:t>により</a:t>
            </a:r>
            <a:r>
              <a:rPr lang="ja-JP" altLang="en-US" dirty="0">
                <a:solidFill>
                  <a:srgbClr val="FF0000"/>
                </a:solidFill>
              </a:rPr>
              <a:t>職務</a:t>
            </a:r>
            <a:r>
              <a:rPr lang="ja-JP" altLang="en-US" dirty="0"/>
              <a:t>分野ごとに専門家による管理を行う</a:t>
            </a:r>
            <a:endParaRPr lang="en-US" altLang="ja-JP" dirty="0"/>
          </a:p>
          <a:p>
            <a:pPr lvl="3" eaLnBrk="1" hangingPunct="1">
              <a:spcBef>
                <a:spcPts val="1000"/>
              </a:spcBef>
            </a:pPr>
            <a:r>
              <a:rPr lang="ja-JP" altLang="en-US" dirty="0"/>
              <a:t>権限・責任を各職位に与え、権限の遂行に</a:t>
            </a:r>
            <a:r>
              <a:rPr lang="ja-JP" altLang="en-US" dirty="0">
                <a:solidFill>
                  <a:srgbClr val="FF0000"/>
                </a:solidFill>
              </a:rPr>
              <a:t>私情</a:t>
            </a:r>
            <a:r>
              <a:rPr lang="ja-JP" altLang="en-US" dirty="0"/>
              <a:t>が入ることを排除</a:t>
            </a:r>
            <a:endParaRPr lang="en-US" altLang="ja-JP" dirty="0"/>
          </a:p>
          <a:p>
            <a:pPr lvl="3" eaLnBrk="1" hangingPunct="1">
              <a:spcBef>
                <a:spcPts val="1000"/>
              </a:spcBef>
            </a:pPr>
            <a:r>
              <a:rPr lang="ja-JP" altLang="en-US" dirty="0"/>
              <a:t>各人の権限・責任は組織規則として</a:t>
            </a:r>
            <a:r>
              <a:rPr lang="ja-JP" altLang="en-US" dirty="0">
                <a:solidFill>
                  <a:srgbClr val="FF0000"/>
                </a:solidFill>
              </a:rPr>
              <a:t>文書</a:t>
            </a:r>
            <a:r>
              <a:rPr lang="ja-JP" altLang="en-US" dirty="0"/>
              <a:t>化・</a:t>
            </a:r>
            <a:r>
              <a:rPr lang="ja-JP" altLang="en-US" dirty="0">
                <a:solidFill>
                  <a:srgbClr val="FF0000"/>
                </a:solidFill>
              </a:rPr>
              <a:t>明確</a:t>
            </a:r>
            <a:r>
              <a:rPr lang="ja-JP" altLang="en-US" dirty="0"/>
              <a:t>化することで確保</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54D58C22-BD83-40A2-BB2D-4A40B18117E8}" type="slidenum">
              <a:rPr lang="en-US" altLang="ja-JP"/>
              <a:pPr>
                <a:defRPr/>
              </a:pPr>
              <a:t>19</a:t>
            </a:fld>
            <a:endParaRPr lang="en-US" altLang="ja-JP" dirty="0"/>
          </a:p>
        </p:txBody>
      </p:sp>
      <p:sp>
        <p:nvSpPr>
          <p:cNvPr id="6148" name="Rectangle 2"/>
          <p:cNvSpPr>
            <a:spLocks noGrp="1" noChangeArrowheads="1"/>
          </p:cNvSpPr>
          <p:nvPr>
            <p:ph type="title"/>
          </p:nvPr>
        </p:nvSpPr>
        <p:spPr>
          <a:xfrm>
            <a:off x="569913" y="431800"/>
            <a:ext cx="8229600" cy="1252538"/>
          </a:xfrm>
        </p:spPr>
        <p:txBody>
          <a:bodyPr/>
          <a:lstStyle/>
          <a:p>
            <a:pPr eaLnBrk="1" hangingPunct="1"/>
            <a:r>
              <a:rPr lang="ja-JP" altLang="en-US" sz="4400" dirty="0"/>
              <a:t>３．組織デザイン</a:t>
            </a:r>
            <a:r>
              <a:rPr lang="en-US" altLang="ja-JP" sz="4400" dirty="0"/>
              <a:t>-</a:t>
            </a:r>
            <a:r>
              <a:rPr lang="en-US" altLang="ja-JP" dirty="0"/>
              <a:t>3</a:t>
            </a:r>
            <a:endParaRPr lang="ja-JP" altLang="en-US" sz="4400" dirty="0"/>
          </a:p>
        </p:txBody>
      </p:sp>
      <p:sp>
        <p:nvSpPr>
          <p:cNvPr id="4101" name="Rectangle 3"/>
          <p:cNvSpPr>
            <a:spLocks noGrp="1" noChangeArrowheads="1"/>
          </p:cNvSpPr>
          <p:nvPr>
            <p:ph type="body" idx="1"/>
          </p:nvPr>
        </p:nvSpPr>
        <p:spPr>
          <a:xfrm>
            <a:off x="462224" y="1426866"/>
            <a:ext cx="8681776" cy="5024734"/>
          </a:xfrm>
        </p:spPr>
        <p:txBody>
          <a:bodyPr/>
          <a:lstStyle/>
          <a:p>
            <a:pPr eaLnBrk="1" hangingPunct="1">
              <a:spcBef>
                <a:spcPts val="1000"/>
              </a:spcBef>
            </a:pPr>
            <a:r>
              <a:rPr lang="ja-JP" altLang="en-US" sz="2800" dirty="0"/>
              <a:t>古典的組織理論</a:t>
            </a:r>
            <a:r>
              <a:rPr lang="en-US" altLang="ja-JP" sz="2800" dirty="0"/>
              <a:t>-3</a:t>
            </a:r>
          </a:p>
          <a:p>
            <a:pPr lvl="1" eaLnBrk="1" hangingPunct="1">
              <a:spcBef>
                <a:spcPts val="1000"/>
              </a:spcBef>
            </a:pPr>
            <a:r>
              <a:rPr lang="ja-JP" altLang="en-US" sz="2400" dirty="0"/>
              <a:t>（２）官僚制論</a:t>
            </a:r>
            <a:r>
              <a:rPr lang="en-US" altLang="ja-JP" sz="2400" dirty="0"/>
              <a:t>-2</a:t>
            </a:r>
          </a:p>
          <a:p>
            <a:pPr lvl="2" eaLnBrk="1" hangingPunct="1">
              <a:spcBef>
                <a:spcPts val="1000"/>
              </a:spcBef>
            </a:pPr>
            <a:r>
              <a:rPr lang="ja-JP" altLang="en-US" sz="2000" dirty="0"/>
              <a:t>③官僚制の</a:t>
            </a:r>
            <a:r>
              <a:rPr lang="ja-JP" altLang="en-US" sz="2000" dirty="0">
                <a:solidFill>
                  <a:srgbClr val="FF0000"/>
                </a:solidFill>
              </a:rPr>
              <a:t>逆機能</a:t>
            </a:r>
            <a:r>
              <a:rPr lang="ja-JP" altLang="en-US" sz="2000" dirty="0"/>
              <a:t>現象</a:t>
            </a:r>
            <a:endParaRPr lang="en-US" altLang="ja-JP" sz="2000" dirty="0"/>
          </a:p>
          <a:p>
            <a:pPr lvl="3" eaLnBrk="1" hangingPunct="1">
              <a:spcBef>
                <a:spcPts val="1000"/>
              </a:spcBef>
            </a:pPr>
            <a:r>
              <a:rPr lang="ja-JP" altLang="en-US" dirty="0"/>
              <a:t>本来は</a:t>
            </a:r>
            <a:r>
              <a:rPr lang="ja-JP" altLang="en-US" dirty="0">
                <a:solidFill>
                  <a:srgbClr val="FF0000"/>
                </a:solidFill>
              </a:rPr>
              <a:t>合理</a:t>
            </a:r>
            <a:r>
              <a:rPr lang="ja-JP" altLang="en-US" dirty="0"/>
              <a:t>的なはずの官僚制が</a:t>
            </a:r>
            <a:r>
              <a:rPr lang="ja-JP" altLang="en-US" dirty="0">
                <a:solidFill>
                  <a:srgbClr val="FF0000"/>
                </a:solidFill>
              </a:rPr>
              <a:t>非効率</a:t>
            </a:r>
            <a:r>
              <a:rPr lang="ja-JP" altLang="en-US" dirty="0"/>
              <a:t>となること</a:t>
            </a:r>
            <a:endParaRPr lang="en-US" altLang="ja-JP" dirty="0"/>
          </a:p>
          <a:p>
            <a:pPr lvl="3" eaLnBrk="1" hangingPunct="1">
              <a:spcBef>
                <a:spcPts val="1000"/>
              </a:spcBef>
            </a:pPr>
            <a:r>
              <a:rPr lang="ja-JP" altLang="en-US" dirty="0"/>
              <a:t>逆機能現象を生む状況</a:t>
            </a:r>
            <a:endParaRPr lang="en-US" altLang="ja-JP" dirty="0"/>
          </a:p>
          <a:p>
            <a:pPr lvl="4" eaLnBrk="1" hangingPunct="1">
              <a:spcBef>
                <a:spcPts val="1000"/>
              </a:spcBef>
            </a:pPr>
            <a:r>
              <a:rPr lang="ja-JP" altLang="en-US" dirty="0">
                <a:solidFill>
                  <a:srgbClr val="FF0000"/>
                </a:solidFill>
              </a:rPr>
              <a:t>形式</a:t>
            </a:r>
            <a:r>
              <a:rPr lang="ja-JP" altLang="en-US" dirty="0"/>
              <a:t>主義（</a:t>
            </a:r>
            <a:r>
              <a:rPr lang="en-US" altLang="ja-JP" dirty="0"/>
              <a:t>=</a:t>
            </a:r>
            <a:r>
              <a:rPr lang="ja-JP" altLang="en-US" dirty="0"/>
              <a:t>原則主義）：規則遵守が強調されそれ自体が</a:t>
            </a:r>
            <a:r>
              <a:rPr lang="ja-JP" altLang="en-US" dirty="0">
                <a:solidFill>
                  <a:srgbClr val="FF0000"/>
                </a:solidFill>
              </a:rPr>
              <a:t>目的</a:t>
            </a:r>
            <a:r>
              <a:rPr lang="ja-JP" altLang="en-US" dirty="0"/>
              <a:t>化</a:t>
            </a:r>
            <a:endParaRPr lang="en-US" altLang="ja-JP" dirty="0"/>
          </a:p>
          <a:p>
            <a:pPr lvl="4" eaLnBrk="1" hangingPunct="1">
              <a:spcBef>
                <a:spcPts val="1000"/>
              </a:spcBef>
            </a:pPr>
            <a:r>
              <a:rPr lang="ja-JP" altLang="en-US" dirty="0">
                <a:solidFill>
                  <a:srgbClr val="FF0000"/>
                </a:solidFill>
              </a:rPr>
              <a:t>事なかれ</a:t>
            </a:r>
            <a:r>
              <a:rPr lang="ja-JP" altLang="en-US" dirty="0"/>
              <a:t>主義：責任</a:t>
            </a:r>
            <a:r>
              <a:rPr lang="ja-JP" altLang="en-US" dirty="0">
                <a:solidFill>
                  <a:srgbClr val="FF0000"/>
                </a:solidFill>
              </a:rPr>
              <a:t>回避</a:t>
            </a:r>
            <a:r>
              <a:rPr lang="ja-JP" altLang="en-US" dirty="0"/>
              <a:t>のため、例外的・革新的な行動を</a:t>
            </a:r>
            <a:r>
              <a:rPr lang="ja-JP" altLang="en-US" dirty="0">
                <a:solidFill>
                  <a:srgbClr val="FF0000"/>
                </a:solidFill>
              </a:rPr>
              <a:t>回避</a:t>
            </a:r>
            <a:endParaRPr lang="en-US" altLang="ja-JP" dirty="0">
              <a:solidFill>
                <a:srgbClr val="FF0000"/>
              </a:solidFill>
            </a:endParaRPr>
          </a:p>
          <a:p>
            <a:pPr lvl="4" eaLnBrk="1" hangingPunct="1">
              <a:spcBef>
                <a:spcPts val="1000"/>
              </a:spcBef>
            </a:pPr>
            <a:r>
              <a:rPr lang="ja-JP" altLang="en-US" dirty="0">
                <a:solidFill>
                  <a:srgbClr val="FF0000"/>
                </a:solidFill>
              </a:rPr>
              <a:t>セクショナリズム</a:t>
            </a:r>
            <a:r>
              <a:rPr lang="ja-JP" altLang="en-US" dirty="0"/>
              <a:t>：部門別の専門化と権限委譲が自分の所属する部門</a:t>
            </a:r>
            <a:br>
              <a:rPr lang="en-US" altLang="ja-JP" dirty="0"/>
            </a:br>
            <a:r>
              <a:rPr lang="ja-JP" altLang="en-US" dirty="0"/>
              <a:t>　　　　　　　　　　　の利益を</a:t>
            </a:r>
            <a:r>
              <a:rPr lang="ja-JP" altLang="en-US" dirty="0">
                <a:solidFill>
                  <a:srgbClr val="FF0000"/>
                </a:solidFill>
              </a:rPr>
              <a:t>優先</a:t>
            </a:r>
            <a:r>
              <a:rPr lang="ja-JP" altLang="en-US" dirty="0"/>
              <a:t>させ、部門間</a:t>
            </a:r>
            <a:r>
              <a:rPr lang="ja-JP" altLang="en-US" dirty="0">
                <a:solidFill>
                  <a:srgbClr val="FF0000"/>
                </a:solidFill>
              </a:rPr>
              <a:t>対立</a:t>
            </a:r>
            <a:r>
              <a:rPr lang="ja-JP" altLang="en-US" dirty="0"/>
              <a:t>を生む現象</a:t>
            </a:r>
            <a:endParaRPr lang="en-US" altLang="ja-JP" dirty="0"/>
          </a:p>
          <a:p>
            <a:pPr lvl="4" eaLnBrk="1" hangingPunct="1">
              <a:spcBef>
                <a:spcPts val="1000"/>
              </a:spcBef>
            </a:pPr>
            <a:r>
              <a:rPr lang="ja-JP" altLang="en-US" dirty="0">
                <a:solidFill>
                  <a:srgbClr val="FF0000"/>
                </a:solidFill>
              </a:rPr>
              <a:t>員数</a:t>
            </a:r>
            <a:r>
              <a:rPr lang="ja-JP" altLang="en-US" dirty="0"/>
              <a:t>主義：組織メンバーが、その場</a:t>
            </a:r>
            <a:r>
              <a:rPr lang="ja-JP" altLang="en-US" dirty="0">
                <a:solidFill>
                  <a:srgbClr val="FF0000"/>
                </a:solidFill>
              </a:rPr>
              <a:t>しのぎ</a:t>
            </a:r>
            <a:r>
              <a:rPr lang="ja-JP" altLang="en-US" dirty="0"/>
              <a:t>やごまかしで、つじつま</a:t>
            </a:r>
            <a:br>
              <a:rPr lang="en-US" altLang="ja-JP" dirty="0"/>
            </a:br>
            <a:r>
              <a:rPr lang="ja-JP" altLang="en-US" dirty="0"/>
              <a:t>　　　　　　　合わせをし、上司や企業トップに都合のよい</a:t>
            </a:r>
            <a:r>
              <a:rPr lang="ja-JP" altLang="en-US" dirty="0">
                <a:solidFill>
                  <a:srgbClr val="FF0000"/>
                </a:solidFill>
              </a:rPr>
              <a:t>情報</a:t>
            </a:r>
            <a:r>
              <a:rPr lang="ja-JP" altLang="en-US" dirty="0"/>
              <a:t>だけ</a:t>
            </a:r>
            <a:br>
              <a:rPr lang="en-US" altLang="ja-JP" dirty="0"/>
            </a:br>
            <a:r>
              <a:rPr lang="ja-JP" altLang="en-US" dirty="0"/>
              <a:t>　　　　　　　を報告するような現象</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a:p>
        </p:txBody>
      </p:sp>
      <p:sp>
        <p:nvSpPr>
          <p:cNvPr id="6" name="スライド番号プレースホルダ 5"/>
          <p:cNvSpPr>
            <a:spLocks noGrp="1"/>
          </p:cNvSpPr>
          <p:nvPr>
            <p:ph type="sldNum" sz="quarter" idx="12"/>
          </p:nvPr>
        </p:nvSpPr>
        <p:spPr/>
        <p:txBody>
          <a:bodyPr/>
          <a:lstStyle/>
          <a:p>
            <a:pPr>
              <a:defRPr/>
            </a:pPr>
            <a:fld id="{DC559A1E-0E56-4F0C-A200-AB75D2086213}" type="slidenum">
              <a:rPr lang="en-US" altLang="ja-JP"/>
              <a:pPr>
                <a:defRPr/>
              </a:pPr>
              <a:t>2</a:t>
            </a:fld>
            <a:endParaRPr lang="en-US" altLang="ja-JP"/>
          </a:p>
        </p:txBody>
      </p:sp>
      <p:sp>
        <p:nvSpPr>
          <p:cNvPr id="15364" name="Rectangle 2"/>
          <p:cNvSpPr>
            <a:spLocks noGrp="1" noChangeArrowheads="1"/>
          </p:cNvSpPr>
          <p:nvPr>
            <p:ph type="title"/>
          </p:nvPr>
        </p:nvSpPr>
        <p:spPr>
          <a:xfrm>
            <a:off x="569913" y="431800"/>
            <a:ext cx="8229600" cy="1252538"/>
          </a:xfrm>
        </p:spPr>
        <p:txBody>
          <a:bodyPr/>
          <a:lstStyle/>
          <a:p>
            <a:pPr eaLnBrk="1" hangingPunct="1"/>
            <a:r>
              <a:rPr lang="ja-JP" altLang="en-US" dirty="0"/>
              <a:t>１</a:t>
            </a:r>
            <a:r>
              <a:rPr lang="ja-JP" altLang="en-US" sz="4400" dirty="0"/>
              <a:t>．近代組織論</a:t>
            </a:r>
            <a:r>
              <a:rPr lang="en-US" altLang="ja-JP" sz="4400" dirty="0"/>
              <a:t>-1</a:t>
            </a:r>
            <a:endParaRPr lang="ja-JP" altLang="en-US" sz="4400" dirty="0"/>
          </a:p>
        </p:txBody>
      </p:sp>
      <p:sp>
        <p:nvSpPr>
          <p:cNvPr id="4101" name="Rectangle 3"/>
          <p:cNvSpPr>
            <a:spLocks noGrp="1" noChangeArrowheads="1"/>
          </p:cNvSpPr>
          <p:nvPr>
            <p:ph type="body" idx="1"/>
          </p:nvPr>
        </p:nvSpPr>
        <p:spPr>
          <a:xfrm>
            <a:off x="513708" y="1386369"/>
            <a:ext cx="8630292" cy="4952785"/>
          </a:xfrm>
        </p:spPr>
        <p:txBody>
          <a:bodyPr/>
          <a:lstStyle/>
          <a:p>
            <a:pPr eaLnBrk="1" hangingPunct="1">
              <a:spcBef>
                <a:spcPts val="1000"/>
              </a:spcBef>
            </a:pPr>
            <a:r>
              <a:rPr lang="en-US" altLang="ja-JP" dirty="0"/>
              <a:t>(1)</a:t>
            </a:r>
            <a:r>
              <a:rPr lang="ja-JP" altLang="en-US" dirty="0"/>
              <a:t>　バーナードの組織論</a:t>
            </a:r>
            <a:r>
              <a:rPr lang="en-US" altLang="ja-JP" dirty="0"/>
              <a:t>-1</a:t>
            </a:r>
          </a:p>
          <a:p>
            <a:pPr lvl="1" eaLnBrk="1" hangingPunct="1">
              <a:spcBef>
                <a:spcPts val="1000"/>
              </a:spcBef>
            </a:pPr>
            <a:r>
              <a:rPr lang="ja-JP" altLang="en-US" dirty="0"/>
              <a:t>組織とは</a:t>
            </a:r>
            <a:endParaRPr lang="en-US" altLang="ja-JP" dirty="0"/>
          </a:p>
          <a:p>
            <a:pPr lvl="2" eaLnBrk="1" hangingPunct="1">
              <a:spcBef>
                <a:spcPts val="1000"/>
              </a:spcBef>
            </a:pPr>
            <a:r>
              <a:rPr lang="ja-JP" altLang="en-US" dirty="0"/>
              <a:t>孤立した人間の集団でなく</a:t>
            </a:r>
            <a:r>
              <a:rPr lang="ja-JP" altLang="en-US" dirty="0">
                <a:solidFill>
                  <a:srgbClr val="FF0000"/>
                </a:solidFill>
              </a:rPr>
              <a:t>相互</a:t>
            </a:r>
            <a:r>
              <a:rPr lang="ja-JP" altLang="en-US" dirty="0"/>
              <a:t>に影響を及ぼし合いながら成立</a:t>
            </a:r>
            <a:br>
              <a:rPr lang="en-US" altLang="ja-JP" dirty="0"/>
            </a:br>
            <a:r>
              <a:rPr lang="ja-JP" altLang="en-US" dirty="0"/>
              <a:t>する体系（</a:t>
            </a:r>
            <a:r>
              <a:rPr lang="en-US" altLang="ja-JP" dirty="0"/>
              <a:t>=</a:t>
            </a:r>
            <a:r>
              <a:rPr lang="ja-JP" altLang="en-US" dirty="0">
                <a:solidFill>
                  <a:srgbClr val="FF0000"/>
                </a:solidFill>
              </a:rPr>
              <a:t>システム</a:t>
            </a:r>
            <a:r>
              <a:rPr lang="ja-JP" altLang="en-US" dirty="0"/>
              <a:t>）</a:t>
            </a:r>
            <a:endParaRPr lang="en-US" altLang="ja-JP" dirty="0"/>
          </a:p>
          <a:p>
            <a:pPr lvl="1" eaLnBrk="1" hangingPunct="1">
              <a:spcBef>
                <a:spcPts val="1000"/>
              </a:spcBef>
            </a:pPr>
            <a:r>
              <a:rPr lang="ja-JP" altLang="en-US" dirty="0"/>
              <a:t>①　バーナードの人間観</a:t>
            </a:r>
            <a:endParaRPr lang="en-US" altLang="ja-JP" dirty="0"/>
          </a:p>
          <a:p>
            <a:pPr lvl="2" eaLnBrk="1" hangingPunct="1">
              <a:spcBef>
                <a:spcPts val="1000"/>
              </a:spcBef>
            </a:pPr>
            <a:r>
              <a:rPr lang="ja-JP" altLang="en-US" dirty="0"/>
              <a:t>全人：理性と感情をもち、個人としての</a:t>
            </a:r>
            <a:r>
              <a:rPr lang="ja-JP" altLang="en-US" dirty="0">
                <a:solidFill>
                  <a:srgbClr val="FF0000"/>
                </a:solidFill>
              </a:rPr>
              <a:t>人格</a:t>
            </a:r>
            <a:r>
              <a:rPr lang="ja-JP" altLang="en-US" dirty="0"/>
              <a:t>と</a:t>
            </a:r>
            <a:r>
              <a:rPr lang="ja-JP" altLang="en-US" dirty="0">
                <a:solidFill>
                  <a:srgbClr val="FF0000"/>
                </a:solidFill>
              </a:rPr>
              <a:t>社会</a:t>
            </a:r>
            <a:r>
              <a:rPr lang="ja-JP" altLang="en-US" dirty="0"/>
              <a:t>性を有す</a:t>
            </a:r>
            <a:endParaRPr lang="en-US" altLang="ja-JP" dirty="0"/>
          </a:p>
          <a:p>
            <a:pPr marL="671513" lvl="2" indent="0" eaLnBrk="1" hangingPunct="1">
              <a:spcBef>
                <a:spcPts val="1000"/>
              </a:spcBef>
              <a:buNone/>
            </a:pPr>
            <a:r>
              <a:rPr lang="ja-JP" altLang="en-US" dirty="0">
                <a:solidFill>
                  <a:srgbClr val="FF0000"/>
                </a:solidFill>
              </a:rPr>
              <a:t>　 </a:t>
            </a:r>
            <a:r>
              <a:rPr lang="ja-JP" altLang="en-US" dirty="0"/>
              <a:t>⇒</a:t>
            </a:r>
            <a:r>
              <a:rPr lang="ja-JP" altLang="en-US" dirty="0">
                <a:solidFill>
                  <a:srgbClr val="FF0000"/>
                </a:solidFill>
              </a:rPr>
              <a:t>合理</a:t>
            </a:r>
            <a:r>
              <a:rPr lang="ja-JP" altLang="en-US" dirty="0"/>
              <a:t>的であろうとするが、完全に合理的には</a:t>
            </a:r>
            <a:r>
              <a:rPr lang="ja-JP" altLang="en-US" dirty="0">
                <a:solidFill>
                  <a:srgbClr val="FF0000"/>
                </a:solidFill>
              </a:rPr>
              <a:t>なりえない</a:t>
            </a:r>
            <a:endParaRPr lang="en-US" altLang="ja-JP" dirty="0">
              <a:solidFill>
                <a:srgbClr val="FF0000"/>
              </a:solidFill>
            </a:endParaRPr>
          </a:p>
          <a:p>
            <a:pPr lvl="1" eaLnBrk="1" hangingPunct="1">
              <a:spcBef>
                <a:spcPts val="1000"/>
              </a:spcBef>
            </a:pPr>
            <a:r>
              <a:rPr lang="ja-JP" altLang="en-US" dirty="0"/>
              <a:t>②　協働体系</a:t>
            </a:r>
            <a:endParaRPr lang="en-US" altLang="ja-JP" dirty="0"/>
          </a:p>
          <a:p>
            <a:pPr lvl="2" eaLnBrk="1" hangingPunct="1">
              <a:spcBef>
                <a:spcPts val="1000"/>
              </a:spcBef>
            </a:pPr>
            <a:r>
              <a:rPr lang="ja-JP" altLang="en-US" dirty="0"/>
              <a:t>協働とは：複数の人間が協力して１つの</a:t>
            </a:r>
            <a:r>
              <a:rPr lang="ja-JP" altLang="en-US" dirty="0">
                <a:solidFill>
                  <a:srgbClr val="FF0000"/>
                </a:solidFill>
              </a:rPr>
              <a:t>目標</a:t>
            </a:r>
            <a:r>
              <a:rPr lang="ja-JP" altLang="en-US" dirty="0"/>
              <a:t>のために働くこと</a:t>
            </a:r>
            <a:endParaRPr lang="en-US" altLang="ja-JP" dirty="0"/>
          </a:p>
          <a:p>
            <a:pPr lvl="2" eaLnBrk="1" hangingPunct="1">
              <a:spcBef>
                <a:spcPts val="1000"/>
              </a:spcBef>
            </a:pPr>
            <a:r>
              <a:rPr lang="ja-JP" altLang="en-US" dirty="0">
                <a:solidFill>
                  <a:srgbClr val="FF0000"/>
                </a:solidFill>
              </a:rPr>
              <a:t>協働体系</a:t>
            </a:r>
            <a:r>
              <a:rPr lang="ja-JP" altLang="en-US" dirty="0"/>
              <a:t>とは：</a:t>
            </a:r>
            <a:r>
              <a:rPr lang="ja-JP" altLang="en-US" dirty="0">
                <a:solidFill>
                  <a:srgbClr val="FF0000"/>
                </a:solidFill>
              </a:rPr>
              <a:t>協働</a:t>
            </a:r>
            <a:r>
              <a:rPr lang="ja-JP" altLang="en-US" dirty="0"/>
              <a:t>のための</a:t>
            </a:r>
            <a:r>
              <a:rPr lang="ja-JP" altLang="en-US" dirty="0">
                <a:solidFill>
                  <a:srgbClr val="FF0000"/>
                </a:solidFill>
              </a:rPr>
              <a:t>仕組み</a:t>
            </a:r>
            <a:endParaRPr lang="en-US" altLang="ja-JP" dirty="0">
              <a:solidFill>
                <a:srgbClr val="FF0000"/>
              </a:solidFill>
            </a:endParaRPr>
          </a:p>
          <a:p>
            <a:pPr marL="671513" lvl="2" indent="0" eaLnBrk="1" hangingPunct="1">
              <a:spcBef>
                <a:spcPts val="1000"/>
              </a:spcBef>
              <a:buNone/>
            </a:pPr>
            <a:r>
              <a:rPr lang="ja-JP" altLang="en-US" dirty="0">
                <a:solidFill>
                  <a:srgbClr val="FF0000"/>
                </a:solidFill>
              </a:rPr>
              <a:t>　</a:t>
            </a:r>
            <a:r>
              <a:rPr lang="ja-JP" altLang="en-US" dirty="0"/>
              <a:t>⇒協働体系の</a:t>
            </a:r>
            <a:r>
              <a:rPr lang="ja-JP" altLang="en-US" dirty="0">
                <a:solidFill>
                  <a:srgbClr val="FF0000"/>
                </a:solidFill>
              </a:rPr>
              <a:t>中核</a:t>
            </a:r>
            <a:r>
              <a:rPr lang="ja-JP" altLang="en-US" dirty="0"/>
              <a:t>が組織</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77069F82-0DB8-4E95-A013-99C4EA5BB8D3}" type="slidenum">
              <a:rPr lang="en-US" altLang="ja-JP"/>
              <a:pPr>
                <a:defRPr/>
              </a:pPr>
              <a:t>20</a:t>
            </a:fld>
            <a:endParaRPr lang="en-US" altLang="ja-JP" dirty="0"/>
          </a:p>
        </p:txBody>
      </p:sp>
      <p:sp>
        <p:nvSpPr>
          <p:cNvPr id="7172" name="Rectangle 2"/>
          <p:cNvSpPr>
            <a:spLocks noGrp="1" noChangeArrowheads="1"/>
          </p:cNvSpPr>
          <p:nvPr>
            <p:ph type="title"/>
          </p:nvPr>
        </p:nvSpPr>
        <p:spPr>
          <a:xfrm>
            <a:off x="569913" y="392044"/>
            <a:ext cx="8229600" cy="1252538"/>
          </a:xfrm>
        </p:spPr>
        <p:txBody>
          <a:bodyPr/>
          <a:lstStyle/>
          <a:p>
            <a:pPr eaLnBrk="1" hangingPunct="1"/>
            <a:r>
              <a:rPr lang="ja-JP" altLang="en-US" sz="4400" dirty="0"/>
              <a:t>３．組織デザイン</a:t>
            </a:r>
            <a:r>
              <a:rPr lang="en-US" altLang="ja-JP" sz="4400" dirty="0"/>
              <a:t>-4</a:t>
            </a:r>
            <a:endParaRPr lang="ja-JP" altLang="en-US" sz="4400" dirty="0"/>
          </a:p>
        </p:txBody>
      </p:sp>
      <p:sp>
        <p:nvSpPr>
          <p:cNvPr id="4101" name="Rectangle 3"/>
          <p:cNvSpPr>
            <a:spLocks noGrp="1" noChangeArrowheads="1"/>
          </p:cNvSpPr>
          <p:nvPr>
            <p:ph type="body" idx="1"/>
          </p:nvPr>
        </p:nvSpPr>
        <p:spPr>
          <a:xfrm>
            <a:off x="532563" y="1382647"/>
            <a:ext cx="8611436" cy="5019040"/>
          </a:xfrm>
        </p:spPr>
        <p:txBody>
          <a:bodyPr/>
          <a:lstStyle/>
          <a:p>
            <a:pPr eaLnBrk="1" hangingPunct="1">
              <a:spcBef>
                <a:spcPts val="1000"/>
              </a:spcBef>
            </a:pPr>
            <a:r>
              <a:rPr lang="ja-JP" altLang="en-US" sz="2800" dirty="0"/>
              <a:t>チャンドラーの理論</a:t>
            </a:r>
            <a:endParaRPr lang="en-US" altLang="ja-JP" sz="2800" dirty="0"/>
          </a:p>
          <a:p>
            <a:pPr lvl="1" eaLnBrk="1" hangingPunct="1">
              <a:spcBef>
                <a:spcPts val="1000"/>
              </a:spcBef>
            </a:pPr>
            <a:r>
              <a:rPr lang="ja-JP" altLang="en-US" sz="2400" dirty="0"/>
              <a:t>組織は戦略に従う</a:t>
            </a:r>
            <a:endParaRPr lang="en-US" altLang="ja-JP" sz="2400" dirty="0"/>
          </a:p>
          <a:p>
            <a:pPr lvl="2" eaLnBrk="1" hangingPunct="1">
              <a:spcBef>
                <a:spcPts val="1000"/>
              </a:spcBef>
            </a:pPr>
            <a:r>
              <a:rPr lang="ja-JP" altLang="en-US" sz="2000" dirty="0"/>
              <a:t>企業は成長の仕方が異なり、それぞれの成長の仕方に応じて</a:t>
            </a:r>
            <a:br>
              <a:rPr lang="en-US" altLang="ja-JP" sz="2000" dirty="0"/>
            </a:br>
            <a:r>
              <a:rPr lang="ja-JP" altLang="en-US" sz="2000" dirty="0"/>
              <a:t>組織構造が</a:t>
            </a:r>
            <a:r>
              <a:rPr lang="ja-JP" altLang="en-US" sz="2000" dirty="0">
                <a:solidFill>
                  <a:srgbClr val="FF0000"/>
                </a:solidFill>
              </a:rPr>
              <a:t>設計</a:t>
            </a:r>
            <a:r>
              <a:rPr lang="ja-JP" altLang="en-US" sz="2000" dirty="0"/>
              <a:t>されるとする理論</a:t>
            </a:r>
            <a:endParaRPr lang="en-US" altLang="ja-JP" sz="2000" dirty="0"/>
          </a:p>
          <a:p>
            <a:pPr lvl="1" eaLnBrk="1" hangingPunct="1">
              <a:spcBef>
                <a:spcPts val="1000"/>
              </a:spcBef>
            </a:pPr>
            <a:r>
              <a:rPr lang="ja-JP" altLang="en-US" sz="2400" dirty="0"/>
              <a:t>チャンドラー命題と事例</a:t>
            </a:r>
            <a:endParaRPr lang="en-US" altLang="ja-JP" sz="2400" dirty="0"/>
          </a:p>
          <a:p>
            <a:pPr lvl="2" eaLnBrk="1" hangingPunct="1">
              <a:spcBef>
                <a:spcPts val="1000"/>
              </a:spcBef>
            </a:pPr>
            <a:r>
              <a:rPr lang="ja-JP" altLang="en-US" dirty="0"/>
              <a:t>環境⇒（決定）⇒戦略⇒（決定）⇒組織</a:t>
            </a:r>
            <a:r>
              <a:rPr lang="ja-JP" altLang="en-US" dirty="0">
                <a:solidFill>
                  <a:srgbClr val="FF0000"/>
                </a:solidFill>
              </a:rPr>
              <a:t>構造</a:t>
            </a:r>
            <a:r>
              <a:rPr lang="ja-JP" altLang="en-US" dirty="0"/>
              <a:t>が決定</a:t>
            </a:r>
            <a:endParaRPr lang="en-US" altLang="ja-JP" dirty="0"/>
          </a:p>
          <a:p>
            <a:pPr lvl="2" eaLnBrk="1" hangingPunct="1">
              <a:spcBef>
                <a:spcPts val="1000"/>
              </a:spcBef>
            </a:pPr>
            <a:r>
              <a:rPr lang="ja-JP" altLang="en-US" dirty="0"/>
              <a:t>３つの事例</a:t>
            </a:r>
            <a:endParaRPr lang="en-US" altLang="ja-JP" dirty="0"/>
          </a:p>
          <a:p>
            <a:pPr lvl="3" eaLnBrk="1" hangingPunct="1">
              <a:spcBef>
                <a:spcPts val="1000"/>
              </a:spcBef>
            </a:pPr>
            <a:r>
              <a:rPr lang="ja-JP" altLang="en-US" dirty="0"/>
              <a:t>①企業の量的拡大⇒</a:t>
            </a:r>
            <a:r>
              <a:rPr lang="en-US" altLang="ja-JP" dirty="0"/>
              <a:t>1</a:t>
            </a:r>
            <a:r>
              <a:rPr lang="ja-JP" altLang="en-US" dirty="0"/>
              <a:t>地域で職能を担当する管理部門の</a:t>
            </a:r>
            <a:r>
              <a:rPr lang="ja-JP" altLang="en-US" dirty="0">
                <a:solidFill>
                  <a:srgbClr val="FF0000"/>
                </a:solidFill>
              </a:rPr>
              <a:t>新設</a:t>
            </a:r>
            <a:r>
              <a:rPr lang="ja-JP" altLang="en-US" dirty="0"/>
              <a:t>を促す</a:t>
            </a:r>
            <a:br>
              <a:rPr lang="en-US" altLang="ja-JP" dirty="0"/>
            </a:br>
            <a:r>
              <a:rPr lang="ja-JP" altLang="en-US" dirty="0"/>
              <a:t>　⇒企業が地域的に</a:t>
            </a:r>
            <a:r>
              <a:rPr lang="ja-JP" altLang="en-US" dirty="0">
                <a:solidFill>
                  <a:srgbClr val="FF0000"/>
                </a:solidFill>
              </a:rPr>
              <a:t>分散</a:t>
            </a:r>
            <a:r>
              <a:rPr lang="ja-JP" altLang="en-US" dirty="0"/>
              <a:t>⇒各地域のビジネス</a:t>
            </a:r>
            <a:r>
              <a:rPr lang="ja-JP" altLang="en-US" dirty="0">
                <a:solidFill>
                  <a:srgbClr val="FF0000"/>
                </a:solidFill>
              </a:rPr>
              <a:t>拠点</a:t>
            </a:r>
            <a:r>
              <a:rPr lang="ja-JP" altLang="en-US" dirty="0"/>
              <a:t>の管理部門が必要</a:t>
            </a:r>
            <a:endParaRPr lang="en-US" altLang="ja-JP" dirty="0"/>
          </a:p>
          <a:p>
            <a:pPr lvl="3" eaLnBrk="1" hangingPunct="1">
              <a:spcBef>
                <a:spcPts val="1000"/>
              </a:spcBef>
            </a:pPr>
            <a:r>
              <a:rPr lang="ja-JP" altLang="en-US" dirty="0"/>
              <a:t>②企業が新職能分野へ</a:t>
            </a:r>
            <a:r>
              <a:rPr lang="ja-JP" altLang="en-US" dirty="0">
                <a:solidFill>
                  <a:srgbClr val="FF0000"/>
                </a:solidFill>
              </a:rPr>
              <a:t>進出</a:t>
            </a:r>
            <a:r>
              <a:rPr lang="ja-JP" altLang="en-US" dirty="0"/>
              <a:t>すれば組織構造は</a:t>
            </a:r>
            <a:r>
              <a:rPr lang="ja-JP" altLang="en-US" dirty="0">
                <a:solidFill>
                  <a:srgbClr val="FF0000"/>
                </a:solidFill>
              </a:rPr>
              <a:t>職能別</a:t>
            </a:r>
            <a:r>
              <a:rPr lang="ja-JP" altLang="en-US" dirty="0"/>
              <a:t>組織となる</a:t>
            </a:r>
            <a:endParaRPr lang="en-US" altLang="ja-JP" dirty="0"/>
          </a:p>
          <a:p>
            <a:pPr lvl="3" eaLnBrk="1" hangingPunct="1">
              <a:spcBef>
                <a:spcPts val="1000"/>
              </a:spcBef>
            </a:pPr>
            <a:r>
              <a:rPr lang="ja-JP" altLang="en-US" dirty="0"/>
              <a:t>③企業が大規模化⇒製品</a:t>
            </a:r>
            <a:r>
              <a:rPr lang="ja-JP" altLang="en-US" dirty="0">
                <a:solidFill>
                  <a:srgbClr val="FF0000"/>
                </a:solidFill>
              </a:rPr>
              <a:t>多角</a:t>
            </a:r>
            <a:r>
              <a:rPr lang="ja-JP" altLang="en-US" dirty="0"/>
              <a:t>化や</a:t>
            </a:r>
            <a:r>
              <a:rPr lang="ja-JP" altLang="en-US" dirty="0">
                <a:solidFill>
                  <a:srgbClr val="FF0000"/>
                </a:solidFill>
              </a:rPr>
              <a:t>国際</a:t>
            </a:r>
            <a:r>
              <a:rPr lang="ja-JP" altLang="en-US" dirty="0"/>
              <a:t>的な規模拡大を目指す</a:t>
            </a:r>
            <a:br>
              <a:rPr lang="en-US" altLang="ja-JP" dirty="0"/>
            </a:br>
            <a:r>
              <a:rPr lang="ja-JP" altLang="en-US" dirty="0"/>
              <a:t>　⇒</a:t>
            </a:r>
            <a:r>
              <a:rPr lang="ja-JP" altLang="en-US" dirty="0">
                <a:solidFill>
                  <a:srgbClr val="FF0000"/>
                </a:solidFill>
              </a:rPr>
              <a:t>事業部制</a:t>
            </a:r>
            <a:r>
              <a:rPr lang="ja-JP" altLang="en-US" dirty="0"/>
              <a:t>組織が選択</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F0DA7523-C38B-4FB4-AF88-2F11776EE9BE}" type="slidenum">
              <a:rPr lang="en-US" altLang="ja-JP"/>
              <a:pPr>
                <a:defRPr/>
              </a:pPr>
              <a:t>21</a:t>
            </a:fld>
            <a:endParaRPr lang="en-US" altLang="ja-JP" dirty="0"/>
          </a:p>
        </p:txBody>
      </p:sp>
      <p:sp>
        <p:nvSpPr>
          <p:cNvPr id="8196" name="Rectangle 2"/>
          <p:cNvSpPr>
            <a:spLocks noGrp="1" noChangeArrowheads="1"/>
          </p:cNvSpPr>
          <p:nvPr>
            <p:ph type="title"/>
          </p:nvPr>
        </p:nvSpPr>
        <p:spPr>
          <a:xfrm>
            <a:off x="569913" y="292654"/>
            <a:ext cx="8229600" cy="1252538"/>
          </a:xfrm>
        </p:spPr>
        <p:txBody>
          <a:bodyPr/>
          <a:lstStyle/>
          <a:p>
            <a:pPr eaLnBrk="1" hangingPunct="1"/>
            <a:r>
              <a:rPr lang="ja-JP" altLang="en-US" sz="4400" dirty="0"/>
              <a:t>３．組織デザイン</a:t>
            </a:r>
            <a:r>
              <a:rPr lang="en-US" altLang="ja-JP" sz="4400" dirty="0"/>
              <a:t>-5</a:t>
            </a:r>
            <a:endParaRPr lang="ja-JP" altLang="en-US" sz="4400" dirty="0"/>
          </a:p>
        </p:txBody>
      </p:sp>
      <p:sp>
        <p:nvSpPr>
          <p:cNvPr id="4101" name="Rectangle 3"/>
          <p:cNvSpPr>
            <a:spLocks noGrp="1" noChangeArrowheads="1"/>
          </p:cNvSpPr>
          <p:nvPr>
            <p:ph type="body" idx="1"/>
          </p:nvPr>
        </p:nvSpPr>
        <p:spPr>
          <a:xfrm>
            <a:off x="532563" y="1162797"/>
            <a:ext cx="8611437" cy="5248054"/>
          </a:xfrm>
        </p:spPr>
        <p:txBody>
          <a:bodyPr/>
          <a:lstStyle/>
          <a:p>
            <a:pPr eaLnBrk="1" hangingPunct="1">
              <a:spcBef>
                <a:spcPts val="500"/>
              </a:spcBef>
            </a:pPr>
            <a:r>
              <a:rPr lang="ja-JP" altLang="en-US" sz="2800" dirty="0"/>
              <a:t>コンティンジェンシー理論</a:t>
            </a:r>
            <a:endParaRPr lang="en-US" altLang="ja-JP" sz="2800" dirty="0"/>
          </a:p>
          <a:p>
            <a:pPr lvl="1" eaLnBrk="1" hangingPunct="1">
              <a:spcBef>
                <a:spcPts val="500"/>
              </a:spcBef>
            </a:pPr>
            <a:r>
              <a:rPr lang="ja-JP" altLang="en-US" sz="2400" dirty="0"/>
              <a:t>コンティンジェンシー理論とは</a:t>
            </a:r>
            <a:endParaRPr lang="en-US" altLang="ja-JP" sz="2400" dirty="0"/>
          </a:p>
          <a:p>
            <a:pPr lvl="2" eaLnBrk="1" hangingPunct="1">
              <a:spcBef>
                <a:spcPts val="500"/>
              </a:spcBef>
            </a:pPr>
            <a:r>
              <a:rPr lang="ja-JP" altLang="en-US" dirty="0"/>
              <a:t>古典的組織論に対し</a:t>
            </a:r>
            <a:r>
              <a:rPr lang="ja-JP" altLang="en-US" dirty="0">
                <a:solidFill>
                  <a:srgbClr val="FF0000"/>
                </a:solidFill>
              </a:rPr>
              <a:t>環境</a:t>
            </a:r>
            <a:r>
              <a:rPr lang="ja-JP" altLang="en-US" dirty="0"/>
              <a:t>が異なれば有効な組織</a:t>
            </a:r>
            <a:r>
              <a:rPr lang="ja-JP" altLang="en-US" dirty="0">
                <a:solidFill>
                  <a:srgbClr val="FF0000"/>
                </a:solidFill>
              </a:rPr>
              <a:t>形態</a:t>
            </a:r>
            <a:r>
              <a:rPr lang="ja-JP" altLang="en-US" dirty="0"/>
              <a:t>も異なる</a:t>
            </a:r>
            <a:br>
              <a:rPr lang="en-US" altLang="ja-JP" dirty="0"/>
            </a:br>
            <a:r>
              <a:rPr lang="ja-JP" altLang="en-US" dirty="0"/>
              <a:t>とする理論（</a:t>
            </a:r>
            <a:r>
              <a:rPr lang="en-US" altLang="ja-JP" dirty="0"/>
              <a:t>1960</a:t>
            </a:r>
            <a:r>
              <a:rPr lang="ja-JP" altLang="en-US" dirty="0"/>
              <a:t>年代）</a:t>
            </a:r>
            <a:endParaRPr lang="en-US" altLang="ja-JP" dirty="0"/>
          </a:p>
          <a:p>
            <a:pPr lvl="2" eaLnBrk="1" hangingPunct="1">
              <a:spcBef>
                <a:spcPts val="500"/>
              </a:spcBef>
            </a:pPr>
            <a:r>
              <a:rPr lang="ja-JP" altLang="en-US" sz="2000" dirty="0"/>
              <a:t>環境に</a:t>
            </a:r>
            <a:r>
              <a:rPr lang="ja-JP" altLang="en-US" sz="2000" dirty="0">
                <a:solidFill>
                  <a:srgbClr val="FF0000"/>
                </a:solidFill>
              </a:rPr>
              <a:t>適合</a:t>
            </a:r>
            <a:r>
              <a:rPr lang="ja-JP" altLang="en-US" sz="2000" dirty="0"/>
              <a:t>的な組織構造の</a:t>
            </a:r>
            <a:r>
              <a:rPr lang="ja-JP" altLang="en-US" sz="2000" dirty="0">
                <a:solidFill>
                  <a:srgbClr val="FF0000"/>
                </a:solidFill>
              </a:rPr>
              <a:t>選択</a:t>
            </a:r>
            <a:r>
              <a:rPr lang="ja-JP" altLang="en-US" sz="2000" dirty="0"/>
              <a:t>が必要である</a:t>
            </a:r>
            <a:endParaRPr lang="en-US" altLang="ja-JP" sz="2000" dirty="0"/>
          </a:p>
          <a:p>
            <a:pPr lvl="1" eaLnBrk="1" hangingPunct="1">
              <a:spcBef>
                <a:spcPts val="500"/>
              </a:spcBef>
            </a:pPr>
            <a:r>
              <a:rPr lang="ja-JP" altLang="en-US" sz="2400" dirty="0"/>
              <a:t>バーンズ</a:t>
            </a:r>
            <a:r>
              <a:rPr lang="en-US" altLang="ja-JP" sz="2400" dirty="0"/>
              <a:t>=</a:t>
            </a:r>
            <a:r>
              <a:rPr lang="ja-JP" altLang="en-US" sz="2400" dirty="0"/>
              <a:t>ストーカーの研究</a:t>
            </a:r>
            <a:endParaRPr lang="en-US" altLang="ja-JP" sz="2400" dirty="0"/>
          </a:p>
          <a:p>
            <a:pPr lvl="2" eaLnBrk="1" hangingPunct="1">
              <a:spcBef>
                <a:spcPts val="500"/>
              </a:spcBef>
            </a:pPr>
            <a:r>
              <a:rPr lang="ja-JP" altLang="en-US" sz="2000" dirty="0"/>
              <a:t>組織には有機的組織と機械的組織がある</a:t>
            </a:r>
            <a:endParaRPr lang="en-US" altLang="ja-JP" sz="2000" dirty="0"/>
          </a:p>
          <a:p>
            <a:pPr lvl="3" eaLnBrk="1" hangingPunct="1">
              <a:spcBef>
                <a:spcPts val="500"/>
              </a:spcBef>
            </a:pPr>
            <a:r>
              <a:rPr lang="ja-JP" altLang="en-US" sz="1800" dirty="0">
                <a:solidFill>
                  <a:srgbClr val="FF0000"/>
                </a:solidFill>
              </a:rPr>
              <a:t>有機</a:t>
            </a:r>
            <a:r>
              <a:rPr lang="ja-JP" altLang="en-US" sz="1800" dirty="0"/>
              <a:t>的組織</a:t>
            </a:r>
            <a:endParaRPr lang="en-US" altLang="ja-JP" sz="1800" dirty="0"/>
          </a:p>
          <a:p>
            <a:pPr lvl="4" eaLnBrk="1" hangingPunct="1">
              <a:spcBef>
                <a:spcPts val="500"/>
              </a:spcBef>
            </a:pPr>
            <a:r>
              <a:rPr lang="ja-JP" altLang="en-US" dirty="0"/>
              <a:t>権限が十分に</a:t>
            </a:r>
            <a:r>
              <a:rPr lang="ja-JP" altLang="en-US" dirty="0">
                <a:solidFill>
                  <a:srgbClr val="FF0000"/>
                </a:solidFill>
              </a:rPr>
              <a:t>委譲</a:t>
            </a:r>
            <a:r>
              <a:rPr lang="ja-JP" altLang="en-US" dirty="0"/>
              <a:t>され、ｺﾐｭﾆｹｰｼｮﾝが豊富で</a:t>
            </a:r>
            <a:r>
              <a:rPr lang="ja-JP" altLang="en-US" dirty="0">
                <a:solidFill>
                  <a:srgbClr val="FF0000"/>
                </a:solidFill>
              </a:rPr>
              <a:t>柔軟</a:t>
            </a:r>
            <a:r>
              <a:rPr lang="ja-JP" altLang="en-US" dirty="0"/>
              <a:t>性の高い組織</a:t>
            </a:r>
            <a:endParaRPr lang="en-US" altLang="ja-JP" dirty="0"/>
          </a:p>
          <a:p>
            <a:pPr lvl="4" eaLnBrk="1" hangingPunct="1">
              <a:spcBef>
                <a:spcPts val="500"/>
              </a:spcBef>
            </a:pPr>
            <a:r>
              <a:rPr lang="ja-JP" altLang="en-US" dirty="0"/>
              <a:t>不安定で変化の</a:t>
            </a:r>
            <a:r>
              <a:rPr lang="ja-JP" altLang="en-US" dirty="0">
                <a:solidFill>
                  <a:srgbClr val="FF0000"/>
                </a:solidFill>
              </a:rPr>
              <a:t>激しい</a:t>
            </a:r>
            <a:r>
              <a:rPr lang="ja-JP" altLang="en-US" dirty="0"/>
              <a:t>企業環境に適合的</a:t>
            </a:r>
            <a:endParaRPr lang="en-US" altLang="ja-JP" dirty="0"/>
          </a:p>
          <a:p>
            <a:pPr lvl="3" eaLnBrk="1" hangingPunct="1">
              <a:spcBef>
                <a:spcPts val="500"/>
              </a:spcBef>
            </a:pPr>
            <a:r>
              <a:rPr lang="ja-JP" altLang="en-US" sz="1800" dirty="0">
                <a:solidFill>
                  <a:srgbClr val="FF0000"/>
                </a:solidFill>
              </a:rPr>
              <a:t>機械</a:t>
            </a:r>
            <a:r>
              <a:rPr lang="ja-JP" altLang="en-US" sz="1800" dirty="0"/>
              <a:t>的組織</a:t>
            </a:r>
            <a:endParaRPr lang="en-US" altLang="ja-JP" sz="1800" dirty="0"/>
          </a:p>
          <a:p>
            <a:pPr lvl="4" eaLnBrk="1" hangingPunct="1">
              <a:spcBef>
                <a:spcPts val="500"/>
              </a:spcBef>
            </a:pPr>
            <a:r>
              <a:rPr lang="ja-JP" altLang="en-US" dirty="0"/>
              <a:t>伝統的組織原則が想定する</a:t>
            </a:r>
            <a:r>
              <a:rPr lang="ja-JP" altLang="en-US" dirty="0">
                <a:solidFill>
                  <a:srgbClr val="FF0000"/>
                </a:solidFill>
              </a:rPr>
              <a:t>文書</a:t>
            </a:r>
            <a:r>
              <a:rPr lang="ja-JP" altLang="en-US" dirty="0"/>
              <a:t>コミュニケーションが使われ、</a:t>
            </a:r>
            <a:br>
              <a:rPr lang="en-US" altLang="ja-JP" dirty="0"/>
            </a:br>
            <a:r>
              <a:rPr lang="ja-JP" altLang="en-US" dirty="0"/>
              <a:t>ラインとスタッフが明確に区別される</a:t>
            </a:r>
            <a:r>
              <a:rPr lang="ja-JP" altLang="en-US" dirty="0">
                <a:solidFill>
                  <a:srgbClr val="FF0000"/>
                </a:solidFill>
              </a:rPr>
              <a:t>官僚制</a:t>
            </a:r>
            <a:r>
              <a:rPr lang="ja-JP" altLang="en-US" dirty="0"/>
              <a:t>組織</a:t>
            </a:r>
            <a:endParaRPr lang="en-US" altLang="ja-JP" dirty="0"/>
          </a:p>
          <a:p>
            <a:pPr lvl="4" eaLnBrk="1" hangingPunct="1">
              <a:spcBef>
                <a:spcPts val="500"/>
              </a:spcBef>
            </a:pPr>
            <a:r>
              <a:rPr lang="ja-JP" altLang="en-US" dirty="0">
                <a:solidFill>
                  <a:srgbClr val="FF0000"/>
                </a:solidFill>
              </a:rPr>
              <a:t>安定</a:t>
            </a:r>
            <a:r>
              <a:rPr lang="ja-JP" altLang="en-US" dirty="0"/>
              <a:t>した企業環境に有効</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F0DA7523-C38B-4FB4-AF88-2F11776EE9BE}" type="slidenum">
              <a:rPr lang="en-US" altLang="ja-JP"/>
              <a:pPr>
                <a:defRPr/>
              </a:pPr>
              <a:t>22</a:t>
            </a:fld>
            <a:endParaRPr lang="en-US" altLang="ja-JP" dirty="0"/>
          </a:p>
        </p:txBody>
      </p:sp>
      <p:sp>
        <p:nvSpPr>
          <p:cNvPr id="8196" name="Rectangle 2"/>
          <p:cNvSpPr>
            <a:spLocks noGrp="1" noChangeArrowheads="1"/>
          </p:cNvSpPr>
          <p:nvPr>
            <p:ph type="title"/>
          </p:nvPr>
        </p:nvSpPr>
        <p:spPr>
          <a:xfrm>
            <a:off x="569913" y="292654"/>
            <a:ext cx="8229600" cy="1252538"/>
          </a:xfrm>
        </p:spPr>
        <p:txBody>
          <a:bodyPr/>
          <a:lstStyle/>
          <a:p>
            <a:pPr eaLnBrk="1" hangingPunct="1"/>
            <a:r>
              <a:rPr lang="ja-JP" altLang="en-US" dirty="0">
                <a:latin typeface="+mj-ea"/>
              </a:rPr>
              <a:t>宿題２</a:t>
            </a:r>
            <a:r>
              <a:rPr lang="ja-JP" altLang="en-US" sz="4000" dirty="0">
                <a:latin typeface="+mj-ea"/>
              </a:rPr>
              <a:t>（</a:t>
            </a:r>
            <a:r>
              <a:rPr lang="en-US" altLang="ja-JP" sz="4000" dirty="0">
                <a:latin typeface="+mj-ea"/>
              </a:rPr>
              <a:t>6</a:t>
            </a:r>
            <a:r>
              <a:rPr lang="ja-JP" altLang="en-US" sz="4000" dirty="0">
                <a:latin typeface="+mj-ea"/>
              </a:rPr>
              <a:t>月</a:t>
            </a:r>
            <a:r>
              <a:rPr lang="en-US" altLang="ja-JP" sz="4000" dirty="0">
                <a:latin typeface="+mj-ea"/>
              </a:rPr>
              <a:t>13</a:t>
            </a:r>
            <a:r>
              <a:rPr lang="ja-JP" altLang="en-US" sz="4000" dirty="0">
                <a:latin typeface="+mj-ea"/>
              </a:rPr>
              <a:t>日の宿題）</a:t>
            </a:r>
            <a:endParaRPr lang="ja-JP" altLang="en-US" sz="4400" dirty="0"/>
          </a:p>
        </p:txBody>
      </p:sp>
      <p:sp>
        <p:nvSpPr>
          <p:cNvPr id="4101" name="Rectangle 3"/>
          <p:cNvSpPr>
            <a:spLocks noGrp="1" noChangeArrowheads="1"/>
          </p:cNvSpPr>
          <p:nvPr>
            <p:ph type="body" idx="1"/>
          </p:nvPr>
        </p:nvSpPr>
        <p:spPr>
          <a:xfrm>
            <a:off x="532563" y="1038552"/>
            <a:ext cx="8611437" cy="5362247"/>
          </a:xfrm>
        </p:spPr>
        <p:txBody>
          <a:bodyPr/>
          <a:lstStyle/>
          <a:p>
            <a:pPr eaLnBrk="1" hangingPunct="1">
              <a:spcBef>
                <a:spcPts val="300"/>
              </a:spcBef>
            </a:pPr>
            <a:r>
              <a:rPr lang="ja-JP" altLang="en-US" dirty="0"/>
              <a:t>テーマ</a:t>
            </a:r>
            <a:endParaRPr lang="en-US" altLang="ja-JP" dirty="0"/>
          </a:p>
          <a:p>
            <a:pPr lvl="1" eaLnBrk="1" hangingPunct="1">
              <a:spcBef>
                <a:spcPts val="300"/>
              </a:spcBef>
            </a:pPr>
            <a:r>
              <a:rPr lang="ja-JP" altLang="en-US" dirty="0"/>
              <a:t>「</a:t>
            </a:r>
            <a:r>
              <a:rPr lang="ja-JP" altLang="en-US" dirty="0">
                <a:solidFill>
                  <a:srgbClr val="3333CC"/>
                </a:solidFill>
              </a:rPr>
              <a:t>組織デザインは何のために行われるのか</a:t>
            </a:r>
            <a:r>
              <a:rPr lang="ja-JP" altLang="en-US" dirty="0"/>
              <a:t>」</a:t>
            </a:r>
            <a:endParaRPr lang="en-US" altLang="ja-JP" dirty="0"/>
          </a:p>
          <a:p>
            <a:pPr eaLnBrk="1" hangingPunct="1">
              <a:spcBef>
                <a:spcPts val="300"/>
              </a:spcBef>
            </a:pPr>
            <a:r>
              <a:rPr lang="ja-JP" altLang="en-US" dirty="0"/>
              <a:t>宿題</a:t>
            </a:r>
            <a:endParaRPr lang="en-US" altLang="ja-JP" dirty="0"/>
          </a:p>
          <a:p>
            <a:pPr lvl="1" eaLnBrk="1" hangingPunct="1">
              <a:spcBef>
                <a:spcPts val="300"/>
              </a:spcBef>
            </a:pPr>
            <a:r>
              <a:rPr lang="ja-JP" altLang="en-US" dirty="0"/>
              <a:t>テーマの内容を</a:t>
            </a:r>
            <a:r>
              <a:rPr lang="ja-JP" altLang="en-US" dirty="0">
                <a:solidFill>
                  <a:srgbClr val="3333CC"/>
                </a:solidFill>
              </a:rPr>
              <a:t>自分で調べて</a:t>
            </a:r>
            <a:r>
              <a:rPr lang="ja-JP" altLang="en-US" dirty="0"/>
              <a:t>、</a:t>
            </a:r>
            <a:r>
              <a:rPr lang="ja-JP" altLang="en-US" dirty="0">
                <a:solidFill>
                  <a:srgbClr val="3333CC"/>
                </a:solidFill>
              </a:rPr>
              <a:t>レポート</a:t>
            </a:r>
            <a:r>
              <a:rPr lang="ja-JP" altLang="en-US" dirty="0"/>
              <a:t>にまとめること</a:t>
            </a:r>
            <a:endParaRPr lang="en-US" altLang="ja-JP" dirty="0"/>
          </a:p>
          <a:p>
            <a:pPr lvl="1" eaLnBrk="1" hangingPunct="1">
              <a:spcBef>
                <a:spcPts val="300"/>
              </a:spcBef>
            </a:pPr>
            <a:r>
              <a:rPr lang="en-US" altLang="ja-JP" dirty="0">
                <a:solidFill>
                  <a:srgbClr val="3333CC"/>
                </a:solidFill>
              </a:rPr>
              <a:t>A4</a:t>
            </a:r>
            <a:r>
              <a:rPr lang="ja-JP" altLang="en-US" dirty="0"/>
              <a:t>用紙に</a:t>
            </a:r>
            <a:r>
              <a:rPr lang="en-US" altLang="ja-JP" dirty="0"/>
              <a:t>Word</a:t>
            </a:r>
            <a:r>
              <a:rPr lang="ja-JP" altLang="en-US" dirty="0"/>
              <a:t>またはコンピュータ入力文字で</a:t>
            </a:r>
            <a:r>
              <a:rPr lang="ja-JP" altLang="en-US" dirty="0">
                <a:solidFill>
                  <a:srgbClr val="3333CC"/>
                </a:solidFill>
              </a:rPr>
              <a:t>１ページ以上</a:t>
            </a:r>
            <a:endParaRPr lang="en-US" altLang="ja-JP" dirty="0">
              <a:solidFill>
                <a:srgbClr val="3333CC"/>
              </a:solidFill>
            </a:endParaRPr>
          </a:p>
          <a:p>
            <a:pPr lvl="1" eaLnBrk="1" hangingPunct="1">
              <a:spcBef>
                <a:spcPts val="300"/>
              </a:spcBef>
            </a:pPr>
            <a:r>
              <a:rPr lang="ja-JP" altLang="en-US" dirty="0"/>
              <a:t>表紙はいらない⇒タイトル名の下に</a:t>
            </a:r>
            <a:r>
              <a:rPr lang="ja-JP" altLang="en-US" dirty="0">
                <a:solidFill>
                  <a:srgbClr val="3333CC"/>
                </a:solidFill>
              </a:rPr>
              <a:t>学籍番号と氏名</a:t>
            </a:r>
            <a:r>
              <a:rPr lang="ja-JP" altLang="en-US" dirty="0"/>
              <a:t>を記入</a:t>
            </a:r>
            <a:endParaRPr lang="en-US" altLang="ja-JP" dirty="0"/>
          </a:p>
          <a:p>
            <a:pPr lvl="1" eaLnBrk="1" hangingPunct="1">
              <a:spcBef>
                <a:spcPts val="300"/>
              </a:spcBef>
            </a:pPr>
            <a:r>
              <a:rPr lang="ja-JP" altLang="en-US" dirty="0">
                <a:solidFill>
                  <a:srgbClr val="FF0000"/>
                </a:solidFill>
              </a:rPr>
              <a:t>参考文献を必ず記入</a:t>
            </a:r>
            <a:r>
              <a:rPr lang="ja-JP" altLang="en-US" dirty="0"/>
              <a:t>（教科書、ネットの情報、その他参考書）</a:t>
            </a:r>
            <a:endParaRPr lang="en-US" altLang="ja-JP" dirty="0"/>
          </a:p>
          <a:p>
            <a:pPr lvl="1" eaLnBrk="1" hangingPunct="1">
              <a:spcBef>
                <a:spcPts val="300"/>
              </a:spcBef>
            </a:pPr>
            <a:r>
              <a:rPr lang="ja-JP" altLang="en-US" dirty="0"/>
              <a:t>提出方法：</a:t>
            </a:r>
            <a:r>
              <a:rPr lang="en-US" altLang="ja-JP" dirty="0">
                <a:solidFill>
                  <a:srgbClr val="FF0000"/>
                </a:solidFill>
              </a:rPr>
              <a:t>6</a:t>
            </a:r>
            <a:r>
              <a:rPr lang="ja-JP" altLang="en-US" dirty="0">
                <a:solidFill>
                  <a:srgbClr val="FF0000"/>
                </a:solidFill>
              </a:rPr>
              <a:t>月</a:t>
            </a:r>
            <a:r>
              <a:rPr lang="en-US" altLang="ja-JP" dirty="0">
                <a:solidFill>
                  <a:srgbClr val="FF0000"/>
                </a:solidFill>
              </a:rPr>
              <a:t>26</a:t>
            </a:r>
            <a:r>
              <a:rPr lang="ja-JP" altLang="en-US" dirty="0">
                <a:solidFill>
                  <a:srgbClr val="FF0000"/>
                </a:solidFill>
              </a:rPr>
              <a:t>日</a:t>
            </a:r>
            <a:r>
              <a:rPr lang="ja-JP" altLang="en-US" dirty="0">
                <a:solidFill>
                  <a:srgbClr val="3333CC"/>
                </a:solidFill>
              </a:rPr>
              <a:t>（金）までにメール添付で送ること</a:t>
            </a:r>
            <a:endParaRPr lang="en-US" altLang="ja-JP" dirty="0">
              <a:solidFill>
                <a:srgbClr val="3333CC"/>
              </a:solidFill>
            </a:endParaRPr>
          </a:p>
          <a:p>
            <a:pPr lvl="2" eaLnBrk="1" hangingPunct="1">
              <a:spcBef>
                <a:spcPts val="300"/>
              </a:spcBef>
            </a:pPr>
            <a:r>
              <a:rPr lang="en-US" altLang="ja-JP" sz="2400" dirty="0">
                <a:hlinkClick r:id="rId3"/>
              </a:rPr>
              <a:t>kana-toshi@ab.auone-net.jp</a:t>
            </a:r>
            <a:endParaRPr lang="en-US" altLang="ja-JP" sz="3200" dirty="0"/>
          </a:p>
          <a:p>
            <a:pPr eaLnBrk="1" hangingPunct="1">
              <a:spcBef>
                <a:spcPts val="300"/>
              </a:spcBef>
            </a:pPr>
            <a:r>
              <a:rPr lang="ja-JP" altLang="en-US" dirty="0">
                <a:solidFill>
                  <a:srgbClr val="0033CC"/>
                </a:solidFill>
              </a:rPr>
              <a:t>本日の出席メール</a:t>
            </a:r>
            <a:endParaRPr lang="en-US" altLang="ja-JP" dirty="0">
              <a:solidFill>
                <a:srgbClr val="0033CC"/>
              </a:solidFill>
            </a:endParaRPr>
          </a:p>
          <a:p>
            <a:pPr lvl="1" eaLnBrk="1" hangingPunct="1">
              <a:spcBef>
                <a:spcPts val="300"/>
              </a:spcBef>
            </a:pPr>
            <a:r>
              <a:rPr lang="ja-JP" altLang="en-US" dirty="0"/>
              <a:t>キーワード（</a:t>
            </a:r>
            <a:r>
              <a:rPr lang="ja-JP" altLang="en-US" dirty="0">
                <a:solidFill>
                  <a:srgbClr val="0033CC"/>
                </a:solidFill>
              </a:rPr>
              <a:t>授業中指定</a:t>
            </a:r>
            <a:r>
              <a:rPr lang="ja-JP" altLang="en-US" dirty="0"/>
              <a:t>）を入れて送ること</a:t>
            </a:r>
            <a:r>
              <a:rPr lang="en-US" altLang="ja-JP" dirty="0"/>
              <a:t>(6</a:t>
            </a:r>
            <a:r>
              <a:rPr lang="ja-JP" altLang="en-US" dirty="0"/>
              <a:t>月</a:t>
            </a:r>
            <a:r>
              <a:rPr lang="en-US" altLang="ja-JP" dirty="0"/>
              <a:t>13</a:t>
            </a:r>
            <a:r>
              <a:rPr lang="ja-JP" altLang="en-US" dirty="0"/>
              <a:t>日）</a:t>
            </a:r>
            <a:endParaRPr lang="en-US" altLang="ja-JP" dirty="0"/>
          </a:p>
          <a:p>
            <a:pPr lvl="1" eaLnBrk="1" hangingPunct="1">
              <a:spcBef>
                <a:spcPts val="300"/>
              </a:spcBef>
            </a:pPr>
            <a:r>
              <a:rPr lang="ja-JP" altLang="en-US" dirty="0">
                <a:solidFill>
                  <a:srgbClr val="0033CC"/>
                </a:solidFill>
              </a:rPr>
              <a:t>欠席者</a:t>
            </a:r>
            <a:r>
              <a:rPr lang="ja-JP" altLang="en-US" dirty="0"/>
              <a:t>のみのキーワード：「古典的組織理論」</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pic>
        <p:nvPicPr>
          <p:cNvPr id="8" name="Picture 2" descr="C:\Documents and Settings\toshihiko\Local Settings\Temporary Internet Files\Content.IE5\V96PQNOG\MC90028693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66367" y="5574554"/>
            <a:ext cx="640865" cy="650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213865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14079F4F-A143-49E7-809A-BFFE37607A26}" type="slidenum">
              <a:rPr lang="en-US" altLang="ja-JP"/>
              <a:pPr>
                <a:defRPr/>
              </a:pPr>
              <a:t>23</a:t>
            </a:fld>
            <a:endParaRPr lang="en-US" altLang="ja-JP" dirty="0"/>
          </a:p>
        </p:txBody>
      </p:sp>
      <p:sp>
        <p:nvSpPr>
          <p:cNvPr id="19460" name="Rectangle 2"/>
          <p:cNvSpPr>
            <a:spLocks noGrp="1" noChangeArrowheads="1"/>
          </p:cNvSpPr>
          <p:nvPr>
            <p:ph type="title"/>
          </p:nvPr>
        </p:nvSpPr>
        <p:spPr>
          <a:xfrm>
            <a:off x="549365" y="308512"/>
            <a:ext cx="8229600" cy="1252538"/>
          </a:xfrm>
        </p:spPr>
        <p:txBody>
          <a:bodyPr/>
          <a:lstStyle/>
          <a:p>
            <a:pPr eaLnBrk="1" hangingPunct="1"/>
            <a:r>
              <a:rPr lang="ja-JP" altLang="en-US" dirty="0"/>
              <a:t>補助資料</a:t>
            </a:r>
            <a:r>
              <a:rPr lang="en-US" altLang="ja-JP" dirty="0"/>
              <a:t>-1</a:t>
            </a:r>
            <a:endParaRPr lang="ja-JP" altLang="en-US" sz="4400" dirty="0"/>
          </a:p>
        </p:txBody>
      </p:sp>
      <p:sp>
        <p:nvSpPr>
          <p:cNvPr id="4101" name="Rectangle 3"/>
          <p:cNvSpPr>
            <a:spLocks noGrp="1" noChangeArrowheads="1"/>
          </p:cNvSpPr>
          <p:nvPr>
            <p:ph type="body" idx="1"/>
          </p:nvPr>
        </p:nvSpPr>
        <p:spPr>
          <a:xfrm>
            <a:off x="441789" y="1268760"/>
            <a:ext cx="8619661" cy="5167461"/>
          </a:xfrm>
        </p:spPr>
        <p:txBody>
          <a:bodyPr/>
          <a:lstStyle/>
          <a:p>
            <a:pPr eaLnBrk="1" hangingPunct="1">
              <a:spcBef>
                <a:spcPts val="300"/>
              </a:spcBef>
            </a:pPr>
            <a:r>
              <a:rPr lang="ja-JP" altLang="en-US" dirty="0"/>
              <a:t>意思決定のプロセス図（サイモン）</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dirty="0"/>
          </a:p>
        </p:txBody>
      </p:sp>
      <p:grpSp>
        <p:nvGrpSpPr>
          <p:cNvPr id="2" name="グループ化 36"/>
          <p:cNvGrpSpPr/>
          <p:nvPr/>
        </p:nvGrpSpPr>
        <p:grpSpPr>
          <a:xfrm>
            <a:off x="1027972" y="2278124"/>
            <a:ext cx="7200800" cy="3717704"/>
            <a:chOff x="971600" y="2411596"/>
            <a:chExt cx="7200800" cy="3717704"/>
          </a:xfrm>
        </p:grpSpPr>
        <p:sp>
          <p:nvSpPr>
            <p:cNvPr id="9" name="正方形/長方形 8"/>
            <p:cNvSpPr/>
            <p:nvPr/>
          </p:nvSpPr>
          <p:spPr>
            <a:xfrm>
              <a:off x="971600" y="4067780"/>
              <a:ext cx="1152128" cy="108012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0" name="正方形/長方形 9"/>
            <p:cNvSpPr/>
            <p:nvPr/>
          </p:nvSpPr>
          <p:spPr>
            <a:xfrm>
              <a:off x="2483768" y="4067780"/>
              <a:ext cx="1152128" cy="108012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1" name="正方形/長方形 10"/>
            <p:cNvSpPr/>
            <p:nvPr/>
          </p:nvSpPr>
          <p:spPr>
            <a:xfrm>
              <a:off x="3995936" y="4067780"/>
              <a:ext cx="1152128" cy="108012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2" name="正方形/長方形 11"/>
            <p:cNvSpPr/>
            <p:nvPr/>
          </p:nvSpPr>
          <p:spPr>
            <a:xfrm>
              <a:off x="7020272" y="4067780"/>
              <a:ext cx="1152128" cy="108012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3" name="正方形/長方形 12"/>
            <p:cNvSpPr/>
            <p:nvPr/>
          </p:nvSpPr>
          <p:spPr>
            <a:xfrm>
              <a:off x="5508104" y="4067780"/>
              <a:ext cx="1152128" cy="108012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cxnSp>
          <p:nvCxnSpPr>
            <p:cNvPr id="15" name="直線矢印コネクタ 14"/>
            <p:cNvCxnSpPr>
              <a:stCxn id="9" idx="3"/>
              <a:endCxn id="10" idx="1"/>
            </p:cNvCxnSpPr>
            <p:nvPr/>
          </p:nvCxnSpPr>
          <p:spPr>
            <a:xfrm>
              <a:off x="2123728" y="4607840"/>
              <a:ext cx="36004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6660232" y="4607840"/>
              <a:ext cx="36004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a:off x="5148064" y="4607840"/>
              <a:ext cx="36004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3635896" y="4607840"/>
              <a:ext cx="36004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1112410" y="4285545"/>
              <a:ext cx="883575" cy="646331"/>
            </a:xfrm>
            <a:prstGeom prst="rect">
              <a:avLst/>
            </a:prstGeom>
            <a:noFill/>
          </p:spPr>
          <p:txBody>
            <a:bodyPr wrap="none" rtlCol="0">
              <a:spAutoFit/>
            </a:bodyPr>
            <a:lstStyle/>
            <a:p>
              <a:pPr algn="ctr"/>
              <a:r>
                <a:rPr kumimoji="1" lang="ja-JP" altLang="en-US" sz="1800" b="1" dirty="0"/>
                <a:t>問題の</a:t>
              </a:r>
              <a:br>
                <a:rPr kumimoji="1" lang="en-US" altLang="ja-JP" sz="1800" b="1" dirty="0"/>
              </a:br>
              <a:r>
                <a:rPr lang="ja-JP" altLang="en-US" sz="1800" b="1" dirty="0">
                  <a:solidFill>
                    <a:srgbClr val="D60093"/>
                  </a:solidFill>
                </a:rPr>
                <a:t>認識</a:t>
              </a:r>
              <a:endParaRPr kumimoji="1" lang="ja-JP" altLang="en-US" sz="1800" b="1" dirty="0">
                <a:solidFill>
                  <a:srgbClr val="D60093"/>
                </a:solidFill>
              </a:endParaRPr>
            </a:p>
          </p:txBody>
        </p:sp>
        <p:sp>
          <p:nvSpPr>
            <p:cNvPr id="20" name="テキスト ボックス 19"/>
            <p:cNvSpPr txBox="1"/>
            <p:nvPr/>
          </p:nvSpPr>
          <p:spPr>
            <a:xfrm>
              <a:off x="2625379" y="4283804"/>
              <a:ext cx="881973" cy="646331"/>
            </a:xfrm>
            <a:prstGeom prst="rect">
              <a:avLst/>
            </a:prstGeom>
            <a:noFill/>
          </p:spPr>
          <p:txBody>
            <a:bodyPr wrap="none" rtlCol="0">
              <a:spAutoFit/>
            </a:bodyPr>
            <a:lstStyle/>
            <a:p>
              <a:pPr algn="ctr"/>
              <a:r>
                <a:rPr lang="ja-JP" altLang="en-US" sz="1800" b="1" dirty="0"/>
                <a:t>代替案</a:t>
              </a:r>
              <a:br>
                <a:rPr lang="en-US" altLang="ja-JP" sz="1800" b="1" dirty="0"/>
              </a:br>
              <a:r>
                <a:rPr kumimoji="1" lang="ja-JP" altLang="en-US" sz="1800" b="1" dirty="0"/>
                <a:t>の</a:t>
              </a:r>
              <a:r>
                <a:rPr kumimoji="1" lang="ja-JP" altLang="en-US" sz="1800" b="1" dirty="0">
                  <a:solidFill>
                    <a:srgbClr val="D60093"/>
                  </a:solidFill>
                </a:rPr>
                <a:t>探索</a:t>
              </a:r>
            </a:p>
          </p:txBody>
        </p:sp>
        <p:sp>
          <p:nvSpPr>
            <p:cNvPr id="21" name="テキスト ボックス 20"/>
            <p:cNvSpPr txBox="1"/>
            <p:nvPr/>
          </p:nvSpPr>
          <p:spPr>
            <a:xfrm>
              <a:off x="7278101" y="4418528"/>
              <a:ext cx="649537" cy="369332"/>
            </a:xfrm>
            <a:prstGeom prst="rect">
              <a:avLst/>
            </a:prstGeom>
            <a:noFill/>
          </p:spPr>
          <p:txBody>
            <a:bodyPr wrap="none" rtlCol="0">
              <a:spAutoFit/>
            </a:bodyPr>
            <a:lstStyle/>
            <a:p>
              <a:pPr algn="ctr"/>
              <a:r>
                <a:rPr lang="ja-JP" altLang="en-US" sz="1800" b="1" dirty="0"/>
                <a:t>実行</a:t>
              </a:r>
              <a:endParaRPr kumimoji="1" lang="ja-JP" altLang="en-US" sz="1800" b="1" dirty="0"/>
            </a:p>
          </p:txBody>
        </p:sp>
        <p:sp>
          <p:nvSpPr>
            <p:cNvPr id="22" name="テキスト ボックス 21"/>
            <p:cNvSpPr txBox="1"/>
            <p:nvPr/>
          </p:nvSpPr>
          <p:spPr>
            <a:xfrm>
              <a:off x="4173552" y="4283804"/>
              <a:ext cx="881972" cy="646331"/>
            </a:xfrm>
            <a:prstGeom prst="rect">
              <a:avLst/>
            </a:prstGeom>
            <a:noFill/>
          </p:spPr>
          <p:txBody>
            <a:bodyPr wrap="none" rtlCol="0">
              <a:spAutoFit/>
            </a:bodyPr>
            <a:lstStyle/>
            <a:p>
              <a:pPr algn="ctr"/>
              <a:r>
                <a:rPr lang="ja-JP" altLang="en-US" sz="1800" b="1" dirty="0"/>
                <a:t>代替案</a:t>
              </a:r>
              <a:br>
                <a:rPr lang="en-US" altLang="ja-JP" sz="1800" b="1" dirty="0"/>
              </a:br>
              <a:r>
                <a:rPr kumimoji="1" lang="ja-JP" altLang="en-US" sz="1800" b="1" dirty="0">
                  <a:solidFill>
                    <a:srgbClr val="D60093"/>
                  </a:solidFill>
                </a:rPr>
                <a:t>の評価</a:t>
              </a:r>
            </a:p>
          </p:txBody>
        </p:sp>
        <p:sp>
          <p:nvSpPr>
            <p:cNvPr id="23" name="テキスト ボックス 22"/>
            <p:cNvSpPr txBox="1"/>
            <p:nvPr/>
          </p:nvSpPr>
          <p:spPr>
            <a:xfrm>
              <a:off x="5649716" y="4285545"/>
              <a:ext cx="881972" cy="646331"/>
            </a:xfrm>
            <a:prstGeom prst="rect">
              <a:avLst/>
            </a:prstGeom>
            <a:noFill/>
          </p:spPr>
          <p:txBody>
            <a:bodyPr wrap="none" rtlCol="0">
              <a:spAutoFit/>
            </a:bodyPr>
            <a:lstStyle/>
            <a:p>
              <a:pPr algn="ctr"/>
              <a:r>
                <a:rPr lang="ja-JP" altLang="en-US" sz="1800" b="1" dirty="0"/>
                <a:t>代替案</a:t>
              </a:r>
              <a:br>
                <a:rPr lang="en-US" altLang="ja-JP" sz="1800" b="1" dirty="0"/>
              </a:br>
              <a:r>
                <a:rPr kumimoji="1" lang="ja-JP" altLang="en-US" sz="1800" b="1" dirty="0">
                  <a:solidFill>
                    <a:srgbClr val="D60093"/>
                  </a:solidFill>
                </a:rPr>
                <a:t>の選択</a:t>
              </a:r>
            </a:p>
          </p:txBody>
        </p:sp>
        <p:sp>
          <p:nvSpPr>
            <p:cNvPr id="24" name="テキスト ボックス 23"/>
            <p:cNvSpPr txBox="1"/>
            <p:nvPr/>
          </p:nvSpPr>
          <p:spPr>
            <a:xfrm>
              <a:off x="2663788" y="5759968"/>
              <a:ext cx="3744416" cy="369332"/>
            </a:xfrm>
            <a:prstGeom prst="rect">
              <a:avLst/>
            </a:prstGeom>
            <a:noFill/>
          </p:spPr>
          <p:txBody>
            <a:bodyPr wrap="square" rtlCol="0">
              <a:spAutoFit/>
            </a:bodyPr>
            <a:lstStyle/>
            <a:p>
              <a:pPr algn="ctr"/>
              <a:r>
                <a:rPr lang="ja-JP" altLang="en-US" sz="1800" b="1" dirty="0"/>
                <a:t>フィードバック（</a:t>
              </a:r>
              <a:r>
                <a:rPr lang="ja-JP" altLang="en-US" sz="1800" b="1" dirty="0">
                  <a:solidFill>
                    <a:srgbClr val="D60093"/>
                  </a:solidFill>
                </a:rPr>
                <a:t>結果</a:t>
              </a:r>
              <a:r>
                <a:rPr lang="ja-JP" altLang="en-US" sz="1800" b="1" dirty="0"/>
                <a:t>に対する評価）</a:t>
              </a:r>
              <a:endParaRPr kumimoji="1" lang="ja-JP" altLang="en-US" sz="1800" b="1" dirty="0"/>
            </a:p>
          </p:txBody>
        </p:sp>
        <p:cxnSp>
          <p:nvCxnSpPr>
            <p:cNvPr id="26" name="図形 25"/>
            <p:cNvCxnSpPr>
              <a:stCxn id="12" idx="2"/>
            </p:cNvCxnSpPr>
            <p:nvPr/>
          </p:nvCxnSpPr>
          <p:spPr>
            <a:xfrm rot="5400000">
              <a:off x="4337974" y="2357590"/>
              <a:ext cx="468052" cy="6048672"/>
            </a:xfrm>
            <a:prstGeom prst="bentConnector2">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endCxn id="9" idx="2"/>
            </p:cNvCxnSpPr>
            <p:nvPr/>
          </p:nvCxnSpPr>
          <p:spPr>
            <a:xfrm flipV="1">
              <a:off x="1547664" y="5147900"/>
              <a:ext cx="0" cy="46805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2195736" y="3023664"/>
              <a:ext cx="1728192" cy="646331"/>
            </a:xfrm>
            <a:prstGeom prst="rect">
              <a:avLst/>
            </a:prstGeom>
            <a:noFill/>
          </p:spPr>
          <p:txBody>
            <a:bodyPr wrap="square" rtlCol="0">
              <a:spAutoFit/>
            </a:bodyPr>
            <a:lstStyle/>
            <a:p>
              <a:pPr algn="ctr"/>
              <a:r>
                <a:rPr lang="ja-JP" altLang="en-US" sz="1800" b="1" dirty="0">
                  <a:solidFill>
                    <a:srgbClr val="D60093"/>
                  </a:solidFill>
                </a:rPr>
                <a:t>情報収集</a:t>
              </a:r>
              <a:br>
                <a:rPr lang="en-US" altLang="ja-JP" sz="1800" b="1" dirty="0">
                  <a:solidFill>
                    <a:srgbClr val="D60093"/>
                  </a:solidFill>
                </a:rPr>
              </a:br>
              <a:r>
                <a:rPr lang="ja-JP" altLang="en-US" sz="1800" b="1" dirty="0"/>
                <a:t>能力</a:t>
              </a:r>
              <a:r>
                <a:rPr kumimoji="1" lang="ja-JP" altLang="en-US" sz="1800" b="1" dirty="0"/>
                <a:t>の限界</a:t>
              </a:r>
            </a:p>
          </p:txBody>
        </p:sp>
        <p:sp>
          <p:nvSpPr>
            <p:cNvPr id="32" name="テキスト ボックス 31"/>
            <p:cNvSpPr txBox="1"/>
            <p:nvPr/>
          </p:nvSpPr>
          <p:spPr>
            <a:xfrm>
              <a:off x="3707904" y="3023664"/>
              <a:ext cx="1728192" cy="646331"/>
            </a:xfrm>
            <a:prstGeom prst="rect">
              <a:avLst/>
            </a:prstGeom>
            <a:noFill/>
          </p:spPr>
          <p:txBody>
            <a:bodyPr wrap="square" rtlCol="0">
              <a:spAutoFit/>
            </a:bodyPr>
            <a:lstStyle/>
            <a:p>
              <a:pPr algn="ctr"/>
              <a:r>
                <a:rPr lang="ja-JP" altLang="en-US" sz="1800" b="1" dirty="0">
                  <a:solidFill>
                    <a:srgbClr val="D60093"/>
                  </a:solidFill>
                </a:rPr>
                <a:t>計算能力</a:t>
              </a:r>
              <a:br>
                <a:rPr lang="en-US" altLang="ja-JP" sz="1800" b="1" dirty="0">
                  <a:solidFill>
                    <a:srgbClr val="D60093"/>
                  </a:solidFill>
                </a:rPr>
              </a:br>
              <a:r>
                <a:rPr kumimoji="1" lang="ja-JP" altLang="en-US" sz="1800" b="1" dirty="0"/>
                <a:t>の限界</a:t>
              </a:r>
            </a:p>
          </p:txBody>
        </p:sp>
        <p:sp>
          <p:nvSpPr>
            <p:cNvPr id="33" name="下矢印 32"/>
            <p:cNvSpPr/>
            <p:nvPr/>
          </p:nvSpPr>
          <p:spPr>
            <a:xfrm>
              <a:off x="2987824" y="3681028"/>
              <a:ext cx="180020" cy="252028"/>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34" name="下矢印 33"/>
            <p:cNvSpPr/>
            <p:nvPr/>
          </p:nvSpPr>
          <p:spPr>
            <a:xfrm>
              <a:off x="4499992" y="3681028"/>
              <a:ext cx="180020" cy="252028"/>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35" name="左中かっこ 34"/>
            <p:cNvSpPr/>
            <p:nvPr/>
          </p:nvSpPr>
          <p:spPr>
            <a:xfrm rot="5400000">
              <a:off x="3635895" y="1376773"/>
              <a:ext cx="288033" cy="3168351"/>
            </a:xfrm>
            <a:prstGeom prst="leftBrace">
              <a:avLst>
                <a:gd name="adj1" fmla="val 8333"/>
                <a:gd name="adj2"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b="1"/>
            </a:p>
          </p:txBody>
        </p:sp>
        <p:sp>
          <p:nvSpPr>
            <p:cNvPr id="36" name="テキスト ボックス 35"/>
            <p:cNvSpPr txBox="1"/>
            <p:nvPr/>
          </p:nvSpPr>
          <p:spPr>
            <a:xfrm>
              <a:off x="3105619" y="2411596"/>
              <a:ext cx="1346844" cy="369332"/>
            </a:xfrm>
            <a:prstGeom prst="rect">
              <a:avLst/>
            </a:prstGeom>
            <a:noFill/>
          </p:spPr>
          <p:txBody>
            <a:bodyPr wrap="none" rtlCol="0">
              <a:spAutoFit/>
            </a:bodyPr>
            <a:lstStyle/>
            <a:p>
              <a:pPr algn="ctr"/>
              <a:r>
                <a:rPr lang="ja-JP" altLang="en-US" sz="1800" b="1" dirty="0">
                  <a:solidFill>
                    <a:srgbClr val="D60093"/>
                  </a:solidFill>
                </a:rPr>
                <a:t>限定</a:t>
              </a:r>
              <a:r>
                <a:rPr lang="ja-JP" altLang="en-US" sz="1800" b="1" dirty="0"/>
                <a:t>合理性</a:t>
              </a:r>
              <a:endParaRPr kumimoji="1" lang="ja-JP" altLang="en-US" sz="1800" b="1" dirty="0"/>
            </a:p>
          </p:txBody>
        </p:sp>
      </p:grpSp>
      <p:pic>
        <p:nvPicPr>
          <p:cNvPr id="37" name="Picture 12" descr="C:\Documents and Settings\toshihiko\Local Settings\Temporary Internet Files\Content.IE5\EJ4RDBL9\MC900442145[1].png">
            <a:hlinkClick r:id="rId3" action="ppaction://hlinksldjump"/>
          </p:cNvPr>
          <p:cNvPicPr>
            <a:picLocks noChangeAspect="1" noChangeArrowheads="1"/>
          </p:cNvPicPr>
          <p:nvPr/>
        </p:nvPicPr>
        <p:blipFill>
          <a:blip r:embed="rId4" cstate="print"/>
          <a:srcRect/>
          <a:stretch>
            <a:fillRect/>
          </a:stretch>
        </p:blipFill>
        <p:spPr bwMode="auto">
          <a:xfrm>
            <a:off x="8359632" y="5650240"/>
            <a:ext cx="330967" cy="345588"/>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50AD2FB0-0D75-4F04-A365-35DA85545C6B}" type="slidenum">
              <a:rPr lang="en-US" altLang="ja-JP"/>
              <a:pPr>
                <a:defRPr/>
              </a:pPr>
              <a:t>24</a:t>
            </a:fld>
            <a:endParaRPr lang="en-US" altLang="ja-JP" dirty="0"/>
          </a:p>
        </p:txBody>
      </p:sp>
      <p:sp>
        <p:nvSpPr>
          <p:cNvPr id="10244" name="Rectangle 2"/>
          <p:cNvSpPr>
            <a:spLocks noGrp="1" noChangeArrowheads="1"/>
          </p:cNvSpPr>
          <p:nvPr>
            <p:ph type="title"/>
          </p:nvPr>
        </p:nvSpPr>
        <p:spPr>
          <a:xfrm>
            <a:off x="569913" y="165775"/>
            <a:ext cx="8229600" cy="1252538"/>
          </a:xfrm>
        </p:spPr>
        <p:txBody>
          <a:bodyPr/>
          <a:lstStyle/>
          <a:p>
            <a:pPr eaLnBrk="1" hangingPunct="1"/>
            <a:r>
              <a:rPr lang="ja-JP" altLang="en-US" sz="4400" dirty="0"/>
              <a:t>補助資料</a:t>
            </a:r>
            <a:r>
              <a:rPr lang="en-US" altLang="ja-JP" sz="4400" dirty="0"/>
              <a:t>-</a:t>
            </a:r>
            <a:r>
              <a:rPr lang="en-US" altLang="ja-JP" dirty="0"/>
              <a:t>2</a:t>
            </a:r>
            <a:endParaRPr lang="ja-JP" altLang="en-US" sz="44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pic>
        <p:nvPicPr>
          <p:cNvPr id="1027" name="Picture 3"/>
          <p:cNvPicPr>
            <a:picLocks noChangeAspect="1" noChangeArrowheads="1"/>
          </p:cNvPicPr>
          <p:nvPr/>
        </p:nvPicPr>
        <p:blipFill>
          <a:blip r:embed="rId3" cstate="print"/>
          <a:srcRect/>
          <a:stretch>
            <a:fillRect/>
          </a:stretch>
        </p:blipFill>
        <p:spPr bwMode="auto">
          <a:xfrm>
            <a:off x="2905573" y="803869"/>
            <a:ext cx="5016155" cy="5986398"/>
          </a:xfrm>
          <a:prstGeom prst="rect">
            <a:avLst/>
          </a:prstGeom>
          <a:noFill/>
          <a:ln w="9525">
            <a:noFill/>
            <a:miter lim="800000"/>
            <a:headEnd/>
            <a:tailEnd/>
          </a:ln>
          <a:effectLst/>
        </p:spPr>
      </p:pic>
      <p:sp>
        <p:nvSpPr>
          <p:cNvPr id="4101" name="Rectangle 3"/>
          <p:cNvSpPr>
            <a:spLocks noGrp="1" noChangeArrowheads="1"/>
          </p:cNvSpPr>
          <p:nvPr>
            <p:ph type="body" idx="1"/>
          </p:nvPr>
        </p:nvSpPr>
        <p:spPr>
          <a:xfrm>
            <a:off x="331596" y="891820"/>
            <a:ext cx="8603117" cy="5401979"/>
          </a:xfrm>
        </p:spPr>
        <p:txBody>
          <a:bodyPr/>
          <a:lstStyle/>
          <a:p>
            <a:pPr eaLnBrk="1" hangingPunct="1">
              <a:spcBef>
                <a:spcPts val="200"/>
              </a:spcBef>
            </a:pPr>
            <a:r>
              <a:rPr lang="ja-JP" altLang="en-US" sz="2800" dirty="0"/>
              <a:t>職能別組織</a:t>
            </a:r>
            <a:endParaRPr lang="en-US" altLang="ja-JP" sz="1800" dirty="0"/>
          </a:p>
        </p:txBody>
      </p:sp>
      <p:sp>
        <p:nvSpPr>
          <p:cNvPr id="2" name="正方形/長方形 1"/>
          <p:cNvSpPr/>
          <p:nvPr/>
        </p:nvSpPr>
        <p:spPr>
          <a:xfrm>
            <a:off x="246184" y="5900542"/>
            <a:ext cx="3320980" cy="307777"/>
          </a:xfrm>
          <a:prstGeom prst="rect">
            <a:avLst/>
          </a:prstGeom>
        </p:spPr>
        <p:txBody>
          <a:bodyPr wrap="square">
            <a:spAutoFit/>
          </a:bodyPr>
          <a:lstStyle/>
          <a:p>
            <a:pPr marL="0" lvl="1" algn="ctr" eaLnBrk="1" hangingPunct="1">
              <a:spcBef>
                <a:spcPts val="200"/>
              </a:spcBef>
            </a:pPr>
            <a:r>
              <a:rPr lang="ja-JP" altLang="en-US" dirty="0"/>
              <a:t>（</a:t>
            </a:r>
            <a:r>
              <a:rPr lang="en-US" altLang="ja-JP" dirty="0"/>
              <a:t>『</a:t>
            </a:r>
            <a:r>
              <a:rPr lang="ja-JP" altLang="en-US" dirty="0"/>
              <a:t>新版 公務員</a:t>
            </a:r>
            <a:r>
              <a:rPr lang="en-US" altLang="ja-JP" dirty="0"/>
              <a:t>V</a:t>
            </a:r>
            <a:r>
              <a:rPr lang="ja-JP" altLang="en-US" dirty="0"/>
              <a:t>テキスト</a:t>
            </a:r>
            <a:r>
              <a:rPr lang="en-US" altLang="ja-JP" dirty="0"/>
              <a:t>13</a:t>
            </a:r>
            <a:r>
              <a:rPr lang="ja-JP" altLang="en-US" dirty="0"/>
              <a:t>経営学</a:t>
            </a:r>
            <a:r>
              <a:rPr lang="en-US" altLang="ja-JP" dirty="0"/>
              <a:t>』</a:t>
            </a:r>
            <a:r>
              <a:rPr lang="ja-JP" altLang="en-US" dirty="0"/>
              <a:t>より）</a:t>
            </a:r>
            <a:endParaRPr lang="en-US" altLang="ja-JP" dirty="0"/>
          </a:p>
        </p:txBody>
      </p:sp>
      <p:pic>
        <p:nvPicPr>
          <p:cNvPr id="9" name="Picture 12" descr="C:\Documents and Settings\toshihiko\Local Settings\Temporary Internet Files\Content.IE5\EJ4RDBL9\MC900442145[1].png">
            <a:hlinkClick r:id="rId4" action="ppaction://hlinksldjump"/>
          </p:cNvPr>
          <p:cNvPicPr>
            <a:picLocks noChangeAspect="1" noChangeArrowheads="1"/>
          </p:cNvPicPr>
          <p:nvPr/>
        </p:nvPicPr>
        <p:blipFill>
          <a:blip r:embed="rId5" cstate="print"/>
          <a:srcRect/>
          <a:stretch>
            <a:fillRect/>
          </a:stretch>
        </p:blipFill>
        <p:spPr bwMode="auto">
          <a:xfrm>
            <a:off x="8359632" y="5650240"/>
            <a:ext cx="330967" cy="345588"/>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50AD2FB0-0D75-4F04-A365-35DA85545C6B}" type="slidenum">
              <a:rPr lang="en-US" altLang="ja-JP"/>
              <a:pPr>
                <a:defRPr/>
              </a:pPr>
              <a:t>25</a:t>
            </a:fld>
            <a:endParaRPr lang="en-US" altLang="ja-JP" dirty="0"/>
          </a:p>
        </p:txBody>
      </p:sp>
      <p:sp>
        <p:nvSpPr>
          <p:cNvPr id="10244" name="Rectangle 2"/>
          <p:cNvSpPr>
            <a:spLocks noGrp="1" noChangeArrowheads="1"/>
          </p:cNvSpPr>
          <p:nvPr>
            <p:ph type="title"/>
          </p:nvPr>
        </p:nvSpPr>
        <p:spPr>
          <a:xfrm>
            <a:off x="569913" y="165775"/>
            <a:ext cx="8229600" cy="1252538"/>
          </a:xfrm>
        </p:spPr>
        <p:txBody>
          <a:bodyPr/>
          <a:lstStyle/>
          <a:p>
            <a:pPr eaLnBrk="1" hangingPunct="1"/>
            <a:r>
              <a:rPr lang="ja-JP" altLang="en-US" sz="4400" dirty="0"/>
              <a:t>補助資料</a:t>
            </a:r>
            <a:r>
              <a:rPr lang="en-US" altLang="ja-JP" sz="4400" dirty="0"/>
              <a:t>-</a:t>
            </a:r>
            <a:r>
              <a:rPr lang="en-US" altLang="ja-JP" dirty="0"/>
              <a:t>3</a:t>
            </a:r>
            <a:endParaRPr lang="ja-JP" altLang="en-US" sz="44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pic>
        <p:nvPicPr>
          <p:cNvPr id="2051" name="Picture 3"/>
          <p:cNvPicPr>
            <a:picLocks noChangeAspect="1" noChangeArrowheads="1"/>
          </p:cNvPicPr>
          <p:nvPr/>
        </p:nvPicPr>
        <p:blipFill>
          <a:blip r:embed="rId3" cstate="print"/>
          <a:srcRect/>
          <a:stretch>
            <a:fillRect/>
          </a:stretch>
        </p:blipFill>
        <p:spPr bwMode="auto">
          <a:xfrm>
            <a:off x="3025892" y="789712"/>
            <a:ext cx="4852002" cy="6011843"/>
          </a:xfrm>
          <a:prstGeom prst="rect">
            <a:avLst/>
          </a:prstGeom>
          <a:noFill/>
          <a:ln w="9525">
            <a:noFill/>
            <a:miter lim="800000"/>
            <a:headEnd/>
            <a:tailEnd/>
          </a:ln>
          <a:effectLst/>
        </p:spPr>
      </p:pic>
      <p:sp>
        <p:nvSpPr>
          <p:cNvPr id="4101" name="Rectangle 3"/>
          <p:cNvSpPr>
            <a:spLocks noGrp="1" noChangeArrowheads="1"/>
          </p:cNvSpPr>
          <p:nvPr>
            <p:ph type="body" idx="1"/>
          </p:nvPr>
        </p:nvSpPr>
        <p:spPr>
          <a:xfrm>
            <a:off x="361741" y="891820"/>
            <a:ext cx="8432300" cy="5401979"/>
          </a:xfrm>
        </p:spPr>
        <p:txBody>
          <a:bodyPr/>
          <a:lstStyle/>
          <a:p>
            <a:pPr eaLnBrk="1" hangingPunct="1">
              <a:spcBef>
                <a:spcPts val="200"/>
              </a:spcBef>
            </a:pPr>
            <a:r>
              <a:rPr lang="ja-JP" altLang="en-US" sz="2800" dirty="0"/>
              <a:t>事業部制組織</a:t>
            </a:r>
            <a:endParaRPr lang="en-US" altLang="ja-JP" sz="1800" dirty="0"/>
          </a:p>
        </p:txBody>
      </p:sp>
      <p:sp>
        <p:nvSpPr>
          <p:cNvPr id="8" name="正方形/長方形 7"/>
          <p:cNvSpPr/>
          <p:nvPr/>
        </p:nvSpPr>
        <p:spPr>
          <a:xfrm>
            <a:off x="246184" y="5900542"/>
            <a:ext cx="3320980" cy="307777"/>
          </a:xfrm>
          <a:prstGeom prst="rect">
            <a:avLst/>
          </a:prstGeom>
        </p:spPr>
        <p:txBody>
          <a:bodyPr wrap="square">
            <a:spAutoFit/>
          </a:bodyPr>
          <a:lstStyle/>
          <a:p>
            <a:pPr marL="0" lvl="1" algn="ctr" eaLnBrk="1" hangingPunct="1">
              <a:spcBef>
                <a:spcPts val="200"/>
              </a:spcBef>
            </a:pPr>
            <a:r>
              <a:rPr lang="ja-JP" altLang="en-US" dirty="0"/>
              <a:t>（</a:t>
            </a:r>
            <a:r>
              <a:rPr lang="en-US" altLang="ja-JP" dirty="0"/>
              <a:t>『</a:t>
            </a:r>
            <a:r>
              <a:rPr lang="ja-JP" altLang="en-US" dirty="0"/>
              <a:t>新版 公務員</a:t>
            </a:r>
            <a:r>
              <a:rPr lang="en-US" altLang="ja-JP" dirty="0"/>
              <a:t>V</a:t>
            </a:r>
            <a:r>
              <a:rPr lang="ja-JP" altLang="en-US" dirty="0"/>
              <a:t>テキスト</a:t>
            </a:r>
            <a:r>
              <a:rPr lang="en-US" altLang="ja-JP" dirty="0"/>
              <a:t>13</a:t>
            </a:r>
            <a:r>
              <a:rPr lang="ja-JP" altLang="en-US" dirty="0"/>
              <a:t>経営学</a:t>
            </a:r>
            <a:r>
              <a:rPr lang="en-US" altLang="ja-JP" dirty="0"/>
              <a:t>』</a:t>
            </a:r>
            <a:r>
              <a:rPr lang="ja-JP" altLang="en-US" dirty="0"/>
              <a:t>より）</a:t>
            </a:r>
            <a:endParaRPr lang="en-US" altLang="ja-JP" dirty="0"/>
          </a:p>
        </p:txBody>
      </p:sp>
      <p:pic>
        <p:nvPicPr>
          <p:cNvPr id="9" name="Picture 12" descr="C:\Documents and Settings\toshihiko\Local Settings\Temporary Internet Files\Content.IE5\EJ4RDBL9\MC900442145[1].png">
            <a:hlinkClick r:id="rId4" action="ppaction://hlinksldjump"/>
          </p:cNvPr>
          <p:cNvPicPr>
            <a:picLocks noChangeAspect="1" noChangeArrowheads="1"/>
          </p:cNvPicPr>
          <p:nvPr/>
        </p:nvPicPr>
        <p:blipFill>
          <a:blip r:embed="rId5" cstate="print"/>
          <a:srcRect/>
          <a:stretch>
            <a:fillRect/>
          </a:stretch>
        </p:blipFill>
        <p:spPr bwMode="auto">
          <a:xfrm>
            <a:off x="8359632" y="5650240"/>
            <a:ext cx="330967" cy="345588"/>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dirty="0"/>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50AD2FB0-0D75-4F04-A365-35DA85545C6B}" type="slidenum">
              <a:rPr lang="en-US" altLang="ja-JP"/>
              <a:pPr>
                <a:defRPr/>
              </a:pPr>
              <a:t>26</a:t>
            </a:fld>
            <a:endParaRPr lang="en-US" altLang="ja-JP" dirty="0"/>
          </a:p>
        </p:txBody>
      </p:sp>
      <p:sp>
        <p:nvSpPr>
          <p:cNvPr id="10244" name="Rectangle 2"/>
          <p:cNvSpPr>
            <a:spLocks noGrp="1" noChangeArrowheads="1"/>
          </p:cNvSpPr>
          <p:nvPr>
            <p:ph type="title"/>
          </p:nvPr>
        </p:nvSpPr>
        <p:spPr>
          <a:xfrm>
            <a:off x="569913" y="165775"/>
            <a:ext cx="8229600" cy="1252538"/>
          </a:xfrm>
        </p:spPr>
        <p:txBody>
          <a:bodyPr/>
          <a:lstStyle/>
          <a:p>
            <a:pPr eaLnBrk="1" hangingPunct="1"/>
            <a:r>
              <a:rPr lang="ja-JP" altLang="en-US" sz="4400" dirty="0"/>
              <a:t>補助資料</a:t>
            </a:r>
            <a:r>
              <a:rPr lang="en-US" altLang="ja-JP" sz="4400" dirty="0"/>
              <a:t>-</a:t>
            </a:r>
            <a:r>
              <a:rPr lang="en-US" altLang="ja-JP" dirty="0"/>
              <a:t>4</a:t>
            </a:r>
            <a:endParaRPr lang="ja-JP" altLang="en-US" sz="4400" dirty="0"/>
          </a:p>
        </p:txBody>
      </p:sp>
      <p:sp>
        <p:nvSpPr>
          <p:cNvPr id="4101" name="Rectangle 3"/>
          <p:cNvSpPr>
            <a:spLocks noGrp="1" noChangeArrowheads="1"/>
          </p:cNvSpPr>
          <p:nvPr>
            <p:ph type="body" idx="1"/>
          </p:nvPr>
        </p:nvSpPr>
        <p:spPr>
          <a:xfrm>
            <a:off x="381837" y="891820"/>
            <a:ext cx="8412204" cy="5401979"/>
          </a:xfrm>
        </p:spPr>
        <p:txBody>
          <a:bodyPr/>
          <a:lstStyle/>
          <a:p>
            <a:pPr eaLnBrk="1" hangingPunct="1">
              <a:spcBef>
                <a:spcPts val="200"/>
              </a:spcBef>
            </a:pPr>
            <a:r>
              <a:rPr lang="ja-JP" altLang="en-US" sz="2800" dirty="0"/>
              <a:t>マトリックス組織</a:t>
            </a:r>
            <a:endParaRPr lang="en-US" altLang="ja-JP" sz="22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pic>
        <p:nvPicPr>
          <p:cNvPr id="3075" name="Picture 3"/>
          <p:cNvPicPr>
            <a:picLocks noChangeAspect="1" noChangeArrowheads="1"/>
          </p:cNvPicPr>
          <p:nvPr/>
        </p:nvPicPr>
        <p:blipFill>
          <a:blip r:embed="rId3" cstate="print"/>
          <a:srcRect/>
          <a:stretch>
            <a:fillRect/>
          </a:stretch>
        </p:blipFill>
        <p:spPr bwMode="auto">
          <a:xfrm>
            <a:off x="1738363" y="1633814"/>
            <a:ext cx="6013007" cy="3922924"/>
          </a:xfrm>
          <a:prstGeom prst="rect">
            <a:avLst/>
          </a:prstGeom>
          <a:noFill/>
          <a:ln w="9525">
            <a:noFill/>
            <a:miter lim="800000"/>
            <a:headEnd/>
            <a:tailEnd/>
          </a:ln>
          <a:effectLst/>
        </p:spPr>
      </p:pic>
      <p:sp>
        <p:nvSpPr>
          <p:cNvPr id="8" name="正方形/長方形 7"/>
          <p:cNvSpPr/>
          <p:nvPr/>
        </p:nvSpPr>
        <p:spPr>
          <a:xfrm>
            <a:off x="417006" y="5932847"/>
            <a:ext cx="3320980" cy="307777"/>
          </a:xfrm>
          <a:prstGeom prst="rect">
            <a:avLst/>
          </a:prstGeom>
        </p:spPr>
        <p:txBody>
          <a:bodyPr wrap="square">
            <a:spAutoFit/>
          </a:bodyPr>
          <a:lstStyle/>
          <a:p>
            <a:pPr marL="0" lvl="1" algn="ctr" eaLnBrk="1" hangingPunct="1">
              <a:spcBef>
                <a:spcPts val="200"/>
              </a:spcBef>
            </a:pPr>
            <a:r>
              <a:rPr lang="ja-JP" altLang="en-US" dirty="0"/>
              <a:t>（</a:t>
            </a:r>
            <a:r>
              <a:rPr lang="en-US" altLang="ja-JP" dirty="0"/>
              <a:t>『</a:t>
            </a:r>
            <a:r>
              <a:rPr lang="ja-JP" altLang="en-US" dirty="0"/>
              <a:t>新版 公務員</a:t>
            </a:r>
            <a:r>
              <a:rPr lang="en-US" altLang="ja-JP" dirty="0"/>
              <a:t>V</a:t>
            </a:r>
            <a:r>
              <a:rPr lang="ja-JP" altLang="en-US" dirty="0"/>
              <a:t>テキスト</a:t>
            </a:r>
            <a:r>
              <a:rPr lang="en-US" altLang="ja-JP" dirty="0"/>
              <a:t>13</a:t>
            </a:r>
            <a:r>
              <a:rPr lang="ja-JP" altLang="en-US" dirty="0"/>
              <a:t>経営学</a:t>
            </a:r>
            <a:r>
              <a:rPr lang="en-US" altLang="ja-JP" dirty="0"/>
              <a:t>』</a:t>
            </a:r>
            <a:r>
              <a:rPr lang="ja-JP" altLang="en-US" dirty="0"/>
              <a:t>より）</a:t>
            </a:r>
            <a:endParaRPr lang="en-US" altLang="ja-JP" dirty="0"/>
          </a:p>
        </p:txBody>
      </p:sp>
      <p:pic>
        <p:nvPicPr>
          <p:cNvPr id="9" name="Picture 12" descr="C:\Documents and Settings\toshihiko\Local Settings\Temporary Internet Files\Content.IE5\EJ4RDBL9\MC900442145[1].png">
            <a:hlinkClick r:id="rId4" action="ppaction://hlinksldjump"/>
          </p:cNvPr>
          <p:cNvPicPr>
            <a:picLocks noChangeAspect="1" noChangeArrowheads="1"/>
          </p:cNvPicPr>
          <p:nvPr/>
        </p:nvPicPr>
        <p:blipFill>
          <a:blip r:embed="rId5" cstate="print"/>
          <a:srcRect/>
          <a:stretch>
            <a:fillRect/>
          </a:stretch>
        </p:blipFill>
        <p:spPr bwMode="auto">
          <a:xfrm>
            <a:off x="8359632" y="5650240"/>
            <a:ext cx="330967" cy="345588"/>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a:p>
        </p:txBody>
      </p:sp>
      <p:sp>
        <p:nvSpPr>
          <p:cNvPr id="6" name="スライド番号プレースホルダ 5"/>
          <p:cNvSpPr>
            <a:spLocks noGrp="1"/>
          </p:cNvSpPr>
          <p:nvPr>
            <p:ph type="sldNum" sz="quarter" idx="12"/>
          </p:nvPr>
        </p:nvSpPr>
        <p:spPr/>
        <p:txBody>
          <a:bodyPr/>
          <a:lstStyle/>
          <a:p>
            <a:pPr>
              <a:defRPr/>
            </a:pPr>
            <a:fld id="{80142A37-0B9C-441D-9DEC-0B8DB1F2B89E}" type="slidenum">
              <a:rPr lang="en-US" altLang="ja-JP"/>
              <a:pPr>
                <a:defRPr/>
              </a:pPr>
              <a:t>3</a:t>
            </a:fld>
            <a:endParaRPr lang="en-US" altLang="ja-JP" dirty="0"/>
          </a:p>
        </p:txBody>
      </p:sp>
      <p:sp>
        <p:nvSpPr>
          <p:cNvPr id="16388" name="Rectangle 2"/>
          <p:cNvSpPr>
            <a:spLocks noGrp="1" noChangeArrowheads="1"/>
          </p:cNvSpPr>
          <p:nvPr>
            <p:ph type="title"/>
          </p:nvPr>
        </p:nvSpPr>
        <p:spPr>
          <a:xfrm>
            <a:off x="569913" y="223079"/>
            <a:ext cx="8229600" cy="1252538"/>
          </a:xfrm>
        </p:spPr>
        <p:txBody>
          <a:bodyPr/>
          <a:lstStyle/>
          <a:p>
            <a:pPr eaLnBrk="1" hangingPunct="1"/>
            <a:r>
              <a:rPr lang="ja-JP" altLang="en-US" dirty="0"/>
              <a:t>１</a:t>
            </a:r>
            <a:r>
              <a:rPr lang="ja-JP" altLang="en-US" sz="4400" dirty="0"/>
              <a:t>．近代組織論</a:t>
            </a:r>
            <a:r>
              <a:rPr lang="en-US" altLang="ja-JP" sz="4400" dirty="0"/>
              <a:t>-2</a:t>
            </a:r>
            <a:endParaRPr lang="ja-JP" altLang="en-US" sz="4400" dirty="0"/>
          </a:p>
        </p:txBody>
      </p:sp>
      <p:sp>
        <p:nvSpPr>
          <p:cNvPr id="4101" name="Rectangle 3"/>
          <p:cNvSpPr>
            <a:spLocks noGrp="1" noChangeArrowheads="1"/>
          </p:cNvSpPr>
          <p:nvPr>
            <p:ph type="body" idx="1"/>
          </p:nvPr>
        </p:nvSpPr>
        <p:spPr>
          <a:xfrm>
            <a:off x="416560" y="1053548"/>
            <a:ext cx="8644890" cy="5523397"/>
          </a:xfrm>
        </p:spPr>
        <p:txBody>
          <a:bodyPr/>
          <a:lstStyle/>
          <a:p>
            <a:pPr eaLnBrk="1" hangingPunct="1">
              <a:spcBef>
                <a:spcPts val="500"/>
              </a:spcBef>
            </a:pPr>
            <a:r>
              <a:rPr lang="en-US" altLang="ja-JP" dirty="0"/>
              <a:t>(1)</a:t>
            </a:r>
            <a:r>
              <a:rPr lang="ja-JP" altLang="en-US" dirty="0"/>
              <a:t>　バーナードの組織論</a:t>
            </a:r>
            <a:r>
              <a:rPr lang="en-US" altLang="ja-JP" dirty="0"/>
              <a:t>-2</a:t>
            </a:r>
          </a:p>
          <a:p>
            <a:pPr lvl="1" eaLnBrk="1" hangingPunct="1">
              <a:spcBef>
                <a:spcPts val="500"/>
              </a:spcBef>
            </a:pPr>
            <a:r>
              <a:rPr lang="ja-JP" altLang="en-US" dirty="0"/>
              <a:t>③　公式組織とは</a:t>
            </a:r>
            <a:endParaRPr lang="en-US" altLang="ja-JP" dirty="0"/>
          </a:p>
          <a:p>
            <a:pPr lvl="2" eaLnBrk="1" hangingPunct="1">
              <a:spcBef>
                <a:spcPts val="500"/>
              </a:spcBef>
            </a:pPr>
            <a:r>
              <a:rPr lang="ja-JP" altLang="en-US" dirty="0"/>
              <a:t>協働体系の</a:t>
            </a:r>
            <a:r>
              <a:rPr lang="ja-JP" altLang="en-US" dirty="0">
                <a:solidFill>
                  <a:srgbClr val="FF0000"/>
                </a:solidFill>
              </a:rPr>
              <a:t>中核</a:t>
            </a:r>
            <a:r>
              <a:rPr lang="ja-JP" altLang="en-US" dirty="0"/>
              <a:t>に位置する組織</a:t>
            </a:r>
            <a:endParaRPr lang="en-US" altLang="ja-JP" dirty="0"/>
          </a:p>
          <a:p>
            <a:pPr lvl="2" eaLnBrk="1" hangingPunct="1">
              <a:spcBef>
                <a:spcPts val="500"/>
              </a:spcBef>
            </a:pPr>
            <a:r>
              <a:rPr lang="ja-JP" altLang="en-US" dirty="0"/>
              <a:t>公式組織の定義</a:t>
            </a:r>
            <a:endParaRPr lang="en-US" altLang="ja-JP" dirty="0"/>
          </a:p>
          <a:p>
            <a:pPr lvl="3" eaLnBrk="1" hangingPunct="1">
              <a:spcBef>
                <a:spcPts val="500"/>
              </a:spcBef>
            </a:pPr>
            <a:r>
              <a:rPr lang="en-US" altLang="ja-JP" dirty="0"/>
              <a:t>2</a:t>
            </a:r>
            <a:r>
              <a:rPr lang="ja-JP" altLang="en-US" dirty="0"/>
              <a:t>人以上の人々の意識的に</a:t>
            </a:r>
            <a:r>
              <a:rPr lang="ja-JP" altLang="en-US" dirty="0">
                <a:solidFill>
                  <a:srgbClr val="FF0000"/>
                </a:solidFill>
              </a:rPr>
              <a:t>調整</a:t>
            </a:r>
            <a:r>
              <a:rPr lang="ja-JP" altLang="en-US" dirty="0"/>
              <a:t>された活動または諸力の</a:t>
            </a:r>
            <a:r>
              <a:rPr lang="ja-JP" altLang="en-US" dirty="0">
                <a:solidFill>
                  <a:srgbClr val="FF0000"/>
                </a:solidFill>
              </a:rPr>
              <a:t>体系</a:t>
            </a:r>
            <a:endParaRPr lang="en-US" altLang="ja-JP" dirty="0">
              <a:solidFill>
                <a:srgbClr val="FF0000"/>
              </a:solidFill>
            </a:endParaRPr>
          </a:p>
          <a:p>
            <a:pPr lvl="2"/>
            <a:r>
              <a:rPr lang="ja-JP" altLang="en-US" dirty="0">
                <a:solidFill>
                  <a:srgbClr val="FF0000"/>
                </a:solidFill>
              </a:rPr>
              <a:t>非公式</a:t>
            </a:r>
            <a:r>
              <a:rPr lang="ja-JP" altLang="en-US" dirty="0"/>
              <a:t>組織とは</a:t>
            </a:r>
            <a:endParaRPr lang="en-US" altLang="ja-JP" dirty="0"/>
          </a:p>
          <a:p>
            <a:pPr lvl="3"/>
            <a:r>
              <a:rPr lang="ja-JP" altLang="en-US" dirty="0"/>
              <a:t>組織構成員の活動や相互作用を通じ、</a:t>
            </a:r>
            <a:r>
              <a:rPr lang="ja-JP" altLang="en-US" dirty="0">
                <a:solidFill>
                  <a:srgbClr val="FF0000"/>
                </a:solidFill>
              </a:rPr>
              <a:t>自発</a:t>
            </a:r>
            <a:r>
              <a:rPr lang="ja-JP" altLang="en-US" dirty="0"/>
              <a:t>的に生成した組織で</a:t>
            </a:r>
            <a:br>
              <a:rPr lang="en-US" altLang="ja-JP" dirty="0"/>
            </a:br>
            <a:r>
              <a:rPr lang="ja-JP" altLang="en-US" dirty="0"/>
              <a:t>公式組織の存在を</a:t>
            </a:r>
            <a:r>
              <a:rPr lang="ja-JP" altLang="en-US" dirty="0">
                <a:solidFill>
                  <a:srgbClr val="FF0000"/>
                </a:solidFill>
              </a:rPr>
              <a:t>前提</a:t>
            </a:r>
            <a:r>
              <a:rPr lang="ja-JP" altLang="en-US" dirty="0"/>
              <a:t>とする（経営学大辞典より）</a:t>
            </a:r>
            <a:endParaRPr lang="en-US" altLang="ja-JP" dirty="0">
              <a:solidFill>
                <a:srgbClr val="FF0000"/>
              </a:solidFill>
            </a:endParaRPr>
          </a:p>
          <a:p>
            <a:pPr lvl="1" eaLnBrk="1" hangingPunct="1">
              <a:spcBef>
                <a:spcPts val="500"/>
              </a:spcBef>
            </a:pPr>
            <a:r>
              <a:rPr lang="ja-JP" altLang="en-US" dirty="0"/>
              <a:t>④　組織成立の３要素</a:t>
            </a:r>
            <a:endParaRPr lang="en-US" altLang="ja-JP" dirty="0"/>
          </a:p>
          <a:p>
            <a:pPr lvl="2" eaLnBrk="1" hangingPunct="1">
              <a:spcBef>
                <a:spcPts val="500"/>
              </a:spcBef>
            </a:pPr>
            <a:r>
              <a:rPr lang="ja-JP" altLang="en-US" dirty="0">
                <a:solidFill>
                  <a:srgbClr val="FF0000"/>
                </a:solidFill>
              </a:rPr>
              <a:t>共通</a:t>
            </a:r>
            <a:r>
              <a:rPr lang="ja-JP" altLang="en-US" dirty="0"/>
              <a:t>目的：メンバー間で</a:t>
            </a:r>
            <a:r>
              <a:rPr lang="ja-JP" altLang="en-US" dirty="0">
                <a:solidFill>
                  <a:srgbClr val="FF0000"/>
                </a:solidFill>
              </a:rPr>
              <a:t>合意</a:t>
            </a:r>
            <a:r>
              <a:rPr lang="ja-JP" altLang="en-US" dirty="0"/>
              <a:t>を得られる共通の目的</a:t>
            </a:r>
            <a:endParaRPr lang="en-US" altLang="ja-JP" dirty="0"/>
          </a:p>
          <a:p>
            <a:pPr lvl="2" eaLnBrk="1" hangingPunct="1">
              <a:spcBef>
                <a:spcPts val="500"/>
              </a:spcBef>
            </a:pPr>
            <a:r>
              <a:rPr lang="ja-JP" altLang="en-US" dirty="0">
                <a:solidFill>
                  <a:srgbClr val="FF0000"/>
                </a:solidFill>
              </a:rPr>
              <a:t>協働</a:t>
            </a:r>
            <a:r>
              <a:rPr lang="ja-JP" altLang="en-US" dirty="0"/>
              <a:t>意欲：共通目的を達成しようとする</a:t>
            </a:r>
            <a:r>
              <a:rPr lang="ja-JP" altLang="en-US" dirty="0">
                <a:solidFill>
                  <a:srgbClr val="FF0000"/>
                </a:solidFill>
              </a:rPr>
              <a:t>意欲</a:t>
            </a:r>
            <a:endParaRPr lang="en-US" altLang="ja-JP" dirty="0"/>
          </a:p>
          <a:p>
            <a:pPr lvl="3" eaLnBrk="1" hangingPunct="1">
              <a:spcBef>
                <a:spcPts val="500"/>
              </a:spcBef>
            </a:pPr>
            <a:r>
              <a:rPr lang="ja-JP" altLang="en-US" dirty="0"/>
              <a:t>誘引</a:t>
            </a:r>
            <a:r>
              <a:rPr lang="ja-JP" altLang="en-US" dirty="0">
                <a:solidFill>
                  <a:srgbClr val="FF0000"/>
                </a:solidFill>
              </a:rPr>
              <a:t>≧</a:t>
            </a:r>
            <a:r>
              <a:rPr lang="ja-JP" altLang="en-US" dirty="0"/>
              <a:t>貢献　の保持が必要</a:t>
            </a:r>
            <a:endParaRPr lang="en-US" altLang="ja-JP" dirty="0"/>
          </a:p>
          <a:p>
            <a:pPr lvl="2" eaLnBrk="1" hangingPunct="1">
              <a:spcBef>
                <a:spcPts val="500"/>
              </a:spcBef>
            </a:pPr>
            <a:r>
              <a:rPr lang="ja-JP" altLang="en-US" dirty="0"/>
              <a:t>コミュニケーション（</a:t>
            </a:r>
            <a:r>
              <a:rPr lang="en-US" altLang="ja-JP" dirty="0"/>
              <a:t>=</a:t>
            </a:r>
            <a:r>
              <a:rPr lang="ja-JP" altLang="en-US" dirty="0">
                <a:solidFill>
                  <a:srgbClr val="FF0000"/>
                </a:solidFill>
              </a:rPr>
              <a:t>伝達</a:t>
            </a:r>
            <a:r>
              <a:rPr lang="ja-JP" altLang="en-US" dirty="0"/>
              <a:t>）：共通目的と協働意欲を</a:t>
            </a:r>
            <a:r>
              <a:rPr lang="ja-JP" altLang="en-US" dirty="0">
                <a:solidFill>
                  <a:srgbClr val="FF0000"/>
                </a:solidFill>
              </a:rPr>
              <a:t>統合</a:t>
            </a:r>
            <a:r>
              <a:rPr lang="ja-JP" altLang="en-US" dirty="0"/>
              <a:t>する役割</a:t>
            </a:r>
            <a:endParaRPr lang="en-US" altLang="ja-JP" dirty="0"/>
          </a:p>
          <a:p>
            <a:pPr lvl="3" eaLnBrk="1" hangingPunct="1">
              <a:spcBef>
                <a:spcPts val="500"/>
              </a:spcBef>
            </a:pPr>
            <a:r>
              <a:rPr lang="ja-JP" altLang="en-US" dirty="0"/>
              <a:t>個人の活動を統合し</a:t>
            </a:r>
            <a:r>
              <a:rPr lang="ja-JP" altLang="en-US" dirty="0">
                <a:solidFill>
                  <a:srgbClr val="FF0000"/>
                </a:solidFill>
              </a:rPr>
              <a:t>調整</a:t>
            </a:r>
            <a:r>
              <a:rPr lang="ja-JP" altLang="en-US" dirty="0"/>
              <a:t>する役割</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a:p>
        </p:txBody>
      </p:sp>
      <p:sp>
        <p:nvSpPr>
          <p:cNvPr id="6" name="スライド番号プレースホルダ 5"/>
          <p:cNvSpPr>
            <a:spLocks noGrp="1"/>
          </p:cNvSpPr>
          <p:nvPr>
            <p:ph type="sldNum" sz="quarter" idx="12"/>
          </p:nvPr>
        </p:nvSpPr>
        <p:spPr/>
        <p:txBody>
          <a:bodyPr/>
          <a:lstStyle/>
          <a:p>
            <a:pPr>
              <a:defRPr/>
            </a:pPr>
            <a:fld id="{3A170629-1F55-4839-981A-EEBCC6308335}" type="slidenum">
              <a:rPr lang="en-US" altLang="ja-JP"/>
              <a:pPr>
                <a:defRPr/>
              </a:pPr>
              <a:t>4</a:t>
            </a:fld>
            <a:endParaRPr lang="en-US" altLang="ja-JP"/>
          </a:p>
        </p:txBody>
      </p:sp>
      <p:sp>
        <p:nvSpPr>
          <p:cNvPr id="17412" name="Rectangle 2"/>
          <p:cNvSpPr>
            <a:spLocks noGrp="1" noChangeArrowheads="1"/>
          </p:cNvSpPr>
          <p:nvPr>
            <p:ph type="title"/>
          </p:nvPr>
        </p:nvSpPr>
        <p:spPr>
          <a:xfrm>
            <a:off x="569913" y="431800"/>
            <a:ext cx="8229600" cy="1252538"/>
          </a:xfrm>
        </p:spPr>
        <p:txBody>
          <a:bodyPr/>
          <a:lstStyle/>
          <a:p>
            <a:pPr eaLnBrk="1" hangingPunct="1"/>
            <a:r>
              <a:rPr lang="ja-JP" altLang="en-US" dirty="0"/>
              <a:t>１</a:t>
            </a:r>
            <a:r>
              <a:rPr lang="ja-JP" altLang="en-US" sz="4400" dirty="0"/>
              <a:t>．近代組織論</a:t>
            </a:r>
            <a:r>
              <a:rPr lang="en-US" altLang="ja-JP" sz="4400" dirty="0"/>
              <a:t>-3</a:t>
            </a:r>
            <a:endParaRPr lang="ja-JP" altLang="en-US" sz="4400" dirty="0"/>
          </a:p>
        </p:txBody>
      </p:sp>
      <p:sp>
        <p:nvSpPr>
          <p:cNvPr id="4101" name="Rectangle 3"/>
          <p:cNvSpPr>
            <a:spLocks noGrp="1" noChangeArrowheads="1"/>
          </p:cNvSpPr>
          <p:nvPr>
            <p:ph type="body" idx="1"/>
          </p:nvPr>
        </p:nvSpPr>
        <p:spPr>
          <a:xfrm>
            <a:off x="512466" y="1537398"/>
            <a:ext cx="8631534" cy="4833585"/>
          </a:xfrm>
        </p:spPr>
        <p:txBody>
          <a:bodyPr/>
          <a:lstStyle/>
          <a:p>
            <a:pPr eaLnBrk="1" hangingPunct="1">
              <a:spcBef>
                <a:spcPts val="1800"/>
              </a:spcBef>
            </a:pPr>
            <a:r>
              <a:rPr lang="en-US" altLang="ja-JP" dirty="0"/>
              <a:t>(1)</a:t>
            </a:r>
            <a:r>
              <a:rPr lang="ja-JP" altLang="en-US" dirty="0"/>
              <a:t>　バーナードの組織論</a:t>
            </a:r>
            <a:r>
              <a:rPr lang="en-US" altLang="ja-JP" dirty="0"/>
              <a:t>-3</a:t>
            </a:r>
          </a:p>
          <a:p>
            <a:pPr lvl="1" eaLnBrk="1" hangingPunct="1">
              <a:spcBef>
                <a:spcPts val="1800"/>
              </a:spcBef>
            </a:pPr>
            <a:r>
              <a:rPr lang="ja-JP" altLang="en-US" dirty="0"/>
              <a:t>⑤　組織均衡</a:t>
            </a:r>
            <a:endParaRPr lang="en-US" altLang="ja-JP" dirty="0"/>
          </a:p>
          <a:p>
            <a:pPr lvl="2" eaLnBrk="1" hangingPunct="1">
              <a:spcBef>
                <a:spcPts val="1800"/>
              </a:spcBef>
            </a:pPr>
            <a:r>
              <a:rPr lang="ja-JP" altLang="en-US" dirty="0"/>
              <a:t>組織</a:t>
            </a:r>
            <a:r>
              <a:rPr lang="ja-JP" altLang="en-US" dirty="0">
                <a:solidFill>
                  <a:srgbClr val="FF0000"/>
                </a:solidFill>
              </a:rPr>
              <a:t>均衡</a:t>
            </a:r>
            <a:r>
              <a:rPr lang="ja-JP" altLang="en-US" dirty="0"/>
              <a:t>：誘引</a:t>
            </a:r>
            <a:r>
              <a:rPr lang="ja-JP" altLang="en-US" dirty="0">
                <a:solidFill>
                  <a:srgbClr val="FF0000"/>
                </a:solidFill>
              </a:rPr>
              <a:t>≧</a:t>
            </a:r>
            <a:r>
              <a:rPr lang="ja-JP" altLang="en-US" dirty="0"/>
              <a:t>貢献　の状態 ⇒</a:t>
            </a:r>
            <a:r>
              <a:rPr lang="ja-JP" altLang="en-US" sz="2000" dirty="0"/>
              <a:t>個人は組織への参加</a:t>
            </a:r>
            <a:r>
              <a:rPr lang="ja-JP" altLang="en-US" sz="2000" dirty="0">
                <a:solidFill>
                  <a:srgbClr val="FF0000"/>
                </a:solidFill>
              </a:rPr>
              <a:t>継続</a:t>
            </a:r>
            <a:endParaRPr lang="en-US" altLang="ja-JP" dirty="0">
              <a:solidFill>
                <a:srgbClr val="FF0000"/>
              </a:solidFill>
            </a:endParaRPr>
          </a:p>
          <a:p>
            <a:pPr lvl="2" eaLnBrk="1" hangingPunct="1">
              <a:spcBef>
                <a:spcPts val="1800"/>
              </a:spcBef>
            </a:pPr>
            <a:r>
              <a:rPr lang="ja-JP" altLang="en-US" dirty="0"/>
              <a:t>組織</a:t>
            </a:r>
            <a:r>
              <a:rPr lang="ja-JP" altLang="en-US" dirty="0">
                <a:solidFill>
                  <a:srgbClr val="FF0000"/>
                </a:solidFill>
              </a:rPr>
              <a:t>離脱</a:t>
            </a:r>
            <a:r>
              <a:rPr lang="ja-JP" altLang="en-US" dirty="0"/>
              <a:t>：誘引</a:t>
            </a:r>
            <a:r>
              <a:rPr lang="ja-JP" altLang="en-US" dirty="0">
                <a:solidFill>
                  <a:srgbClr val="FF0000"/>
                </a:solidFill>
              </a:rPr>
              <a:t>＜</a:t>
            </a:r>
            <a:r>
              <a:rPr lang="ja-JP" altLang="en-US" dirty="0"/>
              <a:t>貢献　の状態 ⇒</a:t>
            </a:r>
            <a:r>
              <a:rPr lang="ja-JP" altLang="en-US" sz="2000" dirty="0"/>
              <a:t>個人は組織から</a:t>
            </a:r>
            <a:r>
              <a:rPr lang="ja-JP" altLang="en-US" sz="2000" dirty="0">
                <a:solidFill>
                  <a:srgbClr val="FF0000"/>
                </a:solidFill>
              </a:rPr>
              <a:t>離脱</a:t>
            </a:r>
            <a:endParaRPr lang="en-US" altLang="ja-JP" dirty="0">
              <a:solidFill>
                <a:srgbClr val="FF0000"/>
              </a:solidFill>
            </a:endParaRPr>
          </a:p>
          <a:p>
            <a:pPr lvl="1" eaLnBrk="1" hangingPunct="1">
              <a:spcBef>
                <a:spcPts val="1800"/>
              </a:spcBef>
            </a:pPr>
            <a:r>
              <a:rPr lang="ja-JP" altLang="en-US" dirty="0"/>
              <a:t>⑥　有効性と能率</a:t>
            </a:r>
            <a:endParaRPr lang="en-US" altLang="ja-JP" dirty="0"/>
          </a:p>
          <a:p>
            <a:pPr lvl="2" eaLnBrk="1" hangingPunct="1">
              <a:spcBef>
                <a:spcPts val="1800"/>
              </a:spcBef>
            </a:pPr>
            <a:r>
              <a:rPr lang="ja-JP" altLang="en-US" dirty="0"/>
              <a:t>有効性：組織目的の</a:t>
            </a:r>
            <a:r>
              <a:rPr lang="ja-JP" altLang="en-US" dirty="0">
                <a:solidFill>
                  <a:srgbClr val="FF0000"/>
                </a:solidFill>
              </a:rPr>
              <a:t>達成</a:t>
            </a:r>
            <a:r>
              <a:rPr lang="ja-JP" altLang="en-US" dirty="0"/>
              <a:t>の度合い ⇒</a:t>
            </a:r>
            <a:r>
              <a:rPr lang="ja-JP" altLang="en-US" sz="2000" dirty="0"/>
              <a:t>業績がよければ給料も上がる</a:t>
            </a:r>
            <a:endParaRPr lang="en-US" altLang="ja-JP" dirty="0"/>
          </a:p>
          <a:p>
            <a:pPr lvl="2" eaLnBrk="1" hangingPunct="1">
              <a:spcBef>
                <a:spcPts val="1800"/>
              </a:spcBef>
            </a:pPr>
            <a:r>
              <a:rPr lang="ja-JP" altLang="en-US" dirty="0"/>
              <a:t>能率：組織からの成果配分に対する個人の</a:t>
            </a:r>
            <a:r>
              <a:rPr lang="ja-JP" altLang="en-US" dirty="0">
                <a:solidFill>
                  <a:srgbClr val="FF0000"/>
                </a:solidFill>
              </a:rPr>
              <a:t>満足</a:t>
            </a:r>
            <a:r>
              <a:rPr lang="ja-JP" altLang="en-US" dirty="0"/>
              <a:t>の度合い</a:t>
            </a:r>
            <a:endParaRPr lang="en-US" altLang="ja-JP" dirty="0"/>
          </a:p>
          <a:p>
            <a:pPr lvl="2" eaLnBrk="1" hangingPunct="1">
              <a:spcBef>
                <a:spcPts val="1800"/>
              </a:spcBef>
            </a:pPr>
            <a:r>
              <a:rPr lang="ja-JP" altLang="en-US" dirty="0"/>
              <a:t>有効性の上昇：能率の</a:t>
            </a:r>
            <a:r>
              <a:rPr lang="ja-JP" altLang="en-US" dirty="0">
                <a:solidFill>
                  <a:srgbClr val="FF0000"/>
                </a:solidFill>
              </a:rPr>
              <a:t>増大 </a:t>
            </a:r>
            <a:r>
              <a:rPr lang="ja-JP" altLang="en-US" dirty="0"/>
              <a:t>⇒ 誘引</a:t>
            </a:r>
            <a:r>
              <a:rPr lang="ja-JP" altLang="en-US" dirty="0">
                <a:solidFill>
                  <a:srgbClr val="FF0000"/>
                </a:solidFill>
              </a:rPr>
              <a:t>≧</a:t>
            </a:r>
            <a:r>
              <a:rPr lang="ja-JP" altLang="en-US" dirty="0"/>
              <a:t>貢献 の</a:t>
            </a:r>
            <a:r>
              <a:rPr lang="ja-JP" altLang="en-US" dirty="0">
                <a:solidFill>
                  <a:srgbClr val="FF0000"/>
                </a:solidFill>
              </a:rPr>
              <a:t>維持</a:t>
            </a:r>
            <a:endParaRPr lang="en-US" altLang="ja-JP" dirty="0">
              <a:solidFill>
                <a:srgbClr val="FF0000"/>
              </a:solidFill>
            </a:endParaRPr>
          </a:p>
          <a:p>
            <a:pPr lvl="2" eaLnBrk="1" hangingPunct="1">
              <a:spcBef>
                <a:spcPts val="1800"/>
              </a:spcBef>
            </a:pP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a:p>
        </p:txBody>
      </p:sp>
      <p:sp>
        <p:nvSpPr>
          <p:cNvPr id="6" name="スライド番号プレースホルダ 5"/>
          <p:cNvSpPr>
            <a:spLocks noGrp="1"/>
          </p:cNvSpPr>
          <p:nvPr>
            <p:ph type="sldNum" sz="quarter" idx="12"/>
          </p:nvPr>
        </p:nvSpPr>
        <p:spPr/>
        <p:txBody>
          <a:bodyPr/>
          <a:lstStyle/>
          <a:p>
            <a:pPr>
              <a:defRPr/>
            </a:pPr>
            <a:fld id="{2B51F9CA-7BC1-4FE9-9D6A-C9A466138BCF}" type="slidenum">
              <a:rPr lang="en-US" altLang="ja-JP"/>
              <a:pPr>
                <a:defRPr/>
              </a:pPr>
              <a:t>5</a:t>
            </a:fld>
            <a:endParaRPr lang="en-US" altLang="ja-JP"/>
          </a:p>
        </p:txBody>
      </p:sp>
      <p:sp>
        <p:nvSpPr>
          <p:cNvPr id="18436" name="Rectangle 2"/>
          <p:cNvSpPr>
            <a:spLocks noGrp="1" noChangeArrowheads="1"/>
          </p:cNvSpPr>
          <p:nvPr>
            <p:ph type="title"/>
          </p:nvPr>
        </p:nvSpPr>
        <p:spPr>
          <a:xfrm>
            <a:off x="569913" y="431800"/>
            <a:ext cx="8229600" cy="1252538"/>
          </a:xfrm>
        </p:spPr>
        <p:txBody>
          <a:bodyPr/>
          <a:lstStyle/>
          <a:p>
            <a:pPr eaLnBrk="1" hangingPunct="1"/>
            <a:r>
              <a:rPr lang="ja-JP" altLang="en-US" dirty="0"/>
              <a:t>１</a:t>
            </a:r>
            <a:r>
              <a:rPr lang="ja-JP" altLang="en-US" sz="4400" dirty="0"/>
              <a:t>．近代組織論</a:t>
            </a:r>
            <a:r>
              <a:rPr lang="en-US" altLang="ja-JP" sz="4400" dirty="0"/>
              <a:t>-4</a:t>
            </a:r>
            <a:endParaRPr lang="ja-JP" altLang="en-US" sz="4400" dirty="0"/>
          </a:p>
        </p:txBody>
      </p:sp>
      <p:sp>
        <p:nvSpPr>
          <p:cNvPr id="4101" name="Rectangle 3"/>
          <p:cNvSpPr>
            <a:spLocks noGrp="1" noChangeArrowheads="1"/>
          </p:cNvSpPr>
          <p:nvPr>
            <p:ph type="body" idx="1"/>
          </p:nvPr>
        </p:nvSpPr>
        <p:spPr>
          <a:xfrm>
            <a:off x="399910" y="1449388"/>
            <a:ext cx="8654636" cy="4951412"/>
          </a:xfrm>
        </p:spPr>
        <p:txBody>
          <a:bodyPr/>
          <a:lstStyle/>
          <a:p>
            <a:pPr eaLnBrk="1" hangingPunct="1">
              <a:spcBef>
                <a:spcPts val="900"/>
              </a:spcBef>
            </a:pPr>
            <a:r>
              <a:rPr lang="en-US" altLang="ja-JP" dirty="0"/>
              <a:t>(1)</a:t>
            </a:r>
            <a:r>
              <a:rPr lang="ja-JP" altLang="en-US" dirty="0"/>
              <a:t>　バーナードの組織論</a:t>
            </a:r>
            <a:r>
              <a:rPr lang="en-US" altLang="ja-JP" dirty="0"/>
              <a:t>-4</a:t>
            </a:r>
          </a:p>
          <a:p>
            <a:pPr lvl="1" eaLnBrk="1" hangingPunct="1">
              <a:spcBef>
                <a:spcPts val="900"/>
              </a:spcBef>
            </a:pPr>
            <a:r>
              <a:rPr lang="ja-JP" altLang="en-US" dirty="0"/>
              <a:t>⑦　個人人格と組織人格</a:t>
            </a:r>
            <a:endParaRPr lang="en-US" altLang="ja-JP" dirty="0"/>
          </a:p>
          <a:p>
            <a:pPr lvl="2" eaLnBrk="1" hangingPunct="1">
              <a:spcBef>
                <a:spcPts val="900"/>
              </a:spcBef>
            </a:pPr>
            <a:r>
              <a:rPr lang="ja-JP" altLang="en-US" dirty="0"/>
              <a:t>個人人格とは：</a:t>
            </a:r>
            <a:r>
              <a:rPr lang="ja-JP" altLang="en-US" dirty="0">
                <a:solidFill>
                  <a:srgbClr val="FF0000"/>
                </a:solidFill>
              </a:rPr>
              <a:t>自己の利益</a:t>
            </a:r>
            <a:r>
              <a:rPr lang="ja-JP" altLang="en-US" dirty="0"/>
              <a:t>を追求する意思決定を行う人格</a:t>
            </a:r>
            <a:endParaRPr lang="en-US" altLang="ja-JP" dirty="0"/>
          </a:p>
          <a:p>
            <a:pPr lvl="2" eaLnBrk="1" hangingPunct="1">
              <a:spcBef>
                <a:spcPts val="900"/>
              </a:spcBef>
            </a:pPr>
            <a:r>
              <a:rPr lang="ja-JP" altLang="en-US" dirty="0"/>
              <a:t>組織人格とは：</a:t>
            </a:r>
            <a:r>
              <a:rPr lang="ja-JP" altLang="en-US" dirty="0">
                <a:solidFill>
                  <a:srgbClr val="FF0000"/>
                </a:solidFill>
              </a:rPr>
              <a:t>組織目的</a:t>
            </a:r>
            <a:r>
              <a:rPr lang="ja-JP" altLang="en-US" dirty="0"/>
              <a:t>の達成を追求する意思決定を行う人格</a:t>
            </a:r>
            <a:endParaRPr lang="en-US" altLang="ja-JP" dirty="0"/>
          </a:p>
          <a:p>
            <a:pPr lvl="1" eaLnBrk="1" hangingPunct="1">
              <a:spcBef>
                <a:spcPts val="900"/>
              </a:spcBef>
            </a:pPr>
            <a:r>
              <a:rPr lang="ja-JP" altLang="en-US" dirty="0"/>
              <a:t>⑧　道徳的リーダーシップ</a:t>
            </a:r>
            <a:endParaRPr lang="en-US" altLang="ja-JP" dirty="0"/>
          </a:p>
          <a:p>
            <a:pPr lvl="2" eaLnBrk="1" hangingPunct="1">
              <a:spcBef>
                <a:spcPts val="900"/>
              </a:spcBef>
            </a:pPr>
            <a:r>
              <a:rPr lang="ja-JP" altLang="en-US" dirty="0"/>
              <a:t>経営者のリーダーシップにおける</a:t>
            </a:r>
            <a:r>
              <a:rPr lang="ja-JP" altLang="en-US" dirty="0">
                <a:solidFill>
                  <a:srgbClr val="FF0000"/>
                </a:solidFill>
              </a:rPr>
              <a:t>道徳</a:t>
            </a:r>
            <a:r>
              <a:rPr lang="ja-JP" altLang="en-US" dirty="0"/>
              <a:t>的側面</a:t>
            </a:r>
            <a:endParaRPr lang="en-US" altLang="ja-JP" dirty="0"/>
          </a:p>
          <a:p>
            <a:pPr lvl="3" eaLnBrk="1" hangingPunct="1">
              <a:spcBef>
                <a:spcPts val="900"/>
              </a:spcBef>
            </a:pPr>
            <a:r>
              <a:rPr lang="ja-JP" altLang="en-US" dirty="0"/>
              <a:t>組織構成員の理念･価値観を統合し</a:t>
            </a:r>
            <a:r>
              <a:rPr lang="ja-JP" altLang="en-US" dirty="0">
                <a:solidFill>
                  <a:srgbClr val="FF0000"/>
                </a:solidFill>
              </a:rPr>
              <a:t>協働</a:t>
            </a:r>
            <a:r>
              <a:rPr lang="ja-JP" altLang="en-US" dirty="0"/>
              <a:t>に導く役割</a:t>
            </a:r>
            <a:endParaRPr lang="en-US" altLang="ja-JP" dirty="0"/>
          </a:p>
          <a:p>
            <a:pPr lvl="3" eaLnBrk="1" hangingPunct="1">
              <a:spcBef>
                <a:spcPts val="900"/>
              </a:spcBef>
            </a:pPr>
            <a:r>
              <a:rPr lang="ja-JP" altLang="en-US" dirty="0"/>
              <a:t>道徳とは：</a:t>
            </a:r>
            <a:r>
              <a:rPr lang="ja-JP" altLang="en-US" dirty="0">
                <a:solidFill>
                  <a:srgbClr val="FF0000"/>
                </a:solidFill>
              </a:rPr>
              <a:t>理念</a:t>
            </a:r>
            <a:r>
              <a:rPr lang="ja-JP" altLang="en-US" dirty="0"/>
              <a:t>、価値観、慣習</a:t>
            </a:r>
            <a:endParaRPr lang="en-US" altLang="ja-JP" dirty="0"/>
          </a:p>
          <a:p>
            <a:pPr lvl="1" eaLnBrk="1" hangingPunct="1">
              <a:spcBef>
                <a:spcPts val="900"/>
              </a:spcBef>
            </a:pPr>
            <a:r>
              <a:rPr lang="ja-JP" altLang="en-US" dirty="0"/>
              <a:t>⑨　権限受容説</a:t>
            </a:r>
            <a:endParaRPr lang="en-US" altLang="ja-JP" dirty="0"/>
          </a:p>
          <a:p>
            <a:pPr lvl="2" eaLnBrk="1" hangingPunct="1">
              <a:spcBef>
                <a:spcPts val="900"/>
              </a:spcBef>
            </a:pPr>
            <a:r>
              <a:rPr lang="ja-JP" altLang="en-US" dirty="0"/>
              <a:t>命令が</a:t>
            </a:r>
            <a:r>
              <a:rPr lang="ja-JP" altLang="en-US" dirty="0">
                <a:solidFill>
                  <a:srgbClr val="FF0000"/>
                </a:solidFill>
              </a:rPr>
              <a:t>受容</a:t>
            </a:r>
            <a:r>
              <a:rPr lang="ja-JP" altLang="en-US" dirty="0"/>
              <a:t>され、命令の意図に従って部下が行動して始めて</a:t>
            </a:r>
            <a:br>
              <a:rPr lang="en-US" altLang="ja-JP" dirty="0"/>
            </a:br>
            <a:r>
              <a:rPr lang="ja-JP" altLang="en-US" dirty="0"/>
              <a:t>管理者の</a:t>
            </a:r>
            <a:r>
              <a:rPr lang="ja-JP" altLang="en-US" dirty="0">
                <a:solidFill>
                  <a:srgbClr val="FF0000"/>
                </a:solidFill>
              </a:rPr>
              <a:t>権限</a:t>
            </a:r>
            <a:r>
              <a:rPr lang="ja-JP" altLang="en-US" dirty="0"/>
              <a:t>が成立</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14079F4F-A143-49E7-809A-BFFE37607A26}" type="slidenum">
              <a:rPr lang="en-US" altLang="ja-JP"/>
              <a:pPr>
                <a:defRPr/>
              </a:pPr>
              <a:t>6</a:t>
            </a:fld>
            <a:endParaRPr lang="en-US" altLang="ja-JP" dirty="0"/>
          </a:p>
        </p:txBody>
      </p:sp>
      <p:sp>
        <p:nvSpPr>
          <p:cNvPr id="19460" name="Rectangle 2"/>
          <p:cNvSpPr>
            <a:spLocks noGrp="1" noChangeArrowheads="1"/>
          </p:cNvSpPr>
          <p:nvPr>
            <p:ph type="title"/>
          </p:nvPr>
        </p:nvSpPr>
        <p:spPr>
          <a:xfrm>
            <a:off x="569913" y="312532"/>
            <a:ext cx="8229600" cy="1252538"/>
          </a:xfrm>
        </p:spPr>
        <p:txBody>
          <a:bodyPr/>
          <a:lstStyle/>
          <a:p>
            <a:pPr eaLnBrk="1" hangingPunct="1"/>
            <a:r>
              <a:rPr lang="ja-JP" altLang="en-US" dirty="0"/>
              <a:t>１</a:t>
            </a:r>
            <a:r>
              <a:rPr lang="ja-JP" altLang="en-US" sz="4400" dirty="0"/>
              <a:t>．近代組織論</a:t>
            </a:r>
            <a:r>
              <a:rPr lang="en-US" altLang="ja-JP" sz="4400" dirty="0"/>
              <a:t>-5</a:t>
            </a:r>
            <a:endParaRPr lang="ja-JP" altLang="en-US" sz="4400" dirty="0"/>
          </a:p>
        </p:txBody>
      </p:sp>
      <p:sp>
        <p:nvSpPr>
          <p:cNvPr id="4101" name="Rectangle 3"/>
          <p:cNvSpPr>
            <a:spLocks noGrp="1" noChangeArrowheads="1"/>
          </p:cNvSpPr>
          <p:nvPr>
            <p:ph type="body" idx="1"/>
          </p:nvPr>
        </p:nvSpPr>
        <p:spPr>
          <a:xfrm>
            <a:off x="250825" y="1265997"/>
            <a:ext cx="8810625" cy="5043488"/>
          </a:xfrm>
        </p:spPr>
        <p:txBody>
          <a:bodyPr/>
          <a:lstStyle/>
          <a:p>
            <a:pPr eaLnBrk="1" hangingPunct="1">
              <a:spcBef>
                <a:spcPts val="500"/>
              </a:spcBef>
            </a:pPr>
            <a:r>
              <a:rPr lang="en-US" altLang="ja-JP" sz="2800" dirty="0"/>
              <a:t>(2)</a:t>
            </a:r>
            <a:r>
              <a:rPr lang="ja-JP" altLang="en-US" sz="2800" dirty="0"/>
              <a:t>　サイモンの理論</a:t>
            </a:r>
            <a:r>
              <a:rPr lang="en-US" altLang="ja-JP" sz="2800" dirty="0"/>
              <a:t>-1</a:t>
            </a:r>
          </a:p>
          <a:p>
            <a:pPr lvl="1" eaLnBrk="1" hangingPunct="1">
              <a:spcBef>
                <a:spcPts val="500"/>
              </a:spcBef>
            </a:pPr>
            <a:r>
              <a:rPr lang="ja-JP" altLang="en-US" sz="2400" dirty="0"/>
              <a:t>①　サイモンの人間観</a:t>
            </a:r>
            <a:endParaRPr lang="en-US" altLang="ja-JP" sz="2400" dirty="0"/>
          </a:p>
          <a:p>
            <a:pPr lvl="2" eaLnBrk="1" hangingPunct="1">
              <a:spcBef>
                <a:spcPts val="500"/>
              </a:spcBef>
            </a:pPr>
            <a:r>
              <a:rPr lang="ja-JP" altLang="en-US" dirty="0"/>
              <a:t>管理人･経営人</a:t>
            </a:r>
            <a:endParaRPr lang="en-US" altLang="ja-JP" sz="2000" dirty="0"/>
          </a:p>
          <a:p>
            <a:pPr lvl="2" eaLnBrk="1" hangingPunct="1">
              <a:spcBef>
                <a:spcPts val="500"/>
              </a:spcBef>
            </a:pPr>
            <a:r>
              <a:rPr lang="ja-JP" altLang="en-US" sz="2000" dirty="0"/>
              <a:t>限定合理性：人間は</a:t>
            </a:r>
            <a:r>
              <a:rPr lang="ja-JP" altLang="en-US" sz="2000" dirty="0">
                <a:solidFill>
                  <a:srgbClr val="FF0000"/>
                </a:solidFill>
              </a:rPr>
              <a:t>限定合理</a:t>
            </a:r>
            <a:r>
              <a:rPr lang="ja-JP" altLang="en-US" sz="2000" dirty="0"/>
              <a:t>性をもつ意思決定主体</a:t>
            </a:r>
            <a:endParaRPr lang="en-US" altLang="ja-JP" sz="2000" dirty="0"/>
          </a:p>
          <a:p>
            <a:pPr lvl="3" eaLnBrk="1" hangingPunct="1">
              <a:spcBef>
                <a:spcPts val="500"/>
              </a:spcBef>
            </a:pPr>
            <a:r>
              <a:rPr lang="ja-JP" altLang="en-US" sz="1800" dirty="0">
                <a:solidFill>
                  <a:srgbClr val="FF0000"/>
                </a:solidFill>
              </a:rPr>
              <a:t>情報収集</a:t>
            </a:r>
            <a:r>
              <a:rPr lang="ja-JP" altLang="en-US" sz="1800" dirty="0"/>
              <a:t>能力の限界</a:t>
            </a:r>
            <a:r>
              <a:rPr lang="ja-JP" altLang="en-US" dirty="0"/>
              <a:t>⇒</a:t>
            </a:r>
            <a:r>
              <a:rPr lang="ja-JP" altLang="en-US" sz="1800" dirty="0"/>
              <a:t>すべての情報の収集はできない</a:t>
            </a:r>
            <a:endParaRPr lang="en-US" altLang="ja-JP" sz="1800" dirty="0"/>
          </a:p>
          <a:p>
            <a:pPr lvl="3" eaLnBrk="1" hangingPunct="1">
              <a:spcBef>
                <a:spcPts val="500"/>
              </a:spcBef>
            </a:pPr>
            <a:r>
              <a:rPr lang="ja-JP" altLang="en-US" sz="1800" dirty="0">
                <a:solidFill>
                  <a:srgbClr val="FF0000"/>
                </a:solidFill>
              </a:rPr>
              <a:t>計算</a:t>
            </a:r>
            <a:r>
              <a:rPr lang="ja-JP" altLang="en-US" sz="1800" dirty="0"/>
              <a:t>能力の限界</a:t>
            </a:r>
            <a:r>
              <a:rPr lang="ja-JP" altLang="en-US" dirty="0"/>
              <a:t>⇒</a:t>
            </a:r>
            <a:r>
              <a:rPr lang="ja-JP" altLang="en-US" sz="1800" dirty="0"/>
              <a:t>すべての結果の</a:t>
            </a:r>
            <a:r>
              <a:rPr lang="ja-JP" altLang="en-US" sz="1800" dirty="0">
                <a:solidFill>
                  <a:srgbClr val="FF0000"/>
                </a:solidFill>
              </a:rPr>
              <a:t>完全</a:t>
            </a:r>
            <a:r>
              <a:rPr lang="ja-JP" altLang="en-US" sz="1800" dirty="0"/>
              <a:t>な</a:t>
            </a:r>
            <a:r>
              <a:rPr lang="ja-JP" altLang="en-US" sz="1800" dirty="0">
                <a:solidFill>
                  <a:srgbClr val="FF0000"/>
                </a:solidFill>
              </a:rPr>
              <a:t>予想</a:t>
            </a:r>
            <a:r>
              <a:rPr lang="ja-JP" altLang="en-US" sz="1800" dirty="0"/>
              <a:t>はできない</a:t>
            </a:r>
            <a:endParaRPr lang="en-US" altLang="ja-JP" sz="1800" dirty="0"/>
          </a:p>
          <a:p>
            <a:pPr lvl="1" eaLnBrk="1" hangingPunct="1">
              <a:spcBef>
                <a:spcPts val="500"/>
              </a:spcBef>
            </a:pPr>
            <a:r>
              <a:rPr lang="ja-JP" altLang="en-US" sz="2400" dirty="0"/>
              <a:t>②　意思決定のプロセス</a:t>
            </a:r>
            <a:r>
              <a:rPr lang="en-US" altLang="ja-JP" sz="2400" dirty="0"/>
              <a:t>-1</a:t>
            </a:r>
          </a:p>
          <a:p>
            <a:pPr lvl="2" eaLnBrk="1" hangingPunct="1">
              <a:spcBef>
                <a:spcPts val="500"/>
              </a:spcBef>
            </a:pPr>
            <a:r>
              <a:rPr lang="ja-JP" altLang="en-US" sz="2000" dirty="0"/>
              <a:t>問題の認識：解決が必要な問題の</a:t>
            </a:r>
            <a:r>
              <a:rPr lang="ja-JP" altLang="en-US" sz="2000" dirty="0">
                <a:solidFill>
                  <a:srgbClr val="FF0000"/>
                </a:solidFill>
              </a:rPr>
              <a:t>発見</a:t>
            </a:r>
            <a:endParaRPr lang="en-US" altLang="ja-JP" sz="2000" dirty="0">
              <a:solidFill>
                <a:srgbClr val="FF0000"/>
              </a:solidFill>
            </a:endParaRPr>
          </a:p>
          <a:p>
            <a:pPr lvl="2" eaLnBrk="1" hangingPunct="1">
              <a:spcBef>
                <a:spcPts val="500"/>
              </a:spcBef>
            </a:pPr>
            <a:r>
              <a:rPr lang="ja-JP" altLang="en-US" sz="2000" dirty="0"/>
              <a:t>代替案の探索：すべての代替案の</a:t>
            </a:r>
            <a:r>
              <a:rPr lang="ja-JP" altLang="en-US" sz="2000" dirty="0">
                <a:solidFill>
                  <a:srgbClr val="FF0000"/>
                </a:solidFill>
              </a:rPr>
              <a:t>探索</a:t>
            </a:r>
            <a:r>
              <a:rPr lang="ja-JP" altLang="en-US" sz="2000" dirty="0"/>
              <a:t>はできない</a:t>
            </a:r>
            <a:endParaRPr lang="en-US" altLang="ja-JP" sz="2000" dirty="0"/>
          </a:p>
          <a:p>
            <a:pPr lvl="2" eaLnBrk="1" hangingPunct="1">
              <a:spcBef>
                <a:spcPts val="500"/>
              </a:spcBef>
            </a:pPr>
            <a:r>
              <a:rPr lang="ja-JP" altLang="en-US" sz="2000" dirty="0"/>
              <a:t>代替案の評価：完全な</a:t>
            </a:r>
            <a:r>
              <a:rPr lang="ja-JP" altLang="en-US" sz="2000" dirty="0">
                <a:solidFill>
                  <a:srgbClr val="FF0000"/>
                </a:solidFill>
              </a:rPr>
              <a:t>予想</a:t>
            </a:r>
            <a:r>
              <a:rPr lang="ja-JP" altLang="en-US" sz="2000" dirty="0"/>
              <a:t>・</a:t>
            </a:r>
            <a:r>
              <a:rPr lang="ja-JP" altLang="en-US" sz="2000" dirty="0">
                <a:solidFill>
                  <a:srgbClr val="FF0000"/>
                </a:solidFill>
              </a:rPr>
              <a:t>評価</a:t>
            </a:r>
            <a:r>
              <a:rPr lang="ja-JP" altLang="en-US" sz="2000" dirty="0"/>
              <a:t>をおこなうことはできない</a:t>
            </a:r>
            <a:endParaRPr lang="en-US" altLang="ja-JP" sz="2000" dirty="0"/>
          </a:p>
          <a:p>
            <a:pPr lvl="2" eaLnBrk="1" hangingPunct="1">
              <a:spcBef>
                <a:spcPts val="500"/>
              </a:spcBef>
            </a:pPr>
            <a:r>
              <a:rPr lang="ja-JP" altLang="en-US" sz="2000" dirty="0"/>
              <a:t>代替案の選択：</a:t>
            </a:r>
            <a:r>
              <a:rPr lang="ja-JP" altLang="en-US" sz="2000" dirty="0">
                <a:solidFill>
                  <a:srgbClr val="FF0000"/>
                </a:solidFill>
              </a:rPr>
              <a:t>満足化</a:t>
            </a:r>
            <a:r>
              <a:rPr lang="ja-JP" altLang="en-US" sz="2000" dirty="0"/>
              <a:t>原理に基づく意思</a:t>
            </a:r>
            <a:r>
              <a:rPr lang="ja-JP" altLang="en-US" dirty="0"/>
              <a:t>決定を行わざる</a:t>
            </a:r>
            <a:r>
              <a:rPr lang="ja-JP" altLang="en-US" sz="2000" dirty="0"/>
              <a:t>を得ない</a:t>
            </a:r>
            <a:endParaRPr lang="en-US" altLang="ja-JP" sz="2000" dirty="0"/>
          </a:p>
          <a:p>
            <a:pPr lvl="2" eaLnBrk="1" hangingPunct="1">
              <a:spcBef>
                <a:spcPts val="500"/>
              </a:spcBef>
            </a:pPr>
            <a:r>
              <a:rPr lang="ja-JP" altLang="en-US" sz="2000" dirty="0"/>
              <a:t>代替案の実施：所定の</a:t>
            </a:r>
            <a:r>
              <a:rPr lang="ja-JP" altLang="en-US" sz="2000" dirty="0">
                <a:solidFill>
                  <a:srgbClr val="FF0000"/>
                </a:solidFill>
              </a:rPr>
              <a:t>成果</a:t>
            </a:r>
            <a:r>
              <a:rPr lang="ja-JP" altLang="en-US" sz="2000" dirty="0"/>
              <a:t>の確保</a:t>
            </a:r>
            <a:endParaRPr lang="en-US" altLang="ja-JP" sz="2000" dirty="0"/>
          </a:p>
          <a:p>
            <a:pPr lvl="2" eaLnBrk="1" hangingPunct="1">
              <a:spcBef>
                <a:spcPts val="500"/>
              </a:spcBef>
            </a:pPr>
            <a:r>
              <a:rPr lang="ja-JP" altLang="en-US" sz="2000" dirty="0"/>
              <a:t>フィードバック：つぎの</a:t>
            </a:r>
            <a:r>
              <a:rPr lang="ja-JP" altLang="en-US" sz="2000" dirty="0">
                <a:solidFill>
                  <a:srgbClr val="FF0000"/>
                </a:solidFill>
              </a:rPr>
              <a:t>意思決定</a:t>
            </a:r>
            <a:r>
              <a:rPr lang="ja-JP" altLang="en-US" sz="2000" dirty="0"/>
              <a:t>に活かす </a:t>
            </a:r>
            <a:r>
              <a:rPr lang="ja-JP" altLang="en-US" dirty="0"/>
              <a:t>⇒ 意思決定のプロセス図</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pic>
        <p:nvPicPr>
          <p:cNvPr id="8" name="Picture 12" descr="C:\Documents and Settings\toshihiko\Local Settings\Temporary Internet Files\Content.IE5\EJ4RDBL9\MC900442145[1].png">
            <a:hlinkClick r:id="rId3" action="ppaction://hlinksldjump"/>
          </p:cNvPr>
          <p:cNvPicPr>
            <a:picLocks noChangeAspect="1" noChangeArrowheads="1"/>
          </p:cNvPicPr>
          <p:nvPr/>
        </p:nvPicPr>
        <p:blipFill>
          <a:blip r:embed="rId4" cstate="print"/>
          <a:srcRect/>
          <a:stretch>
            <a:fillRect/>
          </a:stretch>
        </p:blipFill>
        <p:spPr bwMode="auto">
          <a:xfrm>
            <a:off x="8520648" y="5916754"/>
            <a:ext cx="330967" cy="345588"/>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FF54F3C7-0DA6-4571-AD9A-96B0BD67FE01}" type="slidenum">
              <a:rPr lang="en-US" altLang="ja-JP"/>
              <a:pPr>
                <a:defRPr/>
              </a:pPr>
              <a:t>7</a:t>
            </a:fld>
            <a:endParaRPr lang="en-US" altLang="ja-JP" dirty="0"/>
          </a:p>
        </p:txBody>
      </p:sp>
      <p:sp>
        <p:nvSpPr>
          <p:cNvPr id="20484" name="Rectangle 2"/>
          <p:cNvSpPr>
            <a:spLocks noGrp="1" noChangeArrowheads="1"/>
          </p:cNvSpPr>
          <p:nvPr>
            <p:ph type="title"/>
          </p:nvPr>
        </p:nvSpPr>
        <p:spPr>
          <a:xfrm>
            <a:off x="569913" y="282715"/>
            <a:ext cx="8229600" cy="1252538"/>
          </a:xfrm>
        </p:spPr>
        <p:txBody>
          <a:bodyPr/>
          <a:lstStyle/>
          <a:p>
            <a:pPr eaLnBrk="1" hangingPunct="1"/>
            <a:r>
              <a:rPr lang="ja-JP" altLang="en-US" dirty="0"/>
              <a:t>１</a:t>
            </a:r>
            <a:r>
              <a:rPr lang="ja-JP" altLang="en-US" sz="4400" dirty="0"/>
              <a:t>．近代組織論</a:t>
            </a:r>
            <a:r>
              <a:rPr lang="en-US" altLang="ja-JP" sz="4400" dirty="0"/>
              <a:t>-6</a:t>
            </a:r>
            <a:endParaRPr lang="ja-JP" altLang="en-US" sz="4400" dirty="0"/>
          </a:p>
        </p:txBody>
      </p:sp>
      <p:sp>
        <p:nvSpPr>
          <p:cNvPr id="4101" name="Rectangle 3"/>
          <p:cNvSpPr>
            <a:spLocks noGrp="1" noChangeArrowheads="1"/>
          </p:cNvSpPr>
          <p:nvPr>
            <p:ph type="body" idx="1"/>
          </p:nvPr>
        </p:nvSpPr>
        <p:spPr>
          <a:xfrm>
            <a:off x="592853" y="1235327"/>
            <a:ext cx="8551148" cy="5176837"/>
          </a:xfrm>
        </p:spPr>
        <p:txBody>
          <a:bodyPr/>
          <a:lstStyle/>
          <a:p>
            <a:pPr eaLnBrk="1" hangingPunct="1">
              <a:spcBef>
                <a:spcPts val="500"/>
              </a:spcBef>
            </a:pPr>
            <a:r>
              <a:rPr lang="en-US" altLang="ja-JP" sz="2800" dirty="0"/>
              <a:t>(2)</a:t>
            </a:r>
            <a:r>
              <a:rPr lang="ja-JP" altLang="en-US" sz="2800" dirty="0"/>
              <a:t>　サイモンの理論</a:t>
            </a:r>
            <a:r>
              <a:rPr lang="en-US" altLang="ja-JP" sz="2800" dirty="0"/>
              <a:t>-2</a:t>
            </a:r>
          </a:p>
          <a:p>
            <a:pPr lvl="1" eaLnBrk="1" hangingPunct="1">
              <a:spcBef>
                <a:spcPts val="500"/>
              </a:spcBef>
            </a:pPr>
            <a:r>
              <a:rPr lang="ja-JP" altLang="en-US" sz="2400" dirty="0"/>
              <a:t>③　満足化原理に基づく意思決定</a:t>
            </a:r>
            <a:endParaRPr lang="en-US" altLang="ja-JP" sz="2400" dirty="0"/>
          </a:p>
          <a:p>
            <a:pPr lvl="2" eaLnBrk="1" hangingPunct="1">
              <a:spcBef>
                <a:spcPts val="500"/>
              </a:spcBef>
            </a:pPr>
            <a:r>
              <a:rPr lang="ja-JP" altLang="en-US" dirty="0"/>
              <a:t>人間の合理性に</a:t>
            </a:r>
            <a:r>
              <a:rPr lang="ja-JP" altLang="en-US" dirty="0">
                <a:solidFill>
                  <a:srgbClr val="FF0000"/>
                </a:solidFill>
              </a:rPr>
              <a:t>限界</a:t>
            </a:r>
            <a:r>
              <a:rPr lang="ja-JP" altLang="en-US" dirty="0"/>
              <a:t>がある</a:t>
            </a:r>
            <a:endParaRPr lang="en-US" altLang="ja-JP" dirty="0"/>
          </a:p>
          <a:p>
            <a:pPr marL="671513" lvl="2" indent="0" eaLnBrk="1" hangingPunct="1">
              <a:spcBef>
                <a:spcPts val="500"/>
              </a:spcBef>
              <a:buNone/>
            </a:pPr>
            <a:r>
              <a:rPr lang="ja-JP" altLang="en-US" sz="1800" dirty="0"/>
              <a:t>　⇒ 一定の目標</a:t>
            </a:r>
            <a:r>
              <a:rPr lang="ja-JP" altLang="en-US" sz="1800" dirty="0">
                <a:solidFill>
                  <a:srgbClr val="FF0000"/>
                </a:solidFill>
              </a:rPr>
              <a:t>水準</a:t>
            </a:r>
            <a:r>
              <a:rPr lang="ja-JP" altLang="en-US" sz="1800" dirty="0"/>
              <a:t>を定め、目標水準を達成できる</a:t>
            </a:r>
            <a:r>
              <a:rPr lang="ja-JP" altLang="en-US" sz="1800" dirty="0">
                <a:solidFill>
                  <a:srgbClr val="FF0000"/>
                </a:solidFill>
              </a:rPr>
              <a:t>代替案</a:t>
            </a:r>
            <a:r>
              <a:rPr lang="ja-JP" altLang="en-US" sz="1800" dirty="0"/>
              <a:t>を発見し選択</a:t>
            </a:r>
            <a:endParaRPr lang="en-US" altLang="ja-JP" dirty="0"/>
          </a:p>
          <a:p>
            <a:pPr lvl="1" eaLnBrk="1" hangingPunct="1">
              <a:spcBef>
                <a:spcPts val="500"/>
              </a:spcBef>
            </a:pPr>
            <a:r>
              <a:rPr lang="ja-JP" altLang="en-US" sz="2400" dirty="0"/>
              <a:t>④　意思決定の種類</a:t>
            </a:r>
            <a:endParaRPr lang="en-US" altLang="ja-JP" sz="2400" dirty="0"/>
          </a:p>
          <a:p>
            <a:pPr lvl="2" eaLnBrk="1" hangingPunct="1">
              <a:spcBef>
                <a:spcPts val="500"/>
              </a:spcBef>
            </a:pPr>
            <a:r>
              <a:rPr lang="ja-JP" altLang="en-US" dirty="0">
                <a:solidFill>
                  <a:srgbClr val="FF0000"/>
                </a:solidFill>
              </a:rPr>
              <a:t>定型</a:t>
            </a:r>
            <a:r>
              <a:rPr lang="ja-JP" altLang="en-US" dirty="0"/>
              <a:t>的意思決定</a:t>
            </a:r>
            <a:endParaRPr lang="en-US" altLang="ja-JP" dirty="0"/>
          </a:p>
          <a:p>
            <a:pPr lvl="3">
              <a:spcBef>
                <a:spcPts val="500"/>
              </a:spcBef>
            </a:pPr>
            <a:r>
              <a:rPr lang="ja-JP" altLang="en-US" dirty="0"/>
              <a:t>日常</a:t>
            </a:r>
            <a:r>
              <a:rPr lang="ja-JP" altLang="en-US" dirty="0">
                <a:solidFill>
                  <a:srgbClr val="FF0000"/>
                </a:solidFill>
              </a:rPr>
              <a:t>反復</a:t>
            </a:r>
            <a:r>
              <a:rPr lang="ja-JP" altLang="en-US" dirty="0"/>
              <a:t>的に発生する問題解決の</a:t>
            </a:r>
            <a:r>
              <a:rPr lang="ja-JP" altLang="en-US" dirty="0">
                <a:solidFill>
                  <a:srgbClr val="FF0000"/>
                </a:solidFill>
              </a:rPr>
              <a:t>手続き</a:t>
            </a:r>
            <a:r>
              <a:rPr lang="ja-JP" altLang="en-US" dirty="0"/>
              <a:t>や方式がある意思決定</a:t>
            </a:r>
            <a:endParaRPr lang="en-US" altLang="ja-JP" dirty="0"/>
          </a:p>
          <a:p>
            <a:pPr lvl="2" eaLnBrk="1" hangingPunct="1">
              <a:spcBef>
                <a:spcPts val="500"/>
              </a:spcBef>
            </a:pPr>
            <a:r>
              <a:rPr lang="ja-JP" altLang="en-US" dirty="0">
                <a:solidFill>
                  <a:srgbClr val="FF0000"/>
                </a:solidFill>
              </a:rPr>
              <a:t>非定型</a:t>
            </a:r>
            <a:r>
              <a:rPr lang="ja-JP" altLang="en-US" dirty="0"/>
              <a:t>的意思決定</a:t>
            </a:r>
            <a:endParaRPr lang="en-US" altLang="ja-JP" dirty="0"/>
          </a:p>
          <a:p>
            <a:pPr lvl="3" eaLnBrk="1" hangingPunct="1">
              <a:spcBef>
                <a:spcPts val="500"/>
              </a:spcBef>
            </a:pPr>
            <a:r>
              <a:rPr lang="ja-JP" altLang="en-US" dirty="0"/>
              <a:t>問題が</a:t>
            </a:r>
            <a:r>
              <a:rPr lang="ja-JP" altLang="en-US" dirty="0">
                <a:solidFill>
                  <a:srgbClr val="FF0000"/>
                </a:solidFill>
              </a:rPr>
              <a:t>新しい</a:t>
            </a:r>
            <a:r>
              <a:rPr lang="ja-JP" altLang="en-US" dirty="0"/>
              <a:t>・または複雑で発生の度に代替案の探索を要し、一定</a:t>
            </a:r>
            <a:br>
              <a:rPr lang="en-US" altLang="ja-JP" dirty="0"/>
            </a:br>
            <a:r>
              <a:rPr lang="ja-JP" altLang="en-US" dirty="0"/>
              <a:t>の決定手続きや方式を</a:t>
            </a:r>
            <a:r>
              <a:rPr lang="ja-JP" altLang="en-US" dirty="0">
                <a:solidFill>
                  <a:srgbClr val="FF0000"/>
                </a:solidFill>
              </a:rPr>
              <a:t>持たない</a:t>
            </a:r>
            <a:endParaRPr lang="en-US" altLang="ja-JP" dirty="0">
              <a:solidFill>
                <a:srgbClr val="FF0000"/>
              </a:solidFill>
            </a:endParaRPr>
          </a:p>
          <a:p>
            <a:pPr lvl="1" eaLnBrk="1" hangingPunct="1">
              <a:spcBef>
                <a:spcPts val="500"/>
              </a:spcBef>
            </a:pPr>
            <a:r>
              <a:rPr lang="ja-JP" altLang="en-US" sz="2400" dirty="0"/>
              <a:t>⑤　組織目的の階層化</a:t>
            </a:r>
            <a:endParaRPr lang="en-US" altLang="ja-JP" sz="2400" dirty="0"/>
          </a:p>
          <a:p>
            <a:pPr lvl="2" eaLnBrk="1" hangingPunct="1">
              <a:spcBef>
                <a:spcPts val="500"/>
              </a:spcBef>
            </a:pPr>
            <a:r>
              <a:rPr lang="ja-JP" altLang="en-US" dirty="0"/>
              <a:t>大きな問題は</a:t>
            </a:r>
            <a:r>
              <a:rPr lang="ja-JP" altLang="en-US" dirty="0">
                <a:solidFill>
                  <a:srgbClr val="FF0000"/>
                </a:solidFill>
              </a:rPr>
              <a:t>分解</a:t>
            </a:r>
            <a:r>
              <a:rPr lang="ja-JP" altLang="en-US" dirty="0"/>
              <a:t>して、分解した問題ごとに担当メンバーを配置</a:t>
            </a:r>
            <a:endParaRPr lang="en-US" altLang="ja-JP" dirty="0"/>
          </a:p>
          <a:p>
            <a:pPr marL="671513" lvl="2" indent="0" eaLnBrk="1" hangingPunct="1">
              <a:spcBef>
                <a:spcPts val="500"/>
              </a:spcBef>
              <a:buNone/>
            </a:pPr>
            <a:r>
              <a:rPr lang="ja-JP" altLang="en-US" dirty="0"/>
              <a:t>　⇒目的の</a:t>
            </a:r>
            <a:r>
              <a:rPr lang="ja-JP" altLang="en-US" dirty="0">
                <a:solidFill>
                  <a:srgbClr val="FF0000"/>
                </a:solidFill>
              </a:rPr>
              <a:t>階層</a:t>
            </a:r>
            <a:r>
              <a:rPr lang="ja-JP" altLang="en-US" dirty="0"/>
              <a:t>化が階層的な</a:t>
            </a:r>
            <a:r>
              <a:rPr lang="ja-JP" altLang="en-US" dirty="0">
                <a:solidFill>
                  <a:srgbClr val="FF0000"/>
                </a:solidFill>
              </a:rPr>
              <a:t>組織構造</a:t>
            </a:r>
            <a:r>
              <a:rPr lang="ja-JP" altLang="en-US" dirty="0"/>
              <a:t>を生む</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近代組織論、経営組織の構造、組織デザイン</a:t>
            </a:r>
            <a:endParaRPr lang="en-US" altLang="ja-JP" dirty="0"/>
          </a:p>
        </p:txBody>
      </p:sp>
      <p:sp>
        <p:nvSpPr>
          <p:cNvPr id="6" name="スライド番号プレースホルダ 5"/>
          <p:cNvSpPr>
            <a:spLocks noGrp="1"/>
          </p:cNvSpPr>
          <p:nvPr>
            <p:ph type="sldNum" sz="quarter" idx="12"/>
          </p:nvPr>
        </p:nvSpPr>
        <p:spPr/>
        <p:txBody>
          <a:bodyPr/>
          <a:lstStyle/>
          <a:p>
            <a:pPr>
              <a:defRPr/>
            </a:pPr>
            <a:fld id="{8348DFCE-741A-41AF-9913-8A50BD7F0C39}" type="slidenum">
              <a:rPr lang="en-US" altLang="ja-JP"/>
              <a:pPr>
                <a:defRPr/>
              </a:pPr>
              <a:t>8</a:t>
            </a:fld>
            <a:endParaRPr lang="en-US" altLang="ja-JP" dirty="0"/>
          </a:p>
        </p:txBody>
      </p:sp>
      <p:sp>
        <p:nvSpPr>
          <p:cNvPr id="21508" name="Rectangle 2"/>
          <p:cNvSpPr>
            <a:spLocks noGrp="1" noChangeArrowheads="1"/>
          </p:cNvSpPr>
          <p:nvPr>
            <p:ph type="title"/>
          </p:nvPr>
        </p:nvSpPr>
        <p:spPr>
          <a:xfrm>
            <a:off x="569913" y="223081"/>
            <a:ext cx="8229600" cy="1252538"/>
          </a:xfrm>
        </p:spPr>
        <p:txBody>
          <a:bodyPr/>
          <a:lstStyle/>
          <a:p>
            <a:pPr eaLnBrk="1" hangingPunct="1"/>
            <a:r>
              <a:rPr lang="ja-JP" altLang="en-US" dirty="0"/>
              <a:t>１</a:t>
            </a:r>
            <a:r>
              <a:rPr lang="ja-JP" altLang="en-US" sz="4400" dirty="0"/>
              <a:t>．近代組織論</a:t>
            </a:r>
            <a:r>
              <a:rPr lang="en-US" altLang="ja-JP" sz="4400" dirty="0"/>
              <a:t>-7</a:t>
            </a:r>
            <a:endParaRPr lang="ja-JP" altLang="en-US" sz="4400" dirty="0"/>
          </a:p>
        </p:txBody>
      </p:sp>
      <p:sp>
        <p:nvSpPr>
          <p:cNvPr id="4101" name="Rectangle 3"/>
          <p:cNvSpPr>
            <a:spLocks noGrp="1" noChangeArrowheads="1"/>
          </p:cNvSpPr>
          <p:nvPr>
            <p:ph type="body" idx="1"/>
          </p:nvPr>
        </p:nvSpPr>
        <p:spPr>
          <a:xfrm>
            <a:off x="562708" y="1052005"/>
            <a:ext cx="8581292" cy="5646969"/>
          </a:xfrm>
        </p:spPr>
        <p:txBody>
          <a:bodyPr/>
          <a:lstStyle/>
          <a:p>
            <a:pPr eaLnBrk="1" hangingPunct="1">
              <a:spcBef>
                <a:spcPts val="400"/>
              </a:spcBef>
            </a:pPr>
            <a:r>
              <a:rPr lang="en-US" altLang="ja-JP" sz="2800" dirty="0"/>
              <a:t>(2)</a:t>
            </a:r>
            <a:r>
              <a:rPr lang="ja-JP" altLang="en-US" sz="2800" dirty="0"/>
              <a:t>　サイモンの理論</a:t>
            </a:r>
            <a:r>
              <a:rPr lang="en-US" altLang="ja-JP" sz="2800" dirty="0"/>
              <a:t>-3</a:t>
            </a:r>
          </a:p>
          <a:p>
            <a:pPr lvl="1" eaLnBrk="1" hangingPunct="1">
              <a:spcBef>
                <a:spcPts val="400"/>
              </a:spcBef>
            </a:pPr>
            <a:r>
              <a:rPr lang="ja-JP" altLang="en-US" sz="2400" dirty="0"/>
              <a:t>⑥　組織の意思決定</a:t>
            </a:r>
            <a:endParaRPr lang="en-US" altLang="ja-JP" sz="2400" dirty="0"/>
          </a:p>
          <a:p>
            <a:pPr lvl="2" eaLnBrk="1" hangingPunct="1">
              <a:spcBef>
                <a:spcPts val="400"/>
              </a:spcBef>
            </a:pPr>
            <a:r>
              <a:rPr lang="ja-JP" altLang="en-US" dirty="0"/>
              <a:t>上位の意思決定は下位の意思決定を統制し</a:t>
            </a:r>
            <a:r>
              <a:rPr lang="ja-JP" altLang="en-US" dirty="0">
                <a:solidFill>
                  <a:srgbClr val="FF0000"/>
                </a:solidFill>
              </a:rPr>
              <a:t>制約</a:t>
            </a:r>
            <a:r>
              <a:rPr lang="ja-JP" altLang="en-US" dirty="0"/>
              <a:t>する</a:t>
            </a:r>
            <a:endParaRPr lang="en-US" altLang="ja-JP" dirty="0"/>
          </a:p>
          <a:p>
            <a:pPr lvl="2" eaLnBrk="1" hangingPunct="1">
              <a:spcBef>
                <a:spcPts val="400"/>
              </a:spcBef>
            </a:pPr>
            <a:r>
              <a:rPr lang="ja-JP" altLang="en-US" dirty="0"/>
              <a:t>下位の意思決定は上位の意思決定を実行する</a:t>
            </a:r>
            <a:r>
              <a:rPr lang="ja-JP" altLang="en-US" dirty="0">
                <a:solidFill>
                  <a:srgbClr val="FF0000"/>
                </a:solidFill>
              </a:rPr>
              <a:t>手段</a:t>
            </a:r>
            <a:r>
              <a:rPr lang="ja-JP" altLang="en-US" dirty="0"/>
              <a:t>となる</a:t>
            </a:r>
            <a:endParaRPr lang="en-US" altLang="ja-JP" sz="2200" dirty="0"/>
          </a:p>
          <a:p>
            <a:pPr lvl="1" eaLnBrk="1" hangingPunct="1">
              <a:spcBef>
                <a:spcPts val="400"/>
              </a:spcBef>
            </a:pPr>
            <a:r>
              <a:rPr lang="ja-JP" altLang="en-US" sz="2400" dirty="0"/>
              <a:t>⑦　意思決定前提</a:t>
            </a:r>
            <a:endParaRPr lang="en-US" altLang="ja-JP" sz="2400" dirty="0"/>
          </a:p>
          <a:p>
            <a:pPr lvl="2" eaLnBrk="1" hangingPunct="1">
              <a:spcBef>
                <a:spcPts val="400"/>
              </a:spcBef>
            </a:pPr>
            <a:r>
              <a:rPr lang="ja-JP" altLang="en-US" dirty="0">
                <a:solidFill>
                  <a:srgbClr val="FF0000"/>
                </a:solidFill>
              </a:rPr>
              <a:t>価値</a:t>
            </a:r>
            <a:r>
              <a:rPr lang="ja-JP" altLang="en-US" dirty="0"/>
              <a:t>前提：何を目的とし、何を望ましいと考えるかの</a:t>
            </a:r>
            <a:r>
              <a:rPr lang="ja-JP" altLang="en-US" dirty="0">
                <a:solidFill>
                  <a:srgbClr val="FF0000"/>
                </a:solidFill>
              </a:rPr>
              <a:t>価値</a:t>
            </a:r>
            <a:r>
              <a:rPr lang="ja-JP" altLang="en-US" dirty="0"/>
              <a:t>判断</a:t>
            </a:r>
            <a:endParaRPr lang="en-US" altLang="ja-JP" dirty="0"/>
          </a:p>
          <a:p>
            <a:pPr lvl="2" eaLnBrk="1" hangingPunct="1">
              <a:spcBef>
                <a:spcPts val="400"/>
              </a:spcBef>
            </a:pPr>
            <a:r>
              <a:rPr lang="ja-JP" altLang="en-US" dirty="0">
                <a:solidFill>
                  <a:srgbClr val="FF0000"/>
                </a:solidFill>
              </a:rPr>
              <a:t>事実</a:t>
            </a:r>
            <a:r>
              <a:rPr lang="ja-JP" altLang="en-US" dirty="0"/>
              <a:t>前提：置かれた環境や能力に関する事実</a:t>
            </a:r>
            <a:r>
              <a:rPr lang="ja-JP" altLang="en-US" dirty="0">
                <a:solidFill>
                  <a:srgbClr val="FF0000"/>
                </a:solidFill>
              </a:rPr>
              <a:t>認識</a:t>
            </a:r>
            <a:endParaRPr lang="en-US" altLang="ja-JP" dirty="0">
              <a:solidFill>
                <a:srgbClr val="FF0000"/>
              </a:solidFill>
            </a:endParaRPr>
          </a:p>
          <a:p>
            <a:pPr lvl="2" eaLnBrk="1" hangingPunct="1">
              <a:spcBef>
                <a:spcPts val="400"/>
              </a:spcBef>
            </a:pPr>
            <a:r>
              <a:rPr lang="ja-JP" altLang="en-US" dirty="0"/>
              <a:t>意思決定の</a:t>
            </a:r>
            <a:r>
              <a:rPr lang="ja-JP" altLang="en-US" dirty="0">
                <a:solidFill>
                  <a:srgbClr val="FF0000"/>
                </a:solidFill>
              </a:rPr>
              <a:t>影響</a:t>
            </a:r>
            <a:r>
              <a:rPr lang="ja-JP" altLang="en-US" dirty="0"/>
              <a:t> ⇒ 意思決定の</a:t>
            </a:r>
            <a:r>
              <a:rPr lang="ja-JP" altLang="en-US" dirty="0">
                <a:solidFill>
                  <a:srgbClr val="FF0000"/>
                </a:solidFill>
              </a:rPr>
              <a:t>相互作用</a:t>
            </a:r>
            <a:endParaRPr lang="en-US" altLang="ja-JP" dirty="0">
              <a:solidFill>
                <a:srgbClr val="FF0000"/>
              </a:solidFill>
            </a:endParaRPr>
          </a:p>
          <a:p>
            <a:pPr lvl="3" eaLnBrk="1" hangingPunct="1">
              <a:spcBef>
                <a:spcPts val="400"/>
              </a:spcBef>
            </a:pPr>
            <a:r>
              <a:rPr lang="ja-JP" altLang="en-US" dirty="0"/>
              <a:t>メンバーの意思決定は他のメンバーの</a:t>
            </a:r>
            <a:r>
              <a:rPr lang="ja-JP" altLang="en-US" dirty="0">
                <a:solidFill>
                  <a:srgbClr val="FF0000"/>
                </a:solidFill>
              </a:rPr>
              <a:t>価値</a:t>
            </a:r>
            <a:r>
              <a:rPr lang="ja-JP" altLang="en-US" dirty="0"/>
              <a:t>前提と</a:t>
            </a:r>
            <a:r>
              <a:rPr lang="ja-JP" altLang="en-US" dirty="0">
                <a:solidFill>
                  <a:srgbClr val="FF0000"/>
                </a:solidFill>
              </a:rPr>
              <a:t>事実</a:t>
            </a:r>
            <a:r>
              <a:rPr lang="ja-JP" altLang="en-US" dirty="0"/>
              <a:t>前提に影響</a:t>
            </a:r>
            <a:endParaRPr lang="en-US" altLang="ja-JP" dirty="0"/>
          </a:p>
          <a:p>
            <a:pPr lvl="1" eaLnBrk="1" hangingPunct="1">
              <a:spcBef>
                <a:spcPts val="400"/>
              </a:spcBef>
            </a:pPr>
            <a:r>
              <a:rPr lang="ja-JP" altLang="en-US" sz="2400" dirty="0"/>
              <a:t>⑧　手続き的合理性と実質的合理性</a:t>
            </a:r>
            <a:endParaRPr lang="en-US" altLang="ja-JP" sz="2400" dirty="0"/>
          </a:p>
          <a:p>
            <a:pPr lvl="2" eaLnBrk="1" hangingPunct="1">
              <a:spcBef>
                <a:spcPts val="400"/>
              </a:spcBef>
            </a:pPr>
            <a:r>
              <a:rPr lang="ja-JP" altLang="en-US" dirty="0">
                <a:solidFill>
                  <a:srgbClr val="FF0000"/>
                </a:solidFill>
              </a:rPr>
              <a:t>手続き</a:t>
            </a:r>
            <a:r>
              <a:rPr lang="ja-JP" altLang="en-US" dirty="0"/>
              <a:t>的合理性：代替案収集のための方法手続きの</a:t>
            </a:r>
            <a:r>
              <a:rPr lang="ja-JP" altLang="en-US" dirty="0">
                <a:solidFill>
                  <a:srgbClr val="FF0000"/>
                </a:solidFill>
              </a:rPr>
              <a:t>考案</a:t>
            </a:r>
            <a:r>
              <a:rPr lang="ja-JP" altLang="en-US" dirty="0"/>
              <a:t>・適用</a:t>
            </a:r>
            <a:endParaRPr lang="en-US" altLang="ja-JP" dirty="0"/>
          </a:p>
          <a:p>
            <a:pPr lvl="2" eaLnBrk="1" hangingPunct="1">
              <a:spcBef>
                <a:spcPts val="400"/>
              </a:spcBef>
            </a:pPr>
            <a:r>
              <a:rPr lang="ja-JP" altLang="en-US" dirty="0">
                <a:solidFill>
                  <a:srgbClr val="FF0000"/>
                </a:solidFill>
              </a:rPr>
              <a:t>実質</a:t>
            </a:r>
            <a:r>
              <a:rPr lang="ja-JP" altLang="en-US" dirty="0"/>
              <a:t>的合理性：どの</a:t>
            </a:r>
            <a:r>
              <a:rPr lang="ja-JP" altLang="en-US" dirty="0">
                <a:solidFill>
                  <a:srgbClr val="FF0000"/>
                </a:solidFill>
              </a:rPr>
              <a:t>代替案</a:t>
            </a:r>
            <a:r>
              <a:rPr lang="ja-JP" altLang="en-US" dirty="0"/>
              <a:t>がよいかを見出す</a:t>
            </a:r>
            <a:endParaRPr lang="en-US" altLang="ja-JP" dirty="0"/>
          </a:p>
          <a:p>
            <a:pPr lvl="2" eaLnBrk="1" hangingPunct="1">
              <a:spcBef>
                <a:spcPts val="400"/>
              </a:spcBef>
            </a:pPr>
            <a:r>
              <a:rPr lang="ja-JP" altLang="en-US" dirty="0">
                <a:solidFill>
                  <a:srgbClr val="FF0000"/>
                </a:solidFill>
              </a:rPr>
              <a:t>限定</a:t>
            </a:r>
            <a:r>
              <a:rPr lang="ja-JP" altLang="en-US" dirty="0"/>
              <a:t>合理性のもとでの意思決定は、決定</a:t>
            </a:r>
            <a:r>
              <a:rPr lang="ja-JP" altLang="en-US" dirty="0">
                <a:solidFill>
                  <a:srgbClr val="FF0000"/>
                </a:solidFill>
              </a:rPr>
              <a:t>過程</a:t>
            </a:r>
            <a:r>
              <a:rPr lang="ja-JP" altLang="en-US" dirty="0"/>
              <a:t>の合理性の検討</a:t>
            </a:r>
            <a:br>
              <a:rPr lang="en-US" altLang="ja-JP" dirty="0"/>
            </a:br>
            <a:r>
              <a:rPr lang="ja-JP" altLang="en-US" dirty="0"/>
              <a:t>と確保が重要</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447261" y="402398"/>
            <a:ext cx="8229600" cy="829244"/>
          </a:xfrm>
        </p:spPr>
        <p:txBody>
          <a:bodyPr/>
          <a:lstStyle/>
          <a:p>
            <a:pPr eaLnBrk="1" hangingPunct="1"/>
            <a:r>
              <a:rPr lang="ja-JP" altLang="en-US" dirty="0"/>
              <a:t>おわりに</a:t>
            </a:r>
            <a:r>
              <a:rPr lang="ja-JP" altLang="en-US" sz="4000" dirty="0"/>
              <a:t>（</a:t>
            </a:r>
            <a:r>
              <a:rPr lang="en-US" altLang="ja-JP" sz="4000" dirty="0"/>
              <a:t>6</a:t>
            </a:r>
            <a:r>
              <a:rPr lang="ja-JP" altLang="en-US" sz="4000" dirty="0"/>
              <a:t>月</a:t>
            </a:r>
            <a:r>
              <a:rPr lang="en-US" altLang="ja-JP" sz="4000" dirty="0"/>
              <a:t>6</a:t>
            </a:r>
            <a:r>
              <a:rPr lang="ja-JP" altLang="en-US" sz="4000" dirty="0"/>
              <a:t>日）</a:t>
            </a:r>
            <a:endParaRPr lang="ja-JP" altLang="en-US" dirty="0"/>
          </a:p>
        </p:txBody>
      </p:sp>
      <p:sp>
        <p:nvSpPr>
          <p:cNvPr id="8196" name="Rectangle 3"/>
          <p:cNvSpPr>
            <a:spLocks noGrp="1" noChangeArrowheads="1"/>
          </p:cNvSpPr>
          <p:nvPr>
            <p:ph idx="1"/>
          </p:nvPr>
        </p:nvSpPr>
        <p:spPr>
          <a:xfrm>
            <a:off x="687366" y="1294416"/>
            <a:ext cx="8326220" cy="5183043"/>
          </a:xfrm>
        </p:spPr>
        <p:txBody>
          <a:bodyPr/>
          <a:lstStyle/>
          <a:p>
            <a:pPr eaLnBrk="1" hangingPunct="1">
              <a:spcBef>
                <a:spcPts val="600"/>
              </a:spcBef>
            </a:pPr>
            <a:r>
              <a:rPr lang="en-US" altLang="ja-JP" sz="2600" dirty="0">
                <a:solidFill>
                  <a:srgbClr val="0000FF"/>
                </a:solidFill>
              </a:rPr>
              <a:t>6</a:t>
            </a:r>
            <a:r>
              <a:rPr lang="ja-JP" altLang="en-US" sz="2600" dirty="0">
                <a:solidFill>
                  <a:srgbClr val="0000FF"/>
                </a:solidFill>
              </a:rPr>
              <a:t>月</a:t>
            </a:r>
            <a:r>
              <a:rPr lang="en-US" altLang="ja-JP" sz="2600" dirty="0">
                <a:solidFill>
                  <a:srgbClr val="0000FF"/>
                </a:solidFill>
              </a:rPr>
              <a:t>6</a:t>
            </a:r>
            <a:r>
              <a:rPr lang="ja-JP" altLang="en-US" sz="2600" dirty="0">
                <a:solidFill>
                  <a:srgbClr val="0000FF"/>
                </a:solidFill>
              </a:rPr>
              <a:t>日のオンライン授業はこれで終わりです</a:t>
            </a:r>
            <a:br>
              <a:rPr lang="en-US" altLang="ja-JP" sz="2600" dirty="0">
                <a:solidFill>
                  <a:srgbClr val="0000FF"/>
                </a:solidFill>
              </a:rPr>
            </a:br>
            <a:r>
              <a:rPr lang="ja-JP" altLang="en-US" sz="2600" dirty="0">
                <a:solidFill>
                  <a:srgbClr val="0000FF"/>
                </a:solidFill>
              </a:rPr>
              <a:t>⇒ たいへんおつかれさまでした</a:t>
            </a:r>
            <a:endParaRPr lang="en-US" altLang="ja-JP" sz="2600" dirty="0">
              <a:solidFill>
                <a:srgbClr val="0000FF"/>
              </a:solidFill>
            </a:endParaRPr>
          </a:p>
          <a:p>
            <a:pPr eaLnBrk="1" hangingPunct="1">
              <a:spcBef>
                <a:spcPts val="600"/>
              </a:spcBef>
            </a:pPr>
            <a:r>
              <a:rPr lang="ja-JP" altLang="en-US" sz="2600" dirty="0">
                <a:solidFill>
                  <a:srgbClr val="0000FF"/>
                </a:solidFill>
              </a:rPr>
              <a:t>授業中のキーワード（学籍番号・氏名を含む）を必ずメールで</a:t>
            </a:r>
            <a:r>
              <a:rPr lang="ja-JP" altLang="en-US" sz="2600" dirty="0">
                <a:solidFill>
                  <a:srgbClr val="FF0000"/>
                </a:solidFill>
              </a:rPr>
              <a:t>本日（</a:t>
            </a:r>
            <a:r>
              <a:rPr lang="en-US" altLang="ja-JP" sz="2600" dirty="0">
                <a:solidFill>
                  <a:srgbClr val="FF0000"/>
                </a:solidFill>
              </a:rPr>
              <a:t>6</a:t>
            </a:r>
            <a:r>
              <a:rPr lang="ja-JP" altLang="en-US" sz="2600" dirty="0">
                <a:solidFill>
                  <a:srgbClr val="FF0000"/>
                </a:solidFill>
              </a:rPr>
              <a:t>月</a:t>
            </a:r>
            <a:r>
              <a:rPr lang="en-US" altLang="ja-JP" sz="2600" dirty="0">
                <a:solidFill>
                  <a:srgbClr val="FF0000"/>
                </a:solidFill>
              </a:rPr>
              <a:t>6</a:t>
            </a:r>
            <a:r>
              <a:rPr lang="ja-JP" altLang="en-US" sz="2600" dirty="0">
                <a:solidFill>
                  <a:srgbClr val="FF0000"/>
                </a:solidFill>
              </a:rPr>
              <a:t>日）中</a:t>
            </a:r>
            <a:r>
              <a:rPr lang="ja-JP" altLang="en-US" sz="2600" dirty="0">
                <a:solidFill>
                  <a:srgbClr val="0000FF"/>
                </a:solidFill>
              </a:rPr>
              <a:t>にお送りください</a:t>
            </a:r>
            <a:endParaRPr lang="en-US" altLang="ja-JP" sz="2600" dirty="0">
              <a:solidFill>
                <a:srgbClr val="0000FF"/>
              </a:solidFill>
            </a:endParaRPr>
          </a:p>
          <a:p>
            <a:pPr lvl="1" eaLnBrk="1" hangingPunct="1">
              <a:spcBef>
                <a:spcPts val="600"/>
              </a:spcBef>
            </a:pPr>
            <a:r>
              <a:rPr lang="en-US" altLang="ja-JP" sz="2600" dirty="0">
                <a:solidFill>
                  <a:srgbClr val="0000FF"/>
                </a:solidFill>
              </a:rPr>
              <a:t>kana-toshi@ab.auone-net.jp</a:t>
            </a:r>
          </a:p>
          <a:p>
            <a:pPr eaLnBrk="1" hangingPunct="1">
              <a:spcBef>
                <a:spcPts val="600"/>
              </a:spcBef>
            </a:pPr>
            <a:r>
              <a:rPr lang="ja-JP" altLang="en-US" sz="2600" dirty="0">
                <a:solidFill>
                  <a:srgbClr val="0000FF"/>
                </a:solidFill>
              </a:rPr>
              <a:t>欠席者のキーワード：</a:t>
            </a:r>
            <a:r>
              <a:rPr lang="ja-JP" altLang="en-US" sz="2600" dirty="0">
                <a:solidFill>
                  <a:srgbClr val="FF0000"/>
                </a:solidFill>
              </a:rPr>
              <a:t>協働体系</a:t>
            </a:r>
            <a:r>
              <a:rPr lang="ja-JP" altLang="en-US" sz="2600" dirty="0">
                <a:solidFill>
                  <a:srgbClr val="3333CC"/>
                </a:solidFill>
              </a:rPr>
              <a:t>（欠席者のみ）</a:t>
            </a:r>
            <a:endParaRPr lang="en-US" altLang="ja-JP" sz="2600" dirty="0">
              <a:solidFill>
                <a:srgbClr val="3333CC"/>
              </a:solidFill>
            </a:endParaRPr>
          </a:p>
          <a:p>
            <a:pPr eaLnBrk="1" hangingPunct="1">
              <a:spcBef>
                <a:spcPts val="600"/>
              </a:spcBef>
            </a:pPr>
            <a:r>
              <a:rPr lang="ja-JP" altLang="en-US" sz="2600" dirty="0">
                <a:solidFill>
                  <a:srgbClr val="0000FF"/>
                </a:solidFill>
              </a:rPr>
              <a:t>次回は、</a:t>
            </a:r>
            <a:r>
              <a:rPr lang="en-US" altLang="ja-JP" sz="2600" dirty="0">
                <a:solidFill>
                  <a:srgbClr val="FF0000"/>
                </a:solidFill>
              </a:rPr>
              <a:t>6</a:t>
            </a:r>
            <a:r>
              <a:rPr lang="ja-JP" altLang="en-US" sz="2600" dirty="0">
                <a:solidFill>
                  <a:srgbClr val="FF0000"/>
                </a:solidFill>
              </a:rPr>
              <a:t>月</a:t>
            </a:r>
            <a:r>
              <a:rPr lang="en-US" altLang="ja-JP" sz="2600" dirty="0">
                <a:solidFill>
                  <a:srgbClr val="FF0000"/>
                </a:solidFill>
              </a:rPr>
              <a:t>13</a:t>
            </a:r>
            <a:r>
              <a:rPr lang="ja-JP" altLang="en-US" sz="2600" dirty="0">
                <a:solidFill>
                  <a:srgbClr val="FF0000"/>
                </a:solidFill>
              </a:rPr>
              <a:t>日</a:t>
            </a:r>
            <a:r>
              <a:rPr lang="ja-JP" altLang="en-US" sz="2600" dirty="0">
                <a:solidFill>
                  <a:srgbClr val="0000FF"/>
                </a:solidFill>
              </a:rPr>
              <a:t>（土）、</a:t>
            </a:r>
            <a:r>
              <a:rPr lang="en-US" altLang="ja-JP" sz="2600" dirty="0">
                <a:solidFill>
                  <a:srgbClr val="0000FF"/>
                </a:solidFill>
              </a:rPr>
              <a:t>9:20</a:t>
            </a:r>
            <a:r>
              <a:rPr lang="ja-JP" altLang="en-US" sz="2600" dirty="0">
                <a:solidFill>
                  <a:srgbClr val="0000FF"/>
                </a:solidFill>
              </a:rPr>
              <a:t>からです（開始は</a:t>
            </a:r>
            <a:r>
              <a:rPr lang="en-US" altLang="ja-JP" sz="2600" dirty="0">
                <a:solidFill>
                  <a:srgbClr val="0000FF"/>
                </a:solidFill>
              </a:rPr>
              <a:t>9:30</a:t>
            </a:r>
            <a:r>
              <a:rPr lang="ja-JP" altLang="en-US" sz="2600" dirty="0">
                <a:solidFill>
                  <a:srgbClr val="0000FF"/>
                </a:solidFill>
              </a:rPr>
              <a:t>）</a:t>
            </a:r>
            <a:endParaRPr lang="en-US" altLang="ja-JP" sz="2600" dirty="0">
              <a:solidFill>
                <a:srgbClr val="0000FF"/>
              </a:solidFill>
            </a:endParaRPr>
          </a:p>
          <a:p>
            <a:pPr eaLnBrk="1" hangingPunct="1">
              <a:spcBef>
                <a:spcPts val="600"/>
              </a:spcBef>
            </a:pPr>
            <a:r>
              <a:rPr lang="ja-JP" altLang="en-US" sz="2600" dirty="0">
                <a:solidFill>
                  <a:srgbClr val="0000FF"/>
                </a:solidFill>
              </a:rPr>
              <a:t>以下が次回の</a:t>
            </a:r>
            <a:r>
              <a:rPr lang="en-US" altLang="ja-JP" sz="2600" dirty="0">
                <a:solidFill>
                  <a:srgbClr val="FF0000"/>
                </a:solidFill>
              </a:rPr>
              <a:t>URL</a:t>
            </a:r>
            <a:r>
              <a:rPr lang="ja-JP" altLang="en-US" sz="2600" dirty="0">
                <a:solidFill>
                  <a:srgbClr val="0000FF"/>
                </a:solidFill>
              </a:rPr>
              <a:t>ですので</a:t>
            </a:r>
            <a:r>
              <a:rPr lang="en-US" altLang="ja-JP" sz="2600" dirty="0">
                <a:solidFill>
                  <a:srgbClr val="0000FF"/>
                </a:solidFill>
              </a:rPr>
              <a:t>9:20</a:t>
            </a:r>
            <a:r>
              <a:rPr lang="ja-JP" altLang="en-US" sz="2600" dirty="0">
                <a:solidFill>
                  <a:srgbClr val="0000FF"/>
                </a:solidFill>
              </a:rPr>
              <a:t>になったら、下記</a:t>
            </a:r>
            <a:r>
              <a:rPr lang="en-US" altLang="ja-JP" sz="2600" dirty="0">
                <a:solidFill>
                  <a:srgbClr val="0000FF"/>
                </a:solidFill>
              </a:rPr>
              <a:t>URL</a:t>
            </a:r>
            <a:r>
              <a:rPr lang="ja-JP" altLang="en-US" sz="2600" dirty="0">
                <a:solidFill>
                  <a:srgbClr val="0000FF"/>
                </a:solidFill>
              </a:rPr>
              <a:t>をクリックして</a:t>
            </a:r>
            <a:r>
              <a:rPr lang="en-US" altLang="ja-JP" sz="2600" dirty="0" err="1">
                <a:solidFill>
                  <a:srgbClr val="0000FF"/>
                </a:solidFill>
              </a:rPr>
              <a:t>Webex</a:t>
            </a:r>
            <a:r>
              <a:rPr lang="ja-JP" altLang="en-US" sz="2600" dirty="0">
                <a:solidFill>
                  <a:srgbClr val="0000FF"/>
                </a:solidFill>
              </a:rPr>
              <a:t>に参加してください</a:t>
            </a:r>
            <a:endParaRPr lang="en-US" altLang="ja-JP" sz="2600" dirty="0">
              <a:solidFill>
                <a:srgbClr val="0000FF"/>
              </a:solidFill>
            </a:endParaRPr>
          </a:p>
          <a:p>
            <a:pPr eaLnBrk="1" hangingPunct="1">
              <a:spcBef>
                <a:spcPts val="600"/>
              </a:spcBef>
            </a:pPr>
            <a:r>
              <a:rPr lang="en-US" altLang="ja-JP" sz="2600" dirty="0">
                <a:hlinkClick r:id="rId3"/>
              </a:rPr>
              <a:t>https://jiu.webex.com/jiu/j.php?MTID=mc216658dc53fef0a54bce4ae828b0e66</a:t>
            </a:r>
            <a:endParaRPr lang="en-US" altLang="ja-JP" sz="2600" dirty="0">
              <a:solidFill>
                <a:srgbClr val="0000FF"/>
              </a:solidFill>
            </a:endParaRPr>
          </a:p>
        </p:txBody>
      </p:sp>
      <p:sp>
        <p:nvSpPr>
          <p:cNvPr id="7" name="スライド番号プレースホルダ 5"/>
          <p:cNvSpPr>
            <a:spLocks noGrp="1"/>
          </p:cNvSpPr>
          <p:nvPr>
            <p:ph type="sldNum" sz="quarter" idx="12"/>
          </p:nvPr>
        </p:nvSpPr>
        <p:spPr>
          <a:xfrm>
            <a:off x="8378825" y="6346825"/>
            <a:ext cx="649288" cy="457200"/>
          </a:xfrm>
        </p:spPr>
        <p:txBody>
          <a:bodyPr/>
          <a:lstStyle/>
          <a:p>
            <a:pPr>
              <a:defRPr/>
            </a:pPr>
            <a:fld id="{AF9E6787-51A1-483B-936E-8F5D8339E105}" type="slidenum">
              <a:rPr lang="en-US" altLang="ja-JP" smtClean="0">
                <a:latin typeface="+mn-ea"/>
                <a:ea typeface="+mn-ea"/>
              </a:rPr>
              <a:pPr>
                <a:defRPr/>
              </a:pPr>
              <a:t>9</a:t>
            </a:fld>
            <a:endParaRPr lang="en-US" altLang="ja-JP" dirty="0">
              <a:latin typeface="+mn-ea"/>
              <a:ea typeface="+mn-ea"/>
            </a:endParaRPr>
          </a:p>
        </p:txBody>
      </p:sp>
      <p:sp>
        <p:nvSpPr>
          <p:cNvPr id="5" name="日付プレースホルダ 4"/>
          <p:cNvSpPr>
            <a:spLocks noGrp="1"/>
          </p:cNvSpPr>
          <p:nvPr>
            <p:ph type="dt" sz="half" idx="10"/>
          </p:nvPr>
        </p:nvSpPr>
        <p:spPr>
          <a:xfrm>
            <a:off x="457200" y="6243638"/>
            <a:ext cx="2133600" cy="457200"/>
          </a:xfrm>
        </p:spPr>
        <p:txBody>
          <a:bodyPr/>
          <a:lstStyle/>
          <a:p>
            <a:pPr>
              <a:defRPr/>
            </a:pPr>
            <a:r>
              <a:rPr lang="ja-JP" altLang="en-US"/>
              <a:t>「マネジメント原理」</a:t>
            </a:r>
            <a:endParaRPr lang="en-US" altLang="ja-JP"/>
          </a:p>
        </p:txBody>
      </p:sp>
      <p:sp>
        <p:nvSpPr>
          <p:cNvPr id="6" name="フッター プレースホルダ 5"/>
          <p:cNvSpPr>
            <a:spLocks noGrp="1"/>
          </p:cNvSpPr>
          <p:nvPr>
            <p:ph type="ftr" sz="quarter" idx="11"/>
          </p:nvPr>
        </p:nvSpPr>
        <p:spPr>
          <a:xfrm>
            <a:off x="2594112" y="6248400"/>
            <a:ext cx="4640125" cy="457200"/>
          </a:xfrm>
        </p:spPr>
        <p:txBody>
          <a:bodyPr/>
          <a:lstStyle/>
          <a:p>
            <a:pPr>
              <a:defRPr/>
            </a:pPr>
            <a:r>
              <a:rPr lang="ja-JP" altLang="en-US"/>
              <a:t>近代組織論、経営組織の構造、組織デザイン</a:t>
            </a:r>
            <a:endParaRPr lang="en-US" altLang="ja-JP"/>
          </a:p>
        </p:txBody>
      </p:sp>
      <p:pic>
        <p:nvPicPr>
          <p:cNvPr id="8" name="Picture 2" descr="C:\Documents and Settings\toshihiko\Local Settings\Temporary Internet Files\Content.IE5\V96PQNOG\MC900286930[1].wmf">
            <a:extLst>
              <a:ext uri="{FF2B5EF4-FFF2-40B4-BE49-F238E27FC236}">
                <a16:creationId xmlns:a16="http://schemas.microsoft.com/office/drawing/2014/main" id="{9591CDD4-3B07-49DE-8A6F-88881B83C3B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35996" y="5821395"/>
            <a:ext cx="640865" cy="650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041570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6">
                                            <p:txEl>
                                              <p:pRg st="0" end="0"/>
                                            </p:txEl>
                                          </p:spTgt>
                                        </p:tgtEl>
                                        <p:attrNameLst>
                                          <p:attrName>style.visibility</p:attrName>
                                        </p:attrNameLst>
                                      </p:cBhvr>
                                      <p:to>
                                        <p:strVal val="visible"/>
                                      </p:to>
                                    </p:set>
                                    <p:animEffect transition="in" filter="fade">
                                      <p:cBhvr>
                                        <p:cTn id="7" dur="500"/>
                                        <p:tgtEl>
                                          <p:spTgt spid="81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6">
                                            <p:txEl>
                                              <p:pRg st="1" end="1"/>
                                            </p:txEl>
                                          </p:spTgt>
                                        </p:tgtEl>
                                        <p:attrNameLst>
                                          <p:attrName>style.visibility</p:attrName>
                                        </p:attrNameLst>
                                      </p:cBhvr>
                                      <p:to>
                                        <p:strVal val="visible"/>
                                      </p:to>
                                    </p:set>
                                    <p:animEffect transition="in" filter="fade">
                                      <p:cBhvr>
                                        <p:cTn id="12" dur="500"/>
                                        <p:tgtEl>
                                          <p:spTgt spid="8196">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196">
                                            <p:txEl>
                                              <p:pRg st="2" end="2"/>
                                            </p:txEl>
                                          </p:spTgt>
                                        </p:tgtEl>
                                        <p:attrNameLst>
                                          <p:attrName>style.visibility</p:attrName>
                                        </p:attrNameLst>
                                      </p:cBhvr>
                                      <p:to>
                                        <p:strVal val="visible"/>
                                      </p:to>
                                    </p:set>
                                    <p:animEffect transition="in" filter="fade">
                                      <p:cBhvr>
                                        <p:cTn id="15" dur="500"/>
                                        <p:tgtEl>
                                          <p:spTgt spid="8196">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196">
                                            <p:txEl>
                                              <p:pRg st="3" end="3"/>
                                            </p:txEl>
                                          </p:spTgt>
                                        </p:tgtEl>
                                        <p:attrNameLst>
                                          <p:attrName>style.visibility</p:attrName>
                                        </p:attrNameLst>
                                      </p:cBhvr>
                                      <p:to>
                                        <p:strVal val="visible"/>
                                      </p:to>
                                    </p:set>
                                    <p:animEffect transition="in" filter="fade">
                                      <p:cBhvr>
                                        <p:cTn id="20" dur="500"/>
                                        <p:tgtEl>
                                          <p:spTgt spid="8196">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8196">
                                            <p:txEl>
                                              <p:pRg st="4" end="4"/>
                                            </p:txEl>
                                          </p:spTgt>
                                        </p:tgtEl>
                                        <p:attrNameLst>
                                          <p:attrName>style.visibility</p:attrName>
                                        </p:attrNameLst>
                                      </p:cBhvr>
                                      <p:to>
                                        <p:strVal val="visible"/>
                                      </p:to>
                                    </p:set>
                                    <p:animEffect transition="in" filter="fade">
                                      <p:cBhvr>
                                        <p:cTn id="25" dur="500"/>
                                        <p:tgtEl>
                                          <p:spTgt spid="8196">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8196">
                                            <p:txEl>
                                              <p:pRg st="5" end="5"/>
                                            </p:txEl>
                                          </p:spTgt>
                                        </p:tgtEl>
                                        <p:attrNameLst>
                                          <p:attrName>style.visibility</p:attrName>
                                        </p:attrNameLst>
                                      </p:cBhvr>
                                      <p:to>
                                        <p:strVal val="visible"/>
                                      </p:to>
                                    </p:set>
                                    <p:animEffect transition="in" filter="fade">
                                      <p:cBhvr>
                                        <p:cTn id="30" dur="500"/>
                                        <p:tgtEl>
                                          <p:spTgt spid="819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スライド 1 - &amp;quot;マネジメント原理（説明4）&amp;#x0D;&amp;#x0A;　　　１．近代組織論&amp;#x0D;&amp;#x0A;　　　２．経営組織の構造&amp;#x0D;&amp;#x0A;　　　３．組織デザイン&amp;quot;&quot;/&gt;&lt;property id=&quot;20307&quot; value=&quot;310&quot;/&gt;&lt;/object&gt;&lt;object type=&quot;3&quot; unique_id=&quot;10005&quot;&gt;&lt;property id=&quot;20148&quot; value=&quot;5&quot;/&gt;&lt;property id=&quot;20300&quot; value=&quot;スライド 2 - &amp;quot;１．近代組織論-1&amp;quot;&quot;/&gt;&lt;property id=&quot;20307&quot; value=&quot;323&quot;/&gt;&lt;/object&gt;&lt;object type=&quot;3&quot; unique_id=&quot;10006&quot;&gt;&lt;property id=&quot;20148&quot; value=&quot;5&quot;/&gt;&lt;property id=&quot;20300&quot; value=&quot;スライド 3 - &amp;quot;１．近代組織論-2&amp;quot;&quot;/&gt;&lt;property id=&quot;20307&quot; value=&quot;324&quot;/&gt;&lt;/object&gt;&lt;object type=&quot;3&quot; unique_id=&quot;10007&quot;&gt;&lt;property id=&quot;20148&quot; value=&quot;5&quot;/&gt;&lt;property id=&quot;20300&quot; value=&quot;スライド 4 - &amp;quot;１．近代組織論-3&amp;quot;&quot;/&gt;&lt;property id=&quot;20307&quot; value=&quot;325&quot;/&gt;&lt;/object&gt;&lt;object type=&quot;3&quot; unique_id=&quot;10008&quot;&gt;&lt;property id=&quot;20148&quot; value=&quot;5&quot;/&gt;&lt;property id=&quot;20300&quot; value=&quot;スライド 5 - &amp;quot;１．近代組織論-4&amp;quot;&quot;/&gt;&lt;property id=&quot;20307&quot; value=&quot;326&quot;/&gt;&lt;/object&gt;&lt;object type=&quot;3&quot; unique_id=&quot;10009&quot;&gt;&lt;property id=&quot;20148&quot; value=&quot;5&quot;/&gt;&lt;property id=&quot;20300&quot; value=&quot;スライド 6 - &amp;quot;１．近代組織論-5&amp;quot;&quot;/&gt;&lt;property id=&quot;20307&quot; value=&quot;327&quot;/&gt;&lt;/object&gt;&lt;object type=&quot;3&quot; unique_id=&quot;10010&quot;&gt;&lt;property id=&quot;20148&quot; value=&quot;5&quot;/&gt;&lt;property id=&quot;20300&quot; value=&quot;スライド 7 - &amp;quot;１．近代組織論-6&amp;quot;&quot;/&gt;&lt;property id=&quot;20307&quot; value=&quot;328&quot;/&gt;&lt;/object&gt;&lt;object type=&quot;3&quot; unique_id=&quot;10011&quot;&gt;&lt;property id=&quot;20148&quot; value=&quot;5&quot;/&gt;&lt;property id=&quot;20300&quot; value=&quot;スライド 8 - &amp;quot;１．近代組織論-7&amp;quot;&quot;/&gt;&lt;property id=&quot;20307&quot; value=&quot;329&quot;/&gt;&lt;/object&gt;&lt;object type=&quot;3&quot; unique_id=&quot;10012&quot;&gt;&lt;property id=&quot;20148&quot; value=&quot;5&quot;/&gt;&lt;property id=&quot;20300&quot; value=&quot;スライド 10 - &amp;quot;２．経営組織の構造-1&amp;quot;&quot;/&gt;&lt;property id=&quot;20307&quot; value=&quot;330&quot;/&gt;&lt;/object&gt;&lt;object type=&quot;3&quot; unique_id=&quot;10013&quot;&gt;&lt;property id=&quot;20148&quot; value=&quot;5&quot;/&gt;&lt;property id=&quot;20300&quot; value=&quot;スライド 11 - &amp;quot;２．経営組織の構造-2&amp;quot;&quot;/&gt;&lt;property id=&quot;20307&quot; value=&quot;333&quot;/&gt;&lt;/object&gt;&lt;object type=&quot;3&quot; unique_id=&quot;10014&quot;&gt;&lt;property id=&quot;20148&quot; value=&quot;5&quot;/&gt;&lt;property id=&quot;20300&quot; value=&quot;スライド 12 - &amp;quot;２．経営組織の構造-3&amp;quot;&quot;/&gt;&lt;property id=&quot;20307&quot; value=&quot;335&quot;/&gt;&lt;/object&gt;&lt;object type=&quot;3&quot; unique_id=&quot;10015&quot;&gt;&lt;property id=&quot;20148&quot; value=&quot;5&quot;/&gt;&lt;property id=&quot;20300&quot; value=&quot;スライド 13 - &amp;quot;２．経営組織の構造-4&amp;quot;&quot;/&gt;&lt;property id=&quot;20307&quot; value=&quot;336&quot;/&gt;&lt;/object&gt;&lt;object type=&quot;3&quot; unique_id=&quot;10016&quot;&gt;&lt;property id=&quot;20148&quot; value=&quot;5&quot;/&gt;&lt;property id=&quot;20300&quot; value=&quot;スライド 14 - &amp;quot;２．経営組織の構造-5&amp;quot;&quot;/&gt;&lt;property id=&quot;20307&quot; value=&quot;337&quot;/&gt;&lt;/object&gt;&lt;object type=&quot;3&quot; unique_id=&quot;10017&quot;&gt;&lt;property id=&quot;20148&quot; value=&quot;5&quot;/&gt;&lt;property id=&quot;20300&quot; value=&quot;スライド 15 - &amp;quot;２．経営組織の構造-6&amp;quot;&quot;/&gt;&lt;property id=&quot;20307&quot; value=&quot;340&quot;/&gt;&lt;/object&gt;&lt;object type=&quot;3&quot; unique_id=&quot;10018&quot;&gt;&lt;property id=&quot;20148&quot; value=&quot;5&quot;/&gt;&lt;property id=&quot;20300&quot; value=&quot;スライド 16 - &amp;quot;２．経営組織の構造-7&amp;quot;&quot;/&gt;&lt;property id=&quot;20307&quot; value=&quot;341&quot;/&gt;&lt;/object&gt;&lt;object type=&quot;3&quot; unique_id=&quot;10019&quot;&gt;&lt;property id=&quot;20148&quot; value=&quot;5&quot;/&gt;&lt;property id=&quot;20300&quot; value=&quot;スライド 17 - &amp;quot;３．組織デザイン-1&amp;quot;&quot;/&gt;&lt;property id=&quot;20307&quot; value=&quot;346&quot;/&gt;&lt;/object&gt;&lt;object type=&quot;3&quot; unique_id=&quot;10020&quot;&gt;&lt;property id=&quot;20148&quot; value=&quot;5&quot;/&gt;&lt;property id=&quot;20300&quot; value=&quot;スライド 18 - &amp;quot;３．組織デザイン-2&amp;quot;&quot;/&gt;&lt;property id=&quot;20307&quot; value=&quot;347&quot;/&gt;&lt;/object&gt;&lt;object type=&quot;3&quot; unique_id=&quot;10021&quot;&gt;&lt;property id=&quot;20148&quot; value=&quot;5&quot;/&gt;&lt;property id=&quot;20300&quot; value=&quot;スライド 19 - &amp;quot;３．組織デザイン-3&amp;quot;&quot;/&gt;&lt;property id=&quot;20307&quot; value=&quot;348&quot;/&gt;&lt;/object&gt;&lt;object type=&quot;3&quot; unique_id=&quot;10022&quot;&gt;&lt;property id=&quot;20148&quot; value=&quot;5&quot;/&gt;&lt;property id=&quot;20300&quot; value=&quot;スライド 20 - &amp;quot;３．組織デザイン-4&amp;quot;&quot;/&gt;&lt;property id=&quot;20307&quot; value=&quot;349&quot;/&gt;&lt;/object&gt;&lt;object type=&quot;3&quot; unique_id=&quot;10023&quot;&gt;&lt;property id=&quot;20148&quot; value=&quot;5&quot;/&gt;&lt;property id=&quot;20300&quot; value=&quot;スライド 21 - &amp;quot;３．組織デザイン-5&amp;quot;&quot;/&gt;&lt;property id=&quot;20307&quot; value=&quot;350&quot;/&gt;&lt;/object&gt;&lt;object type=&quot;3&quot; unique_id=&quot;10024&quot;&gt;&lt;property id=&quot;20148&quot; value=&quot;5&quot;/&gt;&lt;property id=&quot;20300&quot; value=&quot;スライド 23 - &amp;quot;補助資料-1&amp;quot;&quot;/&gt;&lt;property id=&quot;20307&quot; value=&quot;353&quot;/&gt;&lt;/object&gt;&lt;object type=&quot;3&quot; unique_id=&quot;10025&quot;&gt;&lt;property id=&quot;20148&quot; value=&quot;5&quot;/&gt;&lt;property id=&quot;20300&quot; value=&quot;スライド 24 - &amp;quot;補助資料-2&amp;quot;&quot;/&gt;&lt;property id=&quot;20307&quot; value=&quot;357&quot;/&gt;&lt;/object&gt;&lt;object type=&quot;3&quot; unique_id=&quot;10026&quot;&gt;&lt;property id=&quot;20148&quot; value=&quot;5&quot;/&gt;&lt;property id=&quot;20300&quot; value=&quot;スライド 25 - &amp;quot;補助資料-3&amp;quot;&quot;/&gt;&lt;property id=&quot;20307&quot; value=&quot;358&quot;/&gt;&lt;/object&gt;&lt;object type=&quot;3&quot; unique_id=&quot;10027&quot;&gt;&lt;property id=&quot;20148&quot; value=&quot;5&quot;/&gt;&lt;property id=&quot;20300&quot; value=&quot;スライド 26 - &amp;quot;補助資料-4&amp;quot;&quot;/&gt;&lt;property id=&quot;20307&quot; value=&quot;359&quot;/&gt;&lt;/object&gt;&lt;object type=&quot;3&quot; unique_id=&quot;10535&quot;&gt;&lt;property id=&quot;20148&quot; value=&quot;5&quot;/&gt;&lt;property id=&quot;20300&quot; value=&quot;スライド 22 - &amp;quot;宿題２（6月13日の宿題）&amp;quot;&quot;/&gt;&lt;property id=&quot;20307&quot; value=&quot;459&quot;/&gt;&lt;/object&gt;&lt;object type=&quot;3&quot; unique_id=&quot;10860&quot;&gt;&lt;property id=&quot;20148&quot; value=&quot;5&quot;/&gt;&lt;property id=&quot;20300&quot; value=&quot;スライド 9 - &amp;quot;おわりに（6月6日）&amp;quot;&quot;/&gt;&lt;property id=&quot;20307&quot; value=&quot;460&quot;/&gt;&lt;/object&gt;&lt;/object&gt;&lt;/object&gt;&lt;/database&gt;"/>
  <p:tag name="SECTOMILLISECCONVERTED" val="1"/>
</p:tagLst>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2823</TotalTime>
  <Words>1458</Words>
  <Application>Microsoft Office PowerPoint</Application>
  <PresentationFormat>画面に合わせる (4:3)</PresentationFormat>
  <Paragraphs>373</Paragraphs>
  <Slides>26</Slides>
  <Notes>26</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26</vt:i4>
      </vt:variant>
    </vt:vector>
  </HeadingPairs>
  <TitlesOfParts>
    <vt:vector size="31" baseType="lpstr">
      <vt:lpstr>ＭＳ Ｐゴシック</vt:lpstr>
      <vt:lpstr>Arial</vt:lpstr>
      <vt:lpstr>Garamond</vt:lpstr>
      <vt:lpstr>Wingdings</vt:lpstr>
      <vt:lpstr>Edge</vt:lpstr>
      <vt:lpstr>マネジメント原理（説明4） 　　　１．近代組織論 　　　２．経営組織の構造 　　　３．組織デザイン</vt:lpstr>
      <vt:lpstr>１．近代組織論-1</vt:lpstr>
      <vt:lpstr>１．近代組織論-2</vt:lpstr>
      <vt:lpstr>１．近代組織論-3</vt:lpstr>
      <vt:lpstr>１．近代組織論-4</vt:lpstr>
      <vt:lpstr>１．近代組織論-5</vt:lpstr>
      <vt:lpstr>１．近代組織論-6</vt:lpstr>
      <vt:lpstr>１．近代組織論-7</vt:lpstr>
      <vt:lpstr>おわりに（6月6日）</vt:lpstr>
      <vt:lpstr>２．経営組織の構造-1</vt:lpstr>
      <vt:lpstr>２．経営組織の構造-2</vt:lpstr>
      <vt:lpstr>２．経営組織の構造-3</vt:lpstr>
      <vt:lpstr>２．経営組織の構造-4</vt:lpstr>
      <vt:lpstr>２．経営組織の構造-5</vt:lpstr>
      <vt:lpstr>２．経営組織の構造-6</vt:lpstr>
      <vt:lpstr>２．経営組織の構造-7</vt:lpstr>
      <vt:lpstr>３．組織デザイン-1</vt:lpstr>
      <vt:lpstr>３．組織デザイン-2</vt:lpstr>
      <vt:lpstr>３．組織デザイン-3</vt:lpstr>
      <vt:lpstr>３．組織デザイン-4</vt:lpstr>
      <vt:lpstr>３．組織デザイン-5</vt:lpstr>
      <vt:lpstr>宿題２（6月13日の宿題）</vt:lpstr>
      <vt:lpstr>補助資料-1</vt:lpstr>
      <vt:lpstr>補助資料-2</vt:lpstr>
      <vt:lpstr>補助資料-3</vt:lpstr>
      <vt:lpstr>補助資料-4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ayato</dc:creator>
  <cp:lastModifiedBy>俊彦 伊東</cp:lastModifiedBy>
  <cp:revision>285</cp:revision>
  <cp:lastPrinted>2020-05-23T11:59:43Z</cp:lastPrinted>
  <dcterms:created xsi:type="dcterms:W3CDTF">2007-11-09T04:25:00Z</dcterms:created>
  <dcterms:modified xsi:type="dcterms:W3CDTF">2020-06-13T03:28:50Z</dcterms:modified>
</cp:coreProperties>
</file>