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8"/>
  </p:notesMasterIdLst>
  <p:handoutMasterIdLst>
    <p:handoutMasterId r:id="rId29"/>
  </p:handoutMasterIdLst>
  <p:sldIdLst>
    <p:sldId id="310" r:id="rId2"/>
    <p:sldId id="324" r:id="rId3"/>
    <p:sldId id="325" r:id="rId4"/>
    <p:sldId id="326" r:id="rId5"/>
    <p:sldId id="327" r:id="rId6"/>
    <p:sldId id="328" r:id="rId7"/>
    <p:sldId id="329" r:id="rId8"/>
    <p:sldId id="330" r:id="rId9"/>
    <p:sldId id="331" r:id="rId10"/>
    <p:sldId id="332" r:id="rId11"/>
    <p:sldId id="333" r:id="rId12"/>
    <p:sldId id="334" r:id="rId13"/>
    <p:sldId id="335" r:id="rId14"/>
    <p:sldId id="336" r:id="rId15"/>
    <p:sldId id="337" r:id="rId16"/>
    <p:sldId id="338" r:id="rId17"/>
    <p:sldId id="340" r:id="rId18"/>
    <p:sldId id="341" r:id="rId19"/>
    <p:sldId id="342" r:id="rId20"/>
    <p:sldId id="343" r:id="rId21"/>
    <p:sldId id="344" r:id="rId22"/>
    <p:sldId id="347" r:id="rId23"/>
    <p:sldId id="348" r:id="rId24"/>
    <p:sldId id="349" r:id="rId25"/>
    <p:sldId id="460" r:id="rId26"/>
    <p:sldId id="459" r:id="rId27"/>
  </p:sldIdLst>
  <p:sldSz cx="9144000" cy="6858000" type="screen4x3"/>
  <p:notesSz cx="9963150" cy="6832600"/>
  <p:custDataLst>
    <p:tags r:id="rId30"/>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33CC"/>
    <a:srgbClr val="0033CC"/>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83" autoAdjust="0"/>
    <p:restoredTop sz="95126" autoAdjust="0"/>
  </p:normalViewPr>
  <p:slideViewPr>
    <p:cSldViewPr snapToGrid="0">
      <p:cViewPr varScale="1">
        <p:scale>
          <a:sx n="82" d="100"/>
          <a:sy n="82" d="100"/>
        </p:scale>
        <p:origin x="557" y="62"/>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13922"/>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1747957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dirty="0"/>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dirty="0"/>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dirty="0"/>
          </a:p>
        </p:txBody>
      </p:sp>
    </p:spTree>
    <p:extLst>
      <p:ext uri="{BB962C8B-B14F-4D97-AF65-F5344CB8AC3E}">
        <p14:creationId xmlns:p14="http://schemas.microsoft.com/office/powerpoint/2010/main" val="333416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399714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pPr defTabSz="912315"/>
            <a:fld id="{B6F9F5F1-0D9E-48A1-BBE6-32AD74A4044B}" type="slidenum">
              <a:rPr lang="en-US" altLang="ja-JP" smtClean="0">
                <a:ea typeface="ＭＳ Ｐゴシック" charset="-128"/>
              </a:rPr>
              <a:pPr defTabSz="912315"/>
              <a:t>10</a:t>
            </a:fld>
            <a:endParaRPr lang="en-US" altLang="ja-JP" dirty="0">
              <a:ea typeface="ＭＳ Ｐゴシック" charset="-128"/>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084107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12315"/>
            <a:fld id="{D310DE59-B88B-4EF7-ACDB-41B55D0CFACB}" type="slidenum">
              <a:rPr lang="en-US" altLang="ja-JP" smtClean="0">
                <a:ea typeface="ＭＳ Ｐゴシック" charset="-128"/>
              </a:rPr>
              <a:pPr defTabSz="912315"/>
              <a:t>11</a:t>
            </a:fld>
            <a:endParaRPr lang="en-US" altLang="ja-JP" dirty="0">
              <a:ea typeface="ＭＳ Ｐゴシック"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433920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12315"/>
            <a:fld id="{92E934A7-208B-4DFC-9F0B-FA85194795F5}" type="slidenum">
              <a:rPr lang="en-US" altLang="ja-JP" smtClean="0">
                <a:ea typeface="ＭＳ Ｐゴシック" charset="-128"/>
              </a:rPr>
              <a:pPr defTabSz="912315"/>
              <a:t>12</a:t>
            </a:fld>
            <a:endParaRPr lang="en-US" altLang="ja-JP" dirty="0">
              <a:ea typeface="ＭＳ Ｐゴシック"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231923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pPr defTabSz="912315"/>
            <a:fld id="{C2D9E502-850F-43BB-896A-17271E5A7E70}" type="slidenum">
              <a:rPr lang="en-US" altLang="ja-JP" smtClean="0">
                <a:ea typeface="ＭＳ Ｐゴシック" charset="-128"/>
              </a:rPr>
              <a:pPr defTabSz="912315"/>
              <a:t>13</a:t>
            </a:fld>
            <a:endParaRPr lang="en-US" altLang="ja-JP" dirty="0">
              <a:ea typeface="ＭＳ Ｐゴシック" charset="-128"/>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706955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12315"/>
            <a:fld id="{56B423D1-BE0E-4E9D-81F6-0D59774E3631}" type="slidenum">
              <a:rPr lang="en-US" altLang="ja-JP" smtClean="0">
                <a:ea typeface="ＭＳ Ｐゴシック" charset="-128"/>
              </a:rPr>
              <a:pPr defTabSz="912315"/>
              <a:t>14</a:t>
            </a:fld>
            <a:endParaRPr lang="en-US" altLang="ja-JP" dirty="0">
              <a:ea typeface="ＭＳ Ｐゴシック"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0684705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pPr defTabSz="912315"/>
            <a:fld id="{C9C2BC15-53A2-4446-8264-C12DA7224328}" type="slidenum">
              <a:rPr lang="en-US" altLang="ja-JP" smtClean="0">
                <a:ea typeface="ＭＳ Ｐゴシック" charset="-128"/>
              </a:rPr>
              <a:pPr defTabSz="912315"/>
              <a:t>15</a:t>
            </a:fld>
            <a:endParaRPr lang="en-US" altLang="ja-JP" dirty="0">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35963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12315"/>
            <a:fld id="{835D356F-5F46-4C4D-A486-4D6A7096CF61}" type="slidenum">
              <a:rPr lang="en-US" altLang="ja-JP" smtClean="0">
                <a:ea typeface="ＭＳ Ｐゴシック" charset="-128"/>
              </a:rPr>
              <a:pPr defTabSz="912315"/>
              <a:t>16</a:t>
            </a:fld>
            <a:endParaRPr lang="en-US" altLang="ja-JP" dirty="0">
              <a:ea typeface="ＭＳ Ｐゴシック"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013811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50C3827E-7FD8-460F-AFB2-C7AFCC9BAED7}" type="slidenum">
              <a:rPr lang="en-US" altLang="ja-JP" smtClean="0">
                <a:ea typeface="ＭＳ Ｐゴシック" charset="-128"/>
              </a:rPr>
              <a:pPr defTabSz="912315"/>
              <a:t>17</a:t>
            </a:fld>
            <a:endParaRPr lang="en-US" altLang="ja-JP" dirty="0">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9237749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2315"/>
            <a:fld id="{CD2899EB-47BB-45AF-BD1D-F11DC779FF8E}" type="slidenum">
              <a:rPr lang="en-US" altLang="ja-JP" smtClean="0">
                <a:ea typeface="ＭＳ Ｐゴシック" charset="-128"/>
              </a:rPr>
              <a:pPr defTabSz="912315"/>
              <a:t>18</a:t>
            </a:fld>
            <a:endParaRPr lang="en-US" altLang="ja-JP" dirty="0">
              <a:ea typeface="ＭＳ Ｐゴシック"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1400236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2315"/>
            <a:fld id="{F16957ED-8850-4967-88DB-E680C2F4FC00}" type="slidenum">
              <a:rPr lang="en-US" altLang="ja-JP" smtClean="0">
                <a:ea typeface="ＭＳ Ｐゴシック" charset="-128"/>
              </a:rPr>
              <a:pPr defTabSz="912315"/>
              <a:t>19</a:t>
            </a:fld>
            <a:endParaRPr lang="en-US" altLang="ja-JP" dirty="0">
              <a:ea typeface="ＭＳ Ｐゴシック" charset="-128"/>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179312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2315"/>
            <a:fld id="{546B95EC-1A66-41CF-AAF3-7F0787ADCD3D}" type="slidenum">
              <a:rPr lang="en-US" altLang="ja-JP" smtClean="0">
                <a:ea typeface="ＭＳ Ｐゴシック" charset="-128"/>
              </a:rPr>
              <a:pPr defTabSz="912315"/>
              <a:t>2</a:t>
            </a:fld>
            <a:endParaRPr lang="en-US" altLang="ja-JP" dirty="0">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5594145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pPr defTabSz="912315"/>
            <a:fld id="{8CC32B72-C735-4A71-A401-E958817FFE6A}" type="slidenum">
              <a:rPr lang="en-US" altLang="ja-JP" smtClean="0">
                <a:ea typeface="ＭＳ Ｐゴシック" charset="-128"/>
              </a:rPr>
              <a:pPr defTabSz="912315"/>
              <a:t>20</a:t>
            </a:fld>
            <a:endParaRPr lang="en-US" altLang="ja-JP" dirty="0">
              <a:ea typeface="ＭＳ Ｐゴシック"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6275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pPr defTabSz="912315"/>
            <a:fld id="{DB0BAB10-225D-4363-AF8F-A60848087586}" type="slidenum">
              <a:rPr lang="en-US" altLang="ja-JP" smtClean="0">
                <a:ea typeface="ＭＳ Ｐゴシック" charset="-128"/>
              </a:rPr>
              <a:pPr defTabSz="912315"/>
              <a:t>21</a:t>
            </a:fld>
            <a:endParaRPr lang="en-US" altLang="ja-JP" dirty="0">
              <a:ea typeface="ＭＳ Ｐゴシック" charset="-128"/>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7705304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7775E586-B3A3-4C68-9BD9-A5D827B15AD3}" type="slidenum">
              <a:rPr lang="en-US" altLang="ja-JP" smtClean="0">
                <a:ea typeface="ＭＳ Ｐゴシック" charset="-128"/>
              </a:rPr>
              <a:pPr defTabSz="912315"/>
              <a:t>22</a:t>
            </a:fld>
            <a:endParaRPr lang="en-US" altLang="ja-JP" dirty="0">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6914594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CA30C473-6AC5-4E3F-B2F9-AB7DFF23A061}" type="slidenum">
              <a:rPr lang="en-US" altLang="ja-JP" smtClean="0">
                <a:ea typeface="ＭＳ Ｐゴシック" charset="-128"/>
              </a:rPr>
              <a:pPr defTabSz="912315"/>
              <a:t>23</a:t>
            </a:fld>
            <a:endParaRPr lang="en-US" altLang="ja-JP" dirty="0">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38396749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F4BB7DFC-BB47-4D0A-B53E-F115A355C3C1}" type="slidenum">
              <a:rPr lang="en-US" altLang="ja-JP" smtClean="0">
                <a:ea typeface="ＭＳ Ｐゴシック" charset="-128"/>
              </a:rPr>
              <a:pPr defTabSz="912315"/>
              <a:t>24</a:t>
            </a:fld>
            <a:endParaRPr lang="en-US" altLang="ja-JP" dirty="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8128562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F4BB7DFC-BB47-4D0A-B53E-F115A355C3C1}" type="slidenum">
              <a:rPr lang="en-US" altLang="ja-JP" smtClean="0">
                <a:ea typeface="ＭＳ Ｐゴシック" charset="-128"/>
              </a:rPr>
              <a:pPr defTabSz="912315"/>
              <a:t>25</a:t>
            </a:fld>
            <a:endParaRPr lang="en-US" altLang="ja-JP" dirty="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6667519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F4BB7DFC-BB47-4D0A-B53E-F115A355C3C1}" type="slidenum">
              <a:rPr lang="en-US" altLang="ja-JP" smtClean="0">
                <a:ea typeface="ＭＳ Ｐゴシック" charset="-128"/>
              </a:rPr>
              <a:pPr defTabSz="912315"/>
              <a:t>26</a:t>
            </a:fld>
            <a:endParaRPr lang="en-US" altLang="ja-JP" dirty="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526439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9CE9563D-4837-4243-8D23-D0DA4F4EB82F}" type="slidenum">
              <a:rPr lang="en-US" altLang="ja-JP" smtClean="0">
                <a:ea typeface="ＭＳ Ｐゴシック" charset="-128"/>
              </a:rPr>
              <a:pPr defTabSz="912315"/>
              <a:t>3</a:t>
            </a:fld>
            <a:endParaRPr lang="en-US" altLang="ja-JP" dirty="0">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863122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C60606E9-EF7E-493E-A0B3-F53699ACFCD4}" type="slidenum">
              <a:rPr lang="en-US" altLang="ja-JP" smtClean="0">
                <a:ea typeface="ＭＳ Ｐゴシック" charset="-128"/>
              </a:rPr>
              <a:pPr defTabSz="912315"/>
              <a:t>4</a:t>
            </a:fld>
            <a:endParaRPr lang="en-US" altLang="ja-JP" dirty="0">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458455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A7E6CA6A-D801-46E6-A807-AC2C6DDE5922}" type="slidenum">
              <a:rPr lang="en-US" altLang="ja-JP" smtClean="0">
                <a:ea typeface="ＭＳ Ｐゴシック" charset="-128"/>
              </a:rPr>
              <a:pPr defTabSz="912315"/>
              <a:t>5</a:t>
            </a:fld>
            <a:endParaRPr lang="en-US" altLang="ja-JP" dirty="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839415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315"/>
            <a:fld id="{610517F7-6FF8-4178-A9E9-AF62C39E4698}" type="slidenum">
              <a:rPr lang="en-US" altLang="ja-JP" smtClean="0">
                <a:ea typeface="ＭＳ Ｐゴシック" charset="-128"/>
              </a:rPr>
              <a:pPr defTabSz="912315"/>
              <a:t>6</a:t>
            </a:fld>
            <a:endParaRPr lang="en-US" altLang="ja-JP" dirty="0">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534570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12315"/>
            <a:fld id="{E57BC000-4D80-4369-98BF-43BD516466C9}" type="slidenum">
              <a:rPr lang="en-US" altLang="ja-JP" smtClean="0">
                <a:ea typeface="ＭＳ Ｐゴシック" charset="-128"/>
              </a:rPr>
              <a:pPr defTabSz="912315"/>
              <a:t>7</a:t>
            </a:fld>
            <a:endParaRPr lang="en-US" altLang="ja-JP" dirty="0">
              <a:ea typeface="ＭＳ Ｐゴシック"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89605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12315"/>
            <a:fld id="{2FF0AEA2-C7D3-458A-8072-5E0223CF5486}" type="slidenum">
              <a:rPr lang="en-US" altLang="ja-JP" smtClean="0">
                <a:ea typeface="ＭＳ Ｐゴシック" charset="-128"/>
              </a:rPr>
              <a:pPr defTabSz="912315"/>
              <a:t>8</a:t>
            </a:fld>
            <a:endParaRPr lang="en-US" altLang="ja-JP" dirty="0">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126007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12315"/>
            <a:fld id="{41AB9886-28AA-4289-8D7B-EE3DD6B6690D}" type="slidenum">
              <a:rPr lang="en-US" altLang="ja-JP" smtClean="0">
                <a:ea typeface="ＭＳ Ｐゴシック" charset="-128"/>
              </a:rPr>
              <a:pPr defTabSz="912315"/>
              <a:t>9</a:t>
            </a:fld>
            <a:endParaRPr lang="en-US" altLang="ja-JP" dirty="0">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160609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032392"/>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706563" y="3396277"/>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43664"/>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dirty="0"/>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ja-JP" altLang="en-US"/>
              <a:t>経営戦略、競争戦略、他の経営戦略論</a:t>
            </a:r>
            <a:endParaRPr lang="en-US" altLang="ja-JP" dirty="0"/>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経営戦略、競争戦略、他の経営戦略論</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dirty="0"/>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ja-JP" altLang="en-US"/>
              <a:t>経営戦略、競争戦略、他の経営戦略論</a:t>
            </a:r>
            <a:endParaRPr lang="en-US" altLang="ja-JP" dirty="0"/>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dirty="0"/>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uiExpand="1"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46562" y="1115134"/>
            <a:ext cx="7892898" cy="2271077"/>
          </a:xfrm>
        </p:spPr>
        <p:txBody>
          <a:bodyPr/>
          <a:lstStyle/>
          <a:p>
            <a:pPr eaLnBrk="1" hangingPunct="1">
              <a:lnSpc>
                <a:spcPct val="95000"/>
              </a:lnSpc>
            </a:pPr>
            <a:r>
              <a:rPr lang="ja-JP" altLang="en-US" sz="4000" dirty="0"/>
              <a:t>マネジメント原理（説明</a:t>
            </a:r>
            <a:r>
              <a:rPr lang="en-US" altLang="ja-JP" sz="4000" dirty="0"/>
              <a:t>5</a:t>
            </a:r>
            <a:r>
              <a:rPr lang="ja-JP" altLang="en-US" sz="4000" dirty="0"/>
              <a:t>）</a:t>
            </a:r>
            <a:br>
              <a:rPr lang="en-US" altLang="ja-JP" sz="4000" dirty="0"/>
            </a:br>
            <a:r>
              <a:rPr lang="ja-JP" altLang="en-US" sz="3600" dirty="0"/>
              <a:t>　　　１．経営戦略</a:t>
            </a:r>
            <a:br>
              <a:rPr lang="en-US" altLang="ja-JP" sz="3600" dirty="0"/>
            </a:br>
            <a:r>
              <a:rPr lang="ja-JP" altLang="en-US" sz="3600" dirty="0"/>
              <a:t>　　　２．競争戦略</a:t>
            </a:r>
            <a:br>
              <a:rPr lang="en-US" altLang="ja-JP" sz="3600" dirty="0"/>
            </a:br>
            <a:r>
              <a:rPr lang="ja-JP" altLang="en-US" sz="3600" dirty="0"/>
              <a:t>　　　３．他の経営戦略論</a:t>
            </a:r>
            <a:endParaRPr lang="ja-JP" altLang="en-US" sz="3600" dirty="0">
              <a:solidFill>
                <a:srgbClr val="FF0000"/>
              </a:solidFill>
            </a:endParaRPr>
          </a:p>
        </p:txBody>
      </p:sp>
      <p:sp>
        <p:nvSpPr>
          <p:cNvPr id="3075" name="Rectangle 3"/>
          <p:cNvSpPr>
            <a:spLocks noGrp="1" noChangeArrowheads="1"/>
          </p:cNvSpPr>
          <p:nvPr>
            <p:ph type="subTitle" idx="1"/>
          </p:nvPr>
        </p:nvSpPr>
        <p:spPr>
          <a:xfrm>
            <a:off x="1629696" y="3452027"/>
            <a:ext cx="7543800" cy="2855912"/>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p:txBody>
      </p:sp>
      <p:sp>
        <p:nvSpPr>
          <p:cNvPr id="3076" name="テキスト ボックス 3"/>
          <p:cNvSpPr txBox="1">
            <a:spLocks noChangeArrowheads="1"/>
          </p:cNvSpPr>
          <p:nvPr/>
        </p:nvSpPr>
        <p:spPr bwMode="auto">
          <a:xfrm>
            <a:off x="315559" y="6431270"/>
            <a:ext cx="2201609" cy="307777"/>
          </a:xfrm>
          <a:prstGeom prst="rect">
            <a:avLst/>
          </a:prstGeom>
          <a:noFill/>
          <a:ln w="9525">
            <a:noFill/>
            <a:miter lim="800000"/>
            <a:headEnd/>
            <a:tailEnd/>
          </a:ln>
        </p:spPr>
        <p:txBody>
          <a:bodyPr wrap="square">
            <a:spAutoFit/>
          </a:bodyPr>
          <a:lstStyle/>
          <a:p>
            <a:r>
              <a:rPr lang="en-US" altLang="ja-JP" dirty="0"/>
              <a:t>management-5.pptx</a:t>
            </a:r>
            <a:endParaRPr lang="ja-JP" altLang="en-US" dirty="0">
              <a:solidFill>
                <a:srgbClr val="FF0000"/>
              </a:solidFill>
            </a:endParaRPr>
          </a:p>
        </p:txBody>
      </p:sp>
      <p:sp>
        <p:nvSpPr>
          <p:cNvPr id="7" name="正方形/長方形 6"/>
          <p:cNvSpPr/>
          <p:nvPr/>
        </p:nvSpPr>
        <p:spPr>
          <a:xfrm>
            <a:off x="1679774" y="5395883"/>
            <a:ext cx="6874945" cy="523220"/>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endParaRPr lang="ja-JP" altLang="en-US" dirty="0"/>
          </a:p>
        </p:txBody>
      </p:sp>
      <p:pic>
        <p:nvPicPr>
          <p:cNvPr id="1026" name="Picture 2" descr="C:\Documents and Settings\toshihiko\デスクトップ\tored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70" y="14673"/>
            <a:ext cx="3215083" cy="9758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E58A92EF-95E7-4A09-AAE3-0AA029D2FA40}" type="slidenum">
              <a:rPr lang="en-US" altLang="ja-JP"/>
              <a:pPr>
                <a:defRPr/>
              </a:pPr>
              <a:t>10</a:t>
            </a:fld>
            <a:endParaRPr lang="en-US" altLang="ja-JP" dirty="0"/>
          </a:p>
        </p:txBody>
      </p:sp>
      <p:sp>
        <p:nvSpPr>
          <p:cNvPr id="14340" name="Rectangle 2"/>
          <p:cNvSpPr>
            <a:spLocks noGrp="1" noChangeArrowheads="1"/>
          </p:cNvSpPr>
          <p:nvPr>
            <p:ph type="title"/>
          </p:nvPr>
        </p:nvSpPr>
        <p:spPr>
          <a:xfrm>
            <a:off x="539750" y="431800"/>
            <a:ext cx="8229600" cy="1252538"/>
          </a:xfrm>
        </p:spPr>
        <p:txBody>
          <a:bodyPr/>
          <a:lstStyle/>
          <a:p>
            <a:pPr eaLnBrk="1" hangingPunct="1"/>
            <a:r>
              <a:rPr lang="ja-JP" altLang="en-US" sz="4400" dirty="0"/>
              <a:t>１．経営戦略</a:t>
            </a:r>
            <a:r>
              <a:rPr lang="en-US" altLang="ja-JP" sz="4400" dirty="0"/>
              <a:t>-9</a:t>
            </a:r>
            <a:endParaRPr lang="ja-JP" altLang="en-US" sz="4400" dirty="0"/>
          </a:p>
        </p:txBody>
      </p:sp>
      <p:sp>
        <p:nvSpPr>
          <p:cNvPr id="14341" name="Rectangle 3"/>
          <p:cNvSpPr>
            <a:spLocks noGrp="1" noChangeArrowheads="1"/>
          </p:cNvSpPr>
          <p:nvPr>
            <p:ph type="body" idx="1"/>
          </p:nvPr>
        </p:nvSpPr>
        <p:spPr>
          <a:xfrm>
            <a:off x="506896" y="1391478"/>
            <a:ext cx="8637104" cy="5060123"/>
          </a:xfrm>
        </p:spPr>
        <p:txBody>
          <a:bodyPr/>
          <a:lstStyle/>
          <a:p>
            <a:pPr eaLnBrk="1" hangingPunct="1">
              <a:spcBef>
                <a:spcPts val="1200"/>
              </a:spcBef>
            </a:pPr>
            <a:r>
              <a:rPr lang="ja-JP" altLang="en-US" dirty="0"/>
              <a:t>企業戦略</a:t>
            </a:r>
            <a:r>
              <a:rPr lang="en-US" altLang="ja-JP" dirty="0"/>
              <a:t>-1</a:t>
            </a:r>
          </a:p>
          <a:p>
            <a:pPr lvl="1" eaLnBrk="1" hangingPunct="1">
              <a:spcBef>
                <a:spcPts val="1200"/>
              </a:spcBef>
            </a:pPr>
            <a:r>
              <a:rPr lang="ja-JP" altLang="en-US" dirty="0"/>
              <a:t>アンゾフの成長ベクトル</a:t>
            </a:r>
            <a:r>
              <a:rPr lang="en-US" altLang="ja-JP" dirty="0"/>
              <a:t>-1</a:t>
            </a:r>
          </a:p>
          <a:p>
            <a:pPr lvl="2" eaLnBrk="1" hangingPunct="1">
              <a:spcBef>
                <a:spcPts val="1200"/>
              </a:spcBef>
            </a:pPr>
            <a:r>
              <a:rPr lang="ja-JP" altLang="en-US" dirty="0"/>
              <a:t>成長ベクトルとは</a:t>
            </a:r>
            <a:endParaRPr lang="en-US" altLang="ja-JP" dirty="0"/>
          </a:p>
          <a:p>
            <a:pPr lvl="3" eaLnBrk="1" hangingPunct="1">
              <a:spcBef>
                <a:spcPts val="1200"/>
              </a:spcBef>
            </a:pPr>
            <a:r>
              <a:rPr lang="ja-JP" altLang="en-US" dirty="0"/>
              <a:t>アンゾフが提唱した事業構造に関する</a:t>
            </a:r>
            <a:r>
              <a:rPr lang="ja-JP" altLang="en-US" dirty="0">
                <a:solidFill>
                  <a:srgbClr val="FF0000"/>
                </a:solidFill>
              </a:rPr>
              <a:t>意思決定</a:t>
            </a:r>
            <a:r>
              <a:rPr lang="ja-JP" altLang="en-US" dirty="0"/>
              <a:t>の基本的な視点</a:t>
            </a:r>
            <a:endParaRPr lang="en-US" altLang="ja-JP" dirty="0"/>
          </a:p>
          <a:p>
            <a:pPr lvl="3" eaLnBrk="1" hangingPunct="1">
              <a:spcBef>
                <a:spcPts val="1200"/>
              </a:spcBef>
            </a:pPr>
            <a:r>
              <a:rPr lang="ja-JP" altLang="en-US" dirty="0"/>
              <a:t>４つの意思決定の</a:t>
            </a:r>
            <a:r>
              <a:rPr lang="ja-JP" altLang="en-US" dirty="0">
                <a:solidFill>
                  <a:srgbClr val="FF0000"/>
                </a:solidFill>
              </a:rPr>
              <a:t>選択肢</a:t>
            </a:r>
            <a:r>
              <a:rPr lang="ja-JP" altLang="en-US" dirty="0"/>
              <a:t>が存在（下表）</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grpSp>
        <p:nvGrpSpPr>
          <p:cNvPr id="3" name="グループ化 2"/>
          <p:cNvGrpSpPr/>
          <p:nvPr/>
        </p:nvGrpSpPr>
        <p:grpSpPr>
          <a:xfrm>
            <a:off x="1898377" y="4189725"/>
            <a:ext cx="5963478" cy="1661598"/>
            <a:chOff x="1898377" y="4189725"/>
            <a:chExt cx="5963478" cy="1661598"/>
          </a:xfrm>
        </p:grpSpPr>
        <p:pic>
          <p:nvPicPr>
            <p:cNvPr id="14343" name="Picture 2"/>
            <p:cNvPicPr>
              <a:picLocks noChangeAspect="1" noChangeArrowheads="1"/>
            </p:cNvPicPr>
            <p:nvPr/>
          </p:nvPicPr>
          <p:blipFill>
            <a:blip r:embed="rId3" cstate="print"/>
            <a:srcRect/>
            <a:stretch>
              <a:fillRect/>
            </a:stretch>
          </p:blipFill>
          <p:spPr bwMode="auto">
            <a:xfrm>
              <a:off x="1898377" y="4189725"/>
              <a:ext cx="5963478" cy="1661598"/>
            </a:xfrm>
            <a:prstGeom prst="rect">
              <a:avLst/>
            </a:prstGeom>
            <a:noFill/>
            <a:ln w="9525">
              <a:noFill/>
              <a:miter lim="800000"/>
              <a:headEnd/>
              <a:tailEnd/>
            </a:ln>
          </p:spPr>
        </p:pic>
        <p:sp>
          <p:nvSpPr>
            <p:cNvPr id="2" name="正方形/長方形 1"/>
            <p:cNvSpPr/>
            <p:nvPr/>
          </p:nvSpPr>
          <p:spPr>
            <a:xfrm>
              <a:off x="5757705" y="5358213"/>
              <a:ext cx="2104149" cy="4931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500"/>
                                        <p:tgtEl>
                                          <p:spTgt spid="143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41">
                                            <p:txEl>
                                              <p:pRg st="1" end="1"/>
                                            </p:txEl>
                                          </p:spTgt>
                                        </p:tgtEl>
                                        <p:attrNameLst>
                                          <p:attrName>style.visibility</p:attrName>
                                        </p:attrNameLst>
                                      </p:cBhvr>
                                      <p:to>
                                        <p:strVal val="visible"/>
                                      </p:to>
                                    </p:set>
                                    <p:animEffect transition="in" filter="fade">
                                      <p:cBhvr>
                                        <p:cTn id="12" dur="500"/>
                                        <p:tgtEl>
                                          <p:spTgt spid="143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41">
                                            <p:txEl>
                                              <p:pRg st="2" end="2"/>
                                            </p:txEl>
                                          </p:spTgt>
                                        </p:tgtEl>
                                        <p:attrNameLst>
                                          <p:attrName>style.visibility</p:attrName>
                                        </p:attrNameLst>
                                      </p:cBhvr>
                                      <p:to>
                                        <p:strVal val="visible"/>
                                      </p:to>
                                    </p:set>
                                    <p:animEffect transition="in" filter="fade">
                                      <p:cBhvr>
                                        <p:cTn id="17" dur="500"/>
                                        <p:tgtEl>
                                          <p:spTgt spid="143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341">
                                            <p:txEl>
                                              <p:pRg st="3" end="3"/>
                                            </p:txEl>
                                          </p:spTgt>
                                        </p:tgtEl>
                                        <p:attrNameLst>
                                          <p:attrName>style.visibility</p:attrName>
                                        </p:attrNameLst>
                                      </p:cBhvr>
                                      <p:to>
                                        <p:strVal val="visible"/>
                                      </p:to>
                                    </p:set>
                                    <p:animEffect transition="in" filter="fade">
                                      <p:cBhvr>
                                        <p:cTn id="22" dur="500"/>
                                        <p:tgtEl>
                                          <p:spTgt spid="143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341">
                                            <p:txEl>
                                              <p:pRg st="4" end="4"/>
                                            </p:txEl>
                                          </p:spTgt>
                                        </p:tgtEl>
                                        <p:attrNameLst>
                                          <p:attrName>style.visibility</p:attrName>
                                        </p:attrNameLst>
                                      </p:cBhvr>
                                      <p:to>
                                        <p:strVal val="visible"/>
                                      </p:to>
                                    </p:set>
                                    <p:animEffect transition="in" filter="fade">
                                      <p:cBhvr>
                                        <p:cTn id="27" dur="500"/>
                                        <p:tgtEl>
                                          <p:spTgt spid="14341">
                                            <p:txEl>
                                              <p:pRg st="4" end="4"/>
                                            </p:txEl>
                                          </p:spTgt>
                                        </p:tgtEl>
                                      </p:cBhvr>
                                    </p:animEffect>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fade">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C9283120-742F-4991-AF91-B7D2A5691CE1}" type="slidenum">
              <a:rPr lang="en-US" altLang="ja-JP"/>
              <a:pPr>
                <a:defRPr/>
              </a:pPr>
              <a:t>11</a:t>
            </a:fld>
            <a:endParaRPr lang="en-US" altLang="ja-JP" dirty="0"/>
          </a:p>
        </p:txBody>
      </p:sp>
      <p:sp>
        <p:nvSpPr>
          <p:cNvPr id="15364" name="Rectangle 2"/>
          <p:cNvSpPr>
            <a:spLocks noGrp="1" noChangeArrowheads="1"/>
          </p:cNvSpPr>
          <p:nvPr>
            <p:ph type="title"/>
          </p:nvPr>
        </p:nvSpPr>
        <p:spPr>
          <a:xfrm>
            <a:off x="499110" y="320924"/>
            <a:ext cx="8229600" cy="1252538"/>
          </a:xfrm>
        </p:spPr>
        <p:txBody>
          <a:bodyPr/>
          <a:lstStyle/>
          <a:p>
            <a:pPr eaLnBrk="1" hangingPunct="1"/>
            <a:r>
              <a:rPr lang="ja-JP" altLang="en-US" sz="4400" dirty="0"/>
              <a:t>１．経営戦略</a:t>
            </a:r>
            <a:r>
              <a:rPr lang="en-US" altLang="ja-JP" sz="4400" dirty="0"/>
              <a:t>-10</a:t>
            </a:r>
            <a:endParaRPr lang="ja-JP" altLang="en-US" sz="4400" dirty="0"/>
          </a:p>
        </p:txBody>
      </p:sp>
      <p:sp>
        <p:nvSpPr>
          <p:cNvPr id="15365" name="Rectangle 3"/>
          <p:cNvSpPr>
            <a:spLocks noGrp="1" noChangeArrowheads="1"/>
          </p:cNvSpPr>
          <p:nvPr>
            <p:ph type="body" idx="1"/>
          </p:nvPr>
        </p:nvSpPr>
        <p:spPr>
          <a:xfrm>
            <a:off x="501153" y="1246443"/>
            <a:ext cx="8459967" cy="5185166"/>
          </a:xfrm>
        </p:spPr>
        <p:txBody>
          <a:bodyPr/>
          <a:lstStyle/>
          <a:p>
            <a:pPr eaLnBrk="1" hangingPunct="1">
              <a:spcBef>
                <a:spcPts val="600"/>
              </a:spcBef>
            </a:pPr>
            <a:r>
              <a:rPr lang="ja-JP" altLang="en-US" dirty="0"/>
              <a:t>企業戦略</a:t>
            </a:r>
            <a:r>
              <a:rPr lang="en-US" altLang="ja-JP" dirty="0"/>
              <a:t>-2</a:t>
            </a:r>
          </a:p>
          <a:p>
            <a:pPr lvl="1" eaLnBrk="1" hangingPunct="1">
              <a:spcBef>
                <a:spcPts val="600"/>
              </a:spcBef>
            </a:pPr>
            <a:r>
              <a:rPr lang="ja-JP" altLang="en-US" dirty="0"/>
              <a:t>アンゾフの成長ベクトル</a:t>
            </a:r>
            <a:r>
              <a:rPr lang="en-US" altLang="ja-JP" dirty="0"/>
              <a:t>-2</a:t>
            </a:r>
          </a:p>
          <a:p>
            <a:pPr lvl="2" eaLnBrk="1" hangingPunct="1">
              <a:spcBef>
                <a:spcPts val="600"/>
              </a:spcBef>
            </a:pPr>
            <a:r>
              <a:rPr lang="ja-JP" altLang="en-US" dirty="0"/>
              <a:t>成長ベクトルの各戦略</a:t>
            </a:r>
            <a:endParaRPr lang="en-US" altLang="ja-JP" dirty="0"/>
          </a:p>
          <a:p>
            <a:pPr lvl="3" eaLnBrk="1" hangingPunct="1">
              <a:spcBef>
                <a:spcPts val="600"/>
              </a:spcBef>
            </a:pPr>
            <a:r>
              <a:rPr lang="ja-JP" altLang="en-US" dirty="0"/>
              <a:t>拡大戦略</a:t>
            </a:r>
            <a:endParaRPr lang="en-US" altLang="ja-JP" dirty="0"/>
          </a:p>
          <a:p>
            <a:pPr lvl="4" eaLnBrk="1" hangingPunct="1">
              <a:spcBef>
                <a:spcPts val="600"/>
              </a:spcBef>
            </a:pPr>
            <a:r>
              <a:rPr lang="ja-JP" altLang="en-US" dirty="0"/>
              <a:t>市場</a:t>
            </a:r>
            <a:r>
              <a:rPr lang="ja-JP" altLang="en-US" dirty="0">
                <a:solidFill>
                  <a:srgbClr val="FF0000"/>
                </a:solidFill>
              </a:rPr>
              <a:t>浸透</a:t>
            </a:r>
            <a:r>
              <a:rPr lang="ja-JP" altLang="en-US" dirty="0"/>
              <a:t>戦略</a:t>
            </a:r>
            <a:endParaRPr lang="en-US" altLang="ja-JP" dirty="0"/>
          </a:p>
          <a:p>
            <a:pPr marL="1878013" lvl="5" indent="-177800">
              <a:spcBef>
                <a:spcPts val="600"/>
              </a:spcBef>
            </a:pPr>
            <a:r>
              <a:rPr lang="ja-JP" altLang="en-US" sz="1800" dirty="0"/>
              <a:t>現在事業の売上高・</a:t>
            </a:r>
            <a:r>
              <a:rPr lang="ja-JP" altLang="en-US" sz="1800" dirty="0">
                <a:solidFill>
                  <a:srgbClr val="FF0000"/>
                </a:solidFill>
              </a:rPr>
              <a:t>シェア</a:t>
            </a:r>
            <a:r>
              <a:rPr lang="ja-JP" altLang="en-US" sz="1800" dirty="0"/>
              <a:t>の拡大</a:t>
            </a:r>
            <a:endParaRPr lang="en-US" altLang="ja-JP" sz="1800" dirty="0"/>
          </a:p>
          <a:p>
            <a:pPr marL="1700213" lvl="5" indent="0">
              <a:spcBef>
                <a:spcPts val="600"/>
              </a:spcBef>
              <a:buNone/>
            </a:pPr>
            <a:r>
              <a:rPr lang="ja-JP" altLang="en-US" sz="1800" dirty="0"/>
              <a:t>　 ⇒製品の</a:t>
            </a:r>
            <a:r>
              <a:rPr lang="ja-JP" altLang="en-US" sz="1800" dirty="0">
                <a:solidFill>
                  <a:srgbClr val="FF0000"/>
                </a:solidFill>
              </a:rPr>
              <a:t>導入</a:t>
            </a:r>
            <a:r>
              <a:rPr lang="ja-JP" altLang="en-US" sz="1800" dirty="0"/>
              <a:t>期･</a:t>
            </a:r>
            <a:r>
              <a:rPr lang="ja-JP" altLang="en-US" sz="1800" dirty="0">
                <a:solidFill>
                  <a:srgbClr val="FF0000"/>
                </a:solidFill>
              </a:rPr>
              <a:t>成長</a:t>
            </a:r>
            <a:r>
              <a:rPr lang="ja-JP" altLang="en-US" sz="1800" dirty="0"/>
              <a:t>期は企業成長達成</a:t>
            </a:r>
            <a:endParaRPr lang="en-US" altLang="ja-JP" sz="1800" dirty="0"/>
          </a:p>
          <a:p>
            <a:pPr lvl="4" eaLnBrk="1" hangingPunct="1">
              <a:spcBef>
                <a:spcPts val="600"/>
              </a:spcBef>
            </a:pPr>
            <a:r>
              <a:rPr lang="ja-JP" altLang="en-US" dirty="0"/>
              <a:t>新市場</a:t>
            </a:r>
            <a:r>
              <a:rPr lang="ja-JP" altLang="en-US" dirty="0">
                <a:solidFill>
                  <a:srgbClr val="FF0000"/>
                </a:solidFill>
              </a:rPr>
              <a:t>開拓</a:t>
            </a:r>
            <a:r>
              <a:rPr lang="ja-JP" altLang="en-US" dirty="0"/>
              <a:t>戦略</a:t>
            </a:r>
            <a:endParaRPr lang="en-US" altLang="ja-JP" dirty="0"/>
          </a:p>
          <a:p>
            <a:pPr marL="1878013" lvl="5" indent="-177800">
              <a:spcBef>
                <a:spcPts val="600"/>
              </a:spcBef>
            </a:pPr>
            <a:r>
              <a:rPr lang="ja-JP" altLang="en-US" sz="1800" dirty="0"/>
              <a:t>現在製品の</a:t>
            </a:r>
            <a:r>
              <a:rPr lang="ja-JP" altLang="en-US" sz="1800" dirty="0">
                <a:solidFill>
                  <a:srgbClr val="FF0000"/>
                </a:solidFill>
              </a:rPr>
              <a:t>新市場</a:t>
            </a:r>
            <a:r>
              <a:rPr lang="ja-JP" altLang="en-US" sz="1800" dirty="0"/>
              <a:t>の開拓</a:t>
            </a:r>
            <a:endParaRPr lang="en-US" altLang="ja-JP" sz="1800" dirty="0"/>
          </a:p>
          <a:p>
            <a:pPr lvl="4" eaLnBrk="1" hangingPunct="1">
              <a:spcBef>
                <a:spcPts val="600"/>
              </a:spcBef>
            </a:pPr>
            <a:r>
              <a:rPr lang="ja-JP" altLang="en-US" dirty="0"/>
              <a:t>新製品</a:t>
            </a:r>
            <a:r>
              <a:rPr lang="ja-JP" altLang="en-US" dirty="0">
                <a:solidFill>
                  <a:srgbClr val="FF0000"/>
                </a:solidFill>
              </a:rPr>
              <a:t>開発</a:t>
            </a:r>
            <a:r>
              <a:rPr lang="ja-JP" altLang="en-US" dirty="0"/>
              <a:t>戦略</a:t>
            </a:r>
            <a:endParaRPr lang="en-US" altLang="ja-JP" dirty="0"/>
          </a:p>
          <a:p>
            <a:pPr marL="1878013" lvl="5" indent="-177800">
              <a:spcBef>
                <a:spcPts val="600"/>
              </a:spcBef>
            </a:pPr>
            <a:r>
              <a:rPr lang="ja-JP" altLang="en-US" sz="1800" dirty="0"/>
              <a:t>現在市場に</a:t>
            </a:r>
            <a:r>
              <a:rPr lang="ja-JP" altLang="en-US" sz="1800" dirty="0">
                <a:solidFill>
                  <a:srgbClr val="FF0000"/>
                </a:solidFill>
              </a:rPr>
              <a:t>新製品</a:t>
            </a:r>
            <a:r>
              <a:rPr lang="ja-JP" altLang="en-US" sz="1800" dirty="0"/>
              <a:t>を投入⇒現顧客を</a:t>
            </a:r>
            <a:r>
              <a:rPr lang="ja-JP" altLang="en-US" sz="1800" dirty="0">
                <a:solidFill>
                  <a:srgbClr val="FF0000"/>
                </a:solidFill>
              </a:rPr>
              <a:t>維持</a:t>
            </a:r>
            <a:r>
              <a:rPr lang="ja-JP" altLang="en-US" sz="1800" dirty="0"/>
              <a:t>し製品系列を拡大</a:t>
            </a:r>
            <a:endParaRPr lang="en-US" altLang="ja-JP" sz="1800" dirty="0"/>
          </a:p>
          <a:p>
            <a:pPr lvl="3" eaLnBrk="1" hangingPunct="1">
              <a:spcBef>
                <a:spcPts val="600"/>
              </a:spcBef>
            </a:pPr>
            <a:r>
              <a:rPr lang="ja-JP" altLang="en-US" dirty="0"/>
              <a:t>多角化戦略</a:t>
            </a:r>
            <a:endParaRPr lang="en-US" altLang="ja-JP" dirty="0"/>
          </a:p>
          <a:p>
            <a:pPr lvl="4" eaLnBrk="1" hangingPunct="1">
              <a:spcBef>
                <a:spcPts val="600"/>
              </a:spcBef>
            </a:pPr>
            <a:r>
              <a:rPr lang="ja-JP" altLang="en-US" dirty="0">
                <a:solidFill>
                  <a:srgbClr val="FF0000"/>
                </a:solidFill>
              </a:rPr>
              <a:t>新市場</a:t>
            </a:r>
            <a:r>
              <a:rPr lang="ja-JP" altLang="en-US" dirty="0"/>
              <a:t>に</a:t>
            </a:r>
            <a:r>
              <a:rPr lang="ja-JP" altLang="en-US" dirty="0">
                <a:solidFill>
                  <a:srgbClr val="FF0000"/>
                </a:solidFill>
              </a:rPr>
              <a:t>新製品</a:t>
            </a:r>
            <a:r>
              <a:rPr lang="ja-JP" altLang="en-US" dirty="0"/>
              <a:t>を投入⇒もっとも</a:t>
            </a:r>
            <a:r>
              <a:rPr lang="ja-JP" altLang="en-US" dirty="0">
                <a:solidFill>
                  <a:srgbClr val="FF0000"/>
                </a:solidFill>
              </a:rPr>
              <a:t>難しい</a:t>
            </a:r>
            <a:r>
              <a:rPr lang="ja-JP" altLang="en-US" dirty="0"/>
              <a:t>戦略</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fade">
                                      <p:cBhvr>
                                        <p:cTn id="7" dur="500"/>
                                        <p:tgtEl>
                                          <p:spTgt spid="153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5">
                                            <p:txEl>
                                              <p:pRg st="1" end="1"/>
                                            </p:txEl>
                                          </p:spTgt>
                                        </p:tgtEl>
                                        <p:attrNameLst>
                                          <p:attrName>style.visibility</p:attrName>
                                        </p:attrNameLst>
                                      </p:cBhvr>
                                      <p:to>
                                        <p:strVal val="visible"/>
                                      </p:to>
                                    </p:set>
                                    <p:animEffect transition="in" filter="fade">
                                      <p:cBhvr>
                                        <p:cTn id="12" dur="500"/>
                                        <p:tgtEl>
                                          <p:spTgt spid="1536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5">
                                            <p:txEl>
                                              <p:pRg st="2" end="2"/>
                                            </p:txEl>
                                          </p:spTgt>
                                        </p:tgtEl>
                                        <p:attrNameLst>
                                          <p:attrName>style.visibility</p:attrName>
                                        </p:attrNameLst>
                                      </p:cBhvr>
                                      <p:to>
                                        <p:strVal val="visible"/>
                                      </p:to>
                                    </p:set>
                                    <p:animEffect transition="in" filter="fade">
                                      <p:cBhvr>
                                        <p:cTn id="17" dur="500"/>
                                        <p:tgtEl>
                                          <p:spTgt spid="1536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5">
                                            <p:txEl>
                                              <p:pRg st="3" end="3"/>
                                            </p:txEl>
                                          </p:spTgt>
                                        </p:tgtEl>
                                        <p:attrNameLst>
                                          <p:attrName>style.visibility</p:attrName>
                                        </p:attrNameLst>
                                      </p:cBhvr>
                                      <p:to>
                                        <p:strVal val="visible"/>
                                      </p:to>
                                    </p:set>
                                    <p:animEffect transition="in" filter="fade">
                                      <p:cBhvr>
                                        <p:cTn id="22" dur="500"/>
                                        <p:tgtEl>
                                          <p:spTgt spid="1536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365">
                                            <p:txEl>
                                              <p:pRg st="4" end="4"/>
                                            </p:txEl>
                                          </p:spTgt>
                                        </p:tgtEl>
                                        <p:attrNameLst>
                                          <p:attrName>style.visibility</p:attrName>
                                        </p:attrNameLst>
                                      </p:cBhvr>
                                      <p:to>
                                        <p:strVal val="visible"/>
                                      </p:to>
                                    </p:set>
                                    <p:animEffect transition="in" filter="fade">
                                      <p:cBhvr>
                                        <p:cTn id="27" dur="500"/>
                                        <p:tgtEl>
                                          <p:spTgt spid="1536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365">
                                            <p:txEl>
                                              <p:pRg st="5" end="5"/>
                                            </p:txEl>
                                          </p:spTgt>
                                        </p:tgtEl>
                                        <p:attrNameLst>
                                          <p:attrName>style.visibility</p:attrName>
                                        </p:attrNameLst>
                                      </p:cBhvr>
                                      <p:to>
                                        <p:strVal val="visible"/>
                                      </p:to>
                                    </p:set>
                                    <p:animEffect transition="in" filter="fade">
                                      <p:cBhvr>
                                        <p:cTn id="32" dur="500"/>
                                        <p:tgtEl>
                                          <p:spTgt spid="1536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365">
                                            <p:txEl>
                                              <p:pRg st="6" end="6"/>
                                            </p:txEl>
                                          </p:spTgt>
                                        </p:tgtEl>
                                        <p:attrNameLst>
                                          <p:attrName>style.visibility</p:attrName>
                                        </p:attrNameLst>
                                      </p:cBhvr>
                                      <p:to>
                                        <p:strVal val="visible"/>
                                      </p:to>
                                    </p:set>
                                    <p:animEffect transition="in" filter="fade">
                                      <p:cBhvr>
                                        <p:cTn id="37" dur="500"/>
                                        <p:tgtEl>
                                          <p:spTgt spid="1536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365">
                                            <p:txEl>
                                              <p:pRg st="7" end="7"/>
                                            </p:txEl>
                                          </p:spTgt>
                                        </p:tgtEl>
                                        <p:attrNameLst>
                                          <p:attrName>style.visibility</p:attrName>
                                        </p:attrNameLst>
                                      </p:cBhvr>
                                      <p:to>
                                        <p:strVal val="visible"/>
                                      </p:to>
                                    </p:set>
                                    <p:animEffect transition="in" filter="fade">
                                      <p:cBhvr>
                                        <p:cTn id="42" dur="500"/>
                                        <p:tgtEl>
                                          <p:spTgt spid="1536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365">
                                            <p:txEl>
                                              <p:pRg st="8" end="8"/>
                                            </p:txEl>
                                          </p:spTgt>
                                        </p:tgtEl>
                                        <p:attrNameLst>
                                          <p:attrName>style.visibility</p:attrName>
                                        </p:attrNameLst>
                                      </p:cBhvr>
                                      <p:to>
                                        <p:strVal val="visible"/>
                                      </p:to>
                                    </p:set>
                                    <p:animEffect transition="in" filter="fade">
                                      <p:cBhvr>
                                        <p:cTn id="47" dur="500"/>
                                        <p:tgtEl>
                                          <p:spTgt spid="1536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365">
                                            <p:txEl>
                                              <p:pRg st="9" end="9"/>
                                            </p:txEl>
                                          </p:spTgt>
                                        </p:tgtEl>
                                        <p:attrNameLst>
                                          <p:attrName>style.visibility</p:attrName>
                                        </p:attrNameLst>
                                      </p:cBhvr>
                                      <p:to>
                                        <p:strVal val="visible"/>
                                      </p:to>
                                    </p:set>
                                    <p:animEffect transition="in" filter="fade">
                                      <p:cBhvr>
                                        <p:cTn id="52" dur="500"/>
                                        <p:tgtEl>
                                          <p:spTgt spid="1536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365">
                                            <p:txEl>
                                              <p:pRg st="10" end="10"/>
                                            </p:txEl>
                                          </p:spTgt>
                                        </p:tgtEl>
                                        <p:attrNameLst>
                                          <p:attrName>style.visibility</p:attrName>
                                        </p:attrNameLst>
                                      </p:cBhvr>
                                      <p:to>
                                        <p:strVal val="visible"/>
                                      </p:to>
                                    </p:set>
                                    <p:animEffect transition="in" filter="fade">
                                      <p:cBhvr>
                                        <p:cTn id="57" dur="500"/>
                                        <p:tgtEl>
                                          <p:spTgt spid="1536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5365">
                                            <p:txEl>
                                              <p:pRg st="11" end="11"/>
                                            </p:txEl>
                                          </p:spTgt>
                                        </p:tgtEl>
                                        <p:attrNameLst>
                                          <p:attrName>style.visibility</p:attrName>
                                        </p:attrNameLst>
                                      </p:cBhvr>
                                      <p:to>
                                        <p:strVal val="visible"/>
                                      </p:to>
                                    </p:set>
                                    <p:animEffect transition="in" filter="fade">
                                      <p:cBhvr>
                                        <p:cTn id="62" dur="500"/>
                                        <p:tgtEl>
                                          <p:spTgt spid="1536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365">
                                            <p:txEl>
                                              <p:pRg st="12" end="12"/>
                                            </p:txEl>
                                          </p:spTgt>
                                        </p:tgtEl>
                                        <p:attrNameLst>
                                          <p:attrName>style.visibility</p:attrName>
                                        </p:attrNameLst>
                                      </p:cBhvr>
                                      <p:to>
                                        <p:strVal val="visible"/>
                                      </p:to>
                                    </p:set>
                                    <p:animEffect transition="in" filter="fade">
                                      <p:cBhvr>
                                        <p:cTn id="67" dur="500"/>
                                        <p:tgtEl>
                                          <p:spTgt spid="1536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8860AD11-51E4-4586-B0FE-1887059D11C7}" type="slidenum">
              <a:rPr lang="en-US" altLang="ja-JP"/>
              <a:pPr>
                <a:defRPr/>
              </a:pPr>
              <a:t>12</a:t>
            </a:fld>
            <a:endParaRPr lang="en-US" altLang="ja-JP" dirty="0"/>
          </a:p>
        </p:txBody>
      </p:sp>
      <p:sp>
        <p:nvSpPr>
          <p:cNvPr id="16388" name="Rectangle 2"/>
          <p:cNvSpPr>
            <a:spLocks noGrp="1" noChangeArrowheads="1"/>
          </p:cNvSpPr>
          <p:nvPr>
            <p:ph type="title"/>
          </p:nvPr>
        </p:nvSpPr>
        <p:spPr>
          <a:xfrm>
            <a:off x="539750" y="431800"/>
            <a:ext cx="8229600" cy="1252538"/>
          </a:xfrm>
        </p:spPr>
        <p:txBody>
          <a:bodyPr/>
          <a:lstStyle/>
          <a:p>
            <a:pPr eaLnBrk="1" hangingPunct="1"/>
            <a:r>
              <a:rPr lang="ja-JP" altLang="en-US" sz="4400" dirty="0"/>
              <a:t>１．経営戦略</a:t>
            </a:r>
            <a:r>
              <a:rPr lang="en-US" altLang="ja-JP" sz="4400" dirty="0"/>
              <a:t>-11</a:t>
            </a:r>
            <a:endParaRPr lang="ja-JP" altLang="en-US" sz="4400" dirty="0"/>
          </a:p>
        </p:txBody>
      </p:sp>
      <p:sp>
        <p:nvSpPr>
          <p:cNvPr id="16389" name="Rectangle 3"/>
          <p:cNvSpPr>
            <a:spLocks noGrp="1" noChangeArrowheads="1"/>
          </p:cNvSpPr>
          <p:nvPr>
            <p:ph type="body" idx="1"/>
          </p:nvPr>
        </p:nvSpPr>
        <p:spPr>
          <a:xfrm>
            <a:off x="482321" y="1366685"/>
            <a:ext cx="8753754" cy="5084916"/>
          </a:xfrm>
        </p:spPr>
        <p:txBody>
          <a:bodyPr/>
          <a:lstStyle/>
          <a:p>
            <a:pPr eaLnBrk="1" hangingPunct="1">
              <a:spcBef>
                <a:spcPts val="1000"/>
              </a:spcBef>
            </a:pPr>
            <a:r>
              <a:rPr lang="ja-JP" altLang="en-US" dirty="0"/>
              <a:t>企業戦略</a:t>
            </a:r>
            <a:r>
              <a:rPr lang="en-US" altLang="ja-JP" dirty="0"/>
              <a:t>-3</a:t>
            </a:r>
          </a:p>
          <a:p>
            <a:pPr lvl="1" eaLnBrk="1" hangingPunct="1">
              <a:spcBef>
                <a:spcPts val="1000"/>
              </a:spcBef>
            </a:pPr>
            <a:r>
              <a:rPr lang="ja-JP" altLang="en-US" dirty="0"/>
              <a:t>企業戦略の種類</a:t>
            </a:r>
            <a:endParaRPr lang="en-US" altLang="ja-JP" dirty="0"/>
          </a:p>
          <a:p>
            <a:pPr lvl="2" eaLnBrk="1" hangingPunct="1">
              <a:spcBef>
                <a:spcPts val="1000"/>
              </a:spcBef>
            </a:pPr>
            <a:r>
              <a:rPr lang="ja-JP" altLang="en-US" dirty="0">
                <a:solidFill>
                  <a:srgbClr val="FF0000"/>
                </a:solidFill>
              </a:rPr>
              <a:t>専業</a:t>
            </a:r>
            <a:r>
              <a:rPr lang="ja-JP" altLang="en-US" dirty="0"/>
              <a:t>戦略</a:t>
            </a:r>
            <a:endParaRPr lang="en-US" altLang="ja-JP" dirty="0"/>
          </a:p>
          <a:p>
            <a:pPr lvl="3" eaLnBrk="1" hangingPunct="1">
              <a:spcBef>
                <a:spcPts val="1000"/>
              </a:spcBef>
            </a:pPr>
            <a:r>
              <a:rPr lang="en-US" altLang="ja-JP" dirty="0"/>
              <a:t>1</a:t>
            </a:r>
            <a:r>
              <a:rPr lang="ja-JP" altLang="en-US" dirty="0" err="1"/>
              <a:t>つの</a:t>
            </a:r>
            <a:r>
              <a:rPr lang="ja-JP" altLang="en-US" dirty="0"/>
              <a:t>事業に</a:t>
            </a:r>
            <a:r>
              <a:rPr lang="ja-JP" altLang="en-US" dirty="0">
                <a:solidFill>
                  <a:srgbClr val="FF0000"/>
                </a:solidFill>
              </a:rPr>
              <a:t>特化</a:t>
            </a:r>
            <a:r>
              <a:rPr lang="ja-JP" altLang="en-US" dirty="0"/>
              <a:t>する戦略</a:t>
            </a:r>
            <a:endParaRPr lang="en-US" altLang="ja-JP" dirty="0"/>
          </a:p>
          <a:p>
            <a:pPr lvl="2" eaLnBrk="1" hangingPunct="1">
              <a:spcBef>
                <a:spcPts val="1000"/>
              </a:spcBef>
            </a:pPr>
            <a:r>
              <a:rPr lang="ja-JP" altLang="en-US" dirty="0">
                <a:solidFill>
                  <a:srgbClr val="FF0000"/>
                </a:solidFill>
              </a:rPr>
              <a:t>水平</a:t>
            </a:r>
            <a:r>
              <a:rPr lang="ja-JP" altLang="en-US" dirty="0"/>
              <a:t>統合戦略</a:t>
            </a:r>
            <a:endParaRPr lang="en-US" altLang="ja-JP" dirty="0"/>
          </a:p>
          <a:p>
            <a:pPr lvl="3" eaLnBrk="1" hangingPunct="1">
              <a:spcBef>
                <a:spcPts val="1000"/>
              </a:spcBef>
            </a:pPr>
            <a:r>
              <a:rPr lang="ja-JP" altLang="en-US" dirty="0"/>
              <a:t>同種製品や生産段階･流通段階の企業を</a:t>
            </a:r>
            <a:r>
              <a:rPr lang="ja-JP" altLang="en-US" dirty="0">
                <a:solidFill>
                  <a:srgbClr val="FF0000"/>
                </a:solidFill>
              </a:rPr>
              <a:t>合併</a:t>
            </a:r>
            <a:r>
              <a:rPr lang="ja-JP" altLang="en-US" dirty="0"/>
              <a:t>などで統合</a:t>
            </a:r>
            <a:endParaRPr lang="en-US" altLang="ja-JP" dirty="0"/>
          </a:p>
          <a:p>
            <a:pPr lvl="3" eaLnBrk="1" hangingPunct="1">
              <a:spcBef>
                <a:spcPts val="1000"/>
              </a:spcBef>
            </a:pPr>
            <a:r>
              <a:rPr lang="ja-JP" altLang="en-US" dirty="0">
                <a:solidFill>
                  <a:srgbClr val="FF0000"/>
                </a:solidFill>
              </a:rPr>
              <a:t>競争</a:t>
            </a:r>
            <a:r>
              <a:rPr lang="ja-JP" altLang="en-US" dirty="0"/>
              <a:t>上の優位性獲得が目的</a:t>
            </a:r>
            <a:endParaRPr lang="en-US" altLang="ja-JP" dirty="0"/>
          </a:p>
          <a:p>
            <a:pPr lvl="2" eaLnBrk="1" hangingPunct="1">
              <a:spcBef>
                <a:spcPts val="1000"/>
              </a:spcBef>
            </a:pPr>
            <a:r>
              <a:rPr lang="ja-JP" altLang="en-US" dirty="0">
                <a:solidFill>
                  <a:srgbClr val="FF0000"/>
                </a:solidFill>
              </a:rPr>
              <a:t>垂直</a:t>
            </a:r>
            <a:r>
              <a:rPr lang="ja-JP" altLang="en-US" dirty="0"/>
              <a:t>統合戦略</a:t>
            </a:r>
            <a:endParaRPr lang="en-US" altLang="ja-JP" dirty="0"/>
          </a:p>
          <a:p>
            <a:pPr lvl="3" eaLnBrk="1" hangingPunct="1">
              <a:spcBef>
                <a:spcPts val="1000"/>
              </a:spcBef>
            </a:pPr>
            <a:r>
              <a:rPr lang="ja-JP" altLang="en-US" dirty="0"/>
              <a:t>一定の製品･市場分野で</a:t>
            </a:r>
            <a:r>
              <a:rPr lang="ja-JP" altLang="en-US" dirty="0">
                <a:solidFill>
                  <a:srgbClr val="FF0000"/>
                </a:solidFill>
              </a:rPr>
              <a:t>異なる</a:t>
            </a:r>
            <a:r>
              <a:rPr lang="ja-JP" altLang="en-US" dirty="0"/>
              <a:t>生産･流通段階の事業を統合</a:t>
            </a:r>
            <a:endParaRPr lang="en-US" altLang="ja-JP" dirty="0"/>
          </a:p>
          <a:p>
            <a:pPr lvl="2" eaLnBrk="1" hangingPunct="1">
              <a:spcBef>
                <a:spcPts val="1000"/>
              </a:spcBef>
            </a:pPr>
            <a:r>
              <a:rPr lang="ja-JP" altLang="en-US" dirty="0">
                <a:solidFill>
                  <a:srgbClr val="FF0000"/>
                </a:solidFill>
              </a:rPr>
              <a:t>多角</a:t>
            </a:r>
            <a:r>
              <a:rPr lang="ja-JP" altLang="en-US" dirty="0"/>
              <a:t>化戦略</a:t>
            </a:r>
            <a:endParaRPr lang="en-US" altLang="ja-JP" dirty="0"/>
          </a:p>
          <a:p>
            <a:pPr lvl="3" eaLnBrk="1" hangingPunct="1">
              <a:spcBef>
                <a:spcPts val="1000"/>
              </a:spcBef>
            </a:pPr>
            <a:r>
              <a:rPr lang="ja-JP" altLang="en-US" dirty="0">
                <a:solidFill>
                  <a:srgbClr val="FF0000"/>
                </a:solidFill>
              </a:rPr>
              <a:t>新事業</a:t>
            </a:r>
            <a:r>
              <a:rPr lang="ja-JP" altLang="en-US" dirty="0"/>
              <a:t>分野に進出</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fade">
                                      <p:cBhvr>
                                        <p:cTn id="7" dur="500"/>
                                        <p:tgtEl>
                                          <p:spTgt spid="1638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9">
                                            <p:txEl>
                                              <p:pRg st="1" end="1"/>
                                            </p:txEl>
                                          </p:spTgt>
                                        </p:tgtEl>
                                        <p:attrNameLst>
                                          <p:attrName>style.visibility</p:attrName>
                                        </p:attrNameLst>
                                      </p:cBhvr>
                                      <p:to>
                                        <p:strVal val="visible"/>
                                      </p:to>
                                    </p:set>
                                    <p:animEffect transition="in" filter="fade">
                                      <p:cBhvr>
                                        <p:cTn id="12" dur="500"/>
                                        <p:tgtEl>
                                          <p:spTgt spid="1638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9">
                                            <p:txEl>
                                              <p:pRg st="2" end="2"/>
                                            </p:txEl>
                                          </p:spTgt>
                                        </p:tgtEl>
                                        <p:attrNameLst>
                                          <p:attrName>style.visibility</p:attrName>
                                        </p:attrNameLst>
                                      </p:cBhvr>
                                      <p:to>
                                        <p:strVal val="visible"/>
                                      </p:to>
                                    </p:set>
                                    <p:animEffect transition="in" filter="fade">
                                      <p:cBhvr>
                                        <p:cTn id="17" dur="500"/>
                                        <p:tgtEl>
                                          <p:spTgt spid="1638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9">
                                            <p:txEl>
                                              <p:pRg st="3" end="3"/>
                                            </p:txEl>
                                          </p:spTgt>
                                        </p:tgtEl>
                                        <p:attrNameLst>
                                          <p:attrName>style.visibility</p:attrName>
                                        </p:attrNameLst>
                                      </p:cBhvr>
                                      <p:to>
                                        <p:strVal val="visible"/>
                                      </p:to>
                                    </p:set>
                                    <p:animEffect transition="in" filter="fade">
                                      <p:cBhvr>
                                        <p:cTn id="22" dur="500"/>
                                        <p:tgtEl>
                                          <p:spTgt spid="1638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9">
                                            <p:txEl>
                                              <p:pRg st="4" end="4"/>
                                            </p:txEl>
                                          </p:spTgt>
                                        </p:tgtEl>
                                        <p:attrNameLst>
                                          <p:attrName>style.visibility</p:attrName>
                                        </p:attrNameLst>
                                      </p:cBhvr>
                                      <p:to>
                                        <p:strVal val="visible"/>
                                      </p:to>
                                    </p:set>
                                    <p:animEffect transition="in" filter="fade">
                                      <p:cBhvr>
                                        <p:cTn id="27" dur="500"/>
                                        <p:tgtEl>
                                          <p:spTgt spid="1638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389">
                                            <p:txEl>
                                              <p:pRg st="5" end="5"/>
                                            </p:txEl>
                                          </p:spTgt>
                                        </p:tgtEl>
                                        <p:attrNameLst>
                                          <p:attrName>style.visibility</p:attrName>
                                        </p:attrNameLst>
                                      </p:cBhvr>
                                      <p:to>
                                        <p:strVal val="visible"/>
                                      </p:to>
                                    </p:set>
                                    <p:animEffect transition="in" filter="fade">
                                      <p:cBhvr>
                                        <p:cTn id="32" dur="500"/>
                                        <p:tgtEl>
                                          <p:spTgt spid="1638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389">
                                            <p:txEl>
                                              <p:pRg st="6" end="6"/>
                                            </p:txEl>
                                          </p:spTgt>
                                        </p:tgtEl>
                                        <p:attrNameLst>
                                          <p:attrName>style.visibility</p:attrName>
                                        </p:attrNameLst>
                                      </p:cBhvr>
                                      <p:to>
                                        <p:strVal val="visible"/>
                                      </p:to>
                                    </p:set>
                                    <p:animEffect transition="in" filter="fade">
                                      <p:cBhvr>
                                        <p:cTn id="37" dur="500"/>
                                        <p:tgtEl>
                                          <p:spTgt spid="1638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389">
                                            <p:txEl>
                                              <p:pRg st="7" end="7"/>
                                            </p:txEl>
                                          </p:spTgt>
                                        </p:tgtEl>
                                        <p:attrNameLst>
                                          <p:attrName>style.visibility</p:attrName>
                                        </p:attrNameLst>
                                      </p:cBhvr>
                                      <p:to>
                                        <p:strVal val="visible"/>
                                      </p:to>
                                    </p:set>
                                    <p:animEffect transition="in" filter="fade">
                                      <p:cBhvr>
                                        <p:cTn id="42" dur="500"/>
                                        <p:tgtEl>
                                          <p:spTgt spid="1638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389">
                                            <p:txEl>
                                              <p:pRg st="8" end="8"/>
                                            </p:txEl>
                                          </p:spTgt>
                                        </p:tgtEl>
                                        <p:attrNameLst>
                                          <p:attrName>style.visibility</p:attrName>
                                        </p:attrNameLst>
                                      </p:cBhvr>
                                      <p:to>
                                        <p:strVal val="visible"/>
                                      </p:to>
                                    </p:set>
                                    <p:animEffect transition="in" filter="fade">
                                      <p:cBhvr>
                                        <p:cTn id="47" dur="500"/>
                                        <p:tgtEl>
                                          <p:spTgt spid="1638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389">
                                            <p:txEl>
                                              <p:pRg st="9" end="9"/>
                                            </p:txEl>
                                          </p:spTgt>
                                        </p:tgtEl>
                                        <p:attrNameLst>
                                          <p:attrName>style.visibility</p:attrName>
                                        </p:attrNameLst>
                                      </p:cBhvr>
                                      <p:to>
                                        <p:strVal val="visible"/>
                                      </p:to>
                                    </p:set>
                                    <p:animEffect transition="in" filter="fade">
                                      <p:cBhvr>
                                        <p:cTn id="52" dur="500"/>
                                        <p:tgtEl>
                                          <p:spTgt spid="1638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6389">
                                            <p:txEl>
                                              <p:pRg st="10" end="10"/>
                                            </p:txEl>
                                          </p:spTgt>
                                        </p:tgtEl>
                                        <p:attrNameLst>
                                          <p:attrName>style.visibility</p:attrName>
                                        </p:attrNameLst>
                                      </p:cBhvr>
                                      <p:to>
                                        <p:strVal val="visible"/>
                                      </p:to>
                                    </p:set>
                                    <p:animEffect transition="in" filter="fade">
                                      <p:cBhvr>
                                        <p:cTn id="57" dur="500"/>
                                        <p:tgtEl>
                                          <p:spTgt spid="1638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18436" name="Rectangle 2"/>
          <p:cNvSpPr>
            <a:spLocks noGrp="1" noChangeArrowheads="1"/>
          </p:cNvSpPr>
          <p:nvPr>
            <p:ph type="title"/>
          </p:nvPr>
        </p:nvSpPr>
        <p:spPr>
          <a:xfrm>
            <a:off x="539750" y="323134"/>
            <a:ext cx="8229600" cy="1252538"/>
          </a:xfrm>
        </p:spPr>
        <p:txBody>
          <a:bodyPr/>
          <a:lstStyle/>
          <a:p>
            <a:pPr eaLnBrk="1" hangingPunct="1"/>
            <a:r>
              <a:rPr lang="ja-JP" altLang="en-US" sz="4400" dirty="0"/>
              <a:t>２．競争戦略</a:t>
            </a:r>
            <a:r>
              <a:rPr lang="en-US" altLang="ja-JP" sz="4400" dirty="0"/>
              <a:t>-1</a:t>
            </a:r>
            <a:br>
              <a:rPr lang="en-US" altLang="ja-JP" sz="4400" dirty="0"/>
            </a:br>
            <a:endParaRPr lang="ja-JP" altLang="en-US" sz="4400" dirty="0"/>
          </a:p>
        </p:txBody>
      </p:sp>
      <p:sp>
        <p:nvSpPr>
          <p:cNvPr id="18437" name="Rectangle 3"/>
          <p:cNvSpPr>
            <a:spLocks noGrp="1" noChangeArrowheads="1"/>
          </p:cNvSpPr>
          <p:nvPr>
            <p:ph type="body" idx="1"/>
          </p:nvPr>
        </p:nvSpPr>
        <p:spPr>
          <a:xfrm>
            <a:off x="110532" y="1075843"/>
            <a:ext cx="9033468" cy="5446765"/>
          </a:xfrm>
        </p:spPr>
        <p:txBody>
          <a:bodyPr/>
          <a:lstStyle/>
          <a:p>
            <a:pPr eaLnBrk="1" hangingPunct="1">
              <a:spcBef>
                <a:spcPts val="200"/>
              </a:spcBef>
            </a:pPr>
            <a:r>
              <a:rPr lang="ja-JP" altLang="en-US" sz="2400" dirty="0"/>
              <a:t>競争戦略とは</a:t>
            </a:r>
            <a:r>
              <a:rPr lang="ja-JP" altLang="en-US" dirty="0"/>
              <a:t>：</a:t>
            </a:r>
            <a:r>
              <a:rPr lang="ja-JP" altLang="en-US" sz="2400" dirty="0"/>
              <a:t>他社に対し競争上の</a:t>
            </a:r>
            <a:r>
              <a:rPr lang="ja-JP" altLang="en-US" sz="2400" dirty="0">
                <a:solidFill>
                  <a:srgbClr val="FF0000"/>
                </a:solidFill>
              </a:rPr>
              <a:t>優位獲得</a:t>
            </a:r>
            <a:r>
              <a:rPr lang="ja-JP" altLang="en-US" sz="2400" dirty="0"/>
              <a:t>の戦略</a:t>
            </a:r>
            <a:endParaRPr lang="en-US" altLang="ja-JP" dirty="0"/>
          </a:p>
          <a:p>
            <a:pPr lvl="1" eaLnBrk="1" hangingPunct="1">
              <a:spcBef>
                <a:spcPts val="200"/>
              </a:spcBef>
            </a:pPr>
            <a:r>
              <a:rPr lang="ja-JP" altLang="en-US" sz="2000" dirty="0"/>
              <a:t>競争市場を規定する要因：５フォース（５大</a:t>
            </a:r>
            <a:r>
              <a:rPr lang="ja-JP" altLang="en-US" sz="2000" dirty="0">
                <a:solidFill>
                  <a:srgbClr val="FF0000"/>
                </a:solidFill>
              </a:rPr>
              <a:t>競争</a:t>
            </a:r>
            <a:r>
              <a:rPr lang="ja-JP" altLang="en-US" sz="2000" dirty="0"/>
              <a:t>要因）：ポーターが提唱</a:t>
            </a:r>
            <a:r>
              <a:rPr lang="en-US" altLang="ja-JP" sz="2000" dirty="0"/>
              <a:t>(</a:t>
            </a:r>
            <a:r>
              <a:rPr lang="ja-JP" altLang="en-US" sz="2000" dirty="0"/>
              <a:t>下図</a:t>
            </a:r>
            <a:r>
              <a:rPr lang="en-US" altLang="ja-JP" sz="2000" dirty="0"/>
              <a:t>)</a:t>
            </a:r>
          </a:p>
        </p:txBody>
      </p:sp>
      <p:pic>
        <p:nvPicPr>
          <p:cNvPr id="18439" name="Picture 3"/>
          <p:cNvPicPr>
            <a:picLocks noChangeAspect="1" noChangeArrowheads="1"/>
          </p:cNvPicPr>
          <p:nvPr/>
        </p:nvPicPr>
        <p:blipFill>
          <a:blip r:embed="rId3" cstate="print"/>
          <a:srcRect/>
          <a:stretch>
            <a:fillRect/>
          </a:stretch>
        </p:blipFill>
        <p:spPr bwMode="auto">
          <a:xfrm>
            <a:off x="351692" y="2031217"/>
            <a:ext cx="8543550" cy="4233148"/>
          </a:xfrm>
          <a:prstGeom prst="rect">
            <a:avLst/>
          </a:prstGeom>
          <a:noFill/>
          <a:ln w="9525">
            <a:noFill/>
            <a:miter lim="800000"/>
            <a:headEnd/>
            <a:tailEnd/>
          </a:ln>
        </p:spPr>
      </p:pic>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
        <p:nvSpPr>
          <p:cNvPr id="6" name="スライド番号プレースホルダ 5"/>
          <p:cNvSpPr>
            <a:spLocks noGrp="1"/>
          </p:cNvSpPr>
          <p:nvPr>
            <p:ph type="sldNum" sz="quarter" idx="12"/>
          </p:nvPr>
        </p:nvSpPr>
        <p:spPr/>
        <p:txBody>
          <a:bodyPr/>
          <a:lstStyle/>
          <a:p>
            <a:pPr>
              <a:defRPr/>
            </a:pPr>
            <a:fld id="{45FF3C19-59A8-4B59-8A6C-6A90DF684395}" type="slidenum">
              <a:rPr lang="en-US" altLang="ja-JP"/>
              <a:pPr>
                <a:defRPr/>
              </a:pPr>
              <a:t>13</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fade">
                                      <p:cBhvr>
                                        <p:cTn id="7" dur="500"/>
                                        <p:tgtEl>
                                          <p:spTgt spid="184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7">
                                            <p:txEl>
                                              <p:pRg st="1" end="1"/>
                                            </p:txEl>
                                          </p:spTgt>
                                        </p:tgtEl>
                                        <p:attrNameLst>
                                          <p:attrName>style.visibility</p:attrName>
                                        </p:attrNameLst>
                                      </p:cBhvr>
                                      <p:to>
                                        <p:strVal val="visible"/>
                                      </p:to>
                                    </p:set>
                                    <p:animEffect transition="in" filter="fade">
                                      <p:cBhvr>
                                        <p:cTn id="12" dur="500"/>
                                        <p:tgtEl>
                                          <p:spTgt spid="18437">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8439"/>
                                        </p:tgtEl>
                                        <p:attrNameLst>
                                          <p:attrName>style.visibility</p:attrName>
                                        </p:attrNameLst>
                                      </p:cBhvr>
                                      <p:to>
                                        <p:strVal val="visible"/>
                                      </p:to>
                                    </p:set>
                                    <p:animEffect transition="in" filter="fade">
                                      <p:cBhvr>
                                        <p:cTn id="16" dur="500"/>
                                        <p:tgtEl>
                                          <p:spTgt spid="18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E2FFC0AF-A71D-48A3-8BB7-1C1BE7DF4CC7}" type="slidenum">
              <a:rPr lang="en-US" altLang="ja-JP"/>
              <a:pPr>
                <a:defRPr/>
              </a:pPr>
              <a:t>14</a:t>
            </a:fld>
            <a:endParaRPr lang="en-US" altLang="ja-JP" dirty="0"/>
          </a:p>
        </p:txBody>
      </p:sp>
      <p:sp>
        <p:nvSpPr>
          <p:cNvPr id="19460" name="Rectangle 2"/>
          <p:cNvSpPr>
            <a:spLocks noGrp="1" noChangeArrowheads="1"/>
          </p:cNvSpPr>
          <p:nvPr>
            <p:ph type="title"/>
          </p:nvPr>
        </p:nvSpPr>
        <p:spPr>
          <a:xfrm>
            <a:off x="539750" y="431800"/>
            <a:ext cx="8229600" cy="1252538"/>
          </a:xfrm>
        </p:spPr>
        <p:txBody>
          <a:bodyPr/>
          <a:lstStyle/>
          <a:p>
            <a:pPr eaLnBrk="1" hangingPunct="1"/>
            <a:r>
              <a:rPr lang="ja-JP" altLang="en-US" sz="4400" dirty="0"/>
              <a:t>２．競争戦略</a:t>
            </a:r>
            <a:r>
              <a:rPr lang="en-US" altLang="ja-JP" sz="4400" dirty="0"/>
              <a:t>-2</a:t>
            </a:r>
            <a:endParaRPr lang="ja-JP" altLang="en-US" sz="4400" dirty="0"/>
          </a:p>
        </p:txBody>
      </p:sp>
      <p:sp>
        <p:nvSpPr>
          <p:cNvPr id="19461" name="Rectangle 3"/>
          <p:cNvSpPr>
            <a:spLocks noGrp="1" noChangeArrowheads="1"/>
          </p:cNvSpPr>
          <p:nvPr>
            <p:ph type="body" idx="1"/>
          </p:nvPr>
        </p:nvSpPr>
        <p:spPr>
          <a:xfrm>
            <a:off x="683288" y="1310641"/>
            <a:ext cx="8206712" cy="5140960"/>
          </a:xfrm>
        </p:spPr>
        <p:txBody>
          <a:bodyPr/>
          <a:lstStyle/>
          <a:p>
            <a:pPr eaLnBrk="1" hangingPunct="1">
              <a:spcBef>
                <a:spcPts val="1000"/>
              </a:spcBef>
            </a:pPr>
            <a:r>
              <a:rPr lang="ja-JP" altLang="en-US" dirty="0"/>
              <a:t>競争戦略の３つの基本戦略</a:t>
            </a:r>
            <a:r>
              <a:rPr lang="en-US" altLang="ja-JP" dirty="0"/>
              <a:t>-1</a:t>
            </a:r>
          </a:p>
          <a:p>
            <a:pPr lvl="1" eaLnBrk="1" hangingPunct="1">
              <a:spcBef>
                <a:spcPts val="600"/>
              </a:spcBef>
            </a:pPr>
            <a:r>
              <a:rPr lang="ja-JP" altLang="en-US" dirty="0"/>
              <a:t>ポータが提唱：下図</a:t>
            </a:r>
            <a:endParaRPr lang="en-US" altLang="ja-JP" dirty="0"/>
          </a:p>
          <a:p>
            <a:pPr lvl="2" eaLnBrk="1" hangingPunct="1">
              <a:spcBef>
                <a:spcPts val="600"/>
              </a:spcBef>
            </a:pPr>
            <a:r>
              <a:rPr lang="ja-JP" altLang="en-US" dirty="0"/>
              <a:t>① </a:t>
            </a:r>
            <a:r>
              <a:rPr lang="ja-JP" altLang="en-US" dirty="0">
                <a:solidFill>
                  <a:srgbClr val="FF0000"/>
                </a:solidFill>
              </a:rPr>
              <a:t>コスト</a:t>
            </a:r>
            <a:r>
              <a:rPr lang="ja-JP" altLang="en-US" dirty="0"/>
              <a:t>･リーダーシップ戦略</a:t>
            </a:r>
            <a:endParaRPr lang="en-US" altLang="ja-JP" dirty="0"/>
          </a:p>
          <a:p>
            <a:pPr lvl="2" eaLnBrk="1" hangingPunct="1">
              <a:spcBef>
                <a:spcPts val="600"/>
              </a:spcBef>
            </a:pPr>
            <a:r>
              <a:rPr lang="ja-JP" altLang="en-US" dirty="0"/>
              <a:t>② </a:t>
            </a:r>
            <a:r>
              <a:rPr lang="ja-JP" altLang="en-US" dirty="0">
                <a:solidFill>
                  <a:srgbClr val="FF0000"/>
                </a:solidFill>
              </a:rPr>
              <a:t>差別</a:t>
            </a:r>
            <a:r>
              <a:rPr lang="ja-JP" altLang="en-US" dirty="0"/>
              <a:t>化戦略</a:t>
            </a:r>
            <a:endParaRPr lang="en-US" altLang="ja-JP" dirty="0"/>
          </a:p>
          <a:p>
            <a:pPr lvl="2" eaLnBrk="1" hangingPunct="1">
              <a:spcBef>
                <a:spcPts val="600"/>
              </a:spcBef>
            </a:pPr>
            <a:r>
              <a:rPr lang="ja-JP" altLang="en-US" dirty="0"/>
              <a:t>③ </a:t>
            </a:r>
            <a:r>
              <a:rPr lang="ja-JP" altLang="en-US" dirty="0">
                <a:solidFill>
                  <a:srgbClr val="FF0000"/>
                </a:solidFill>
              </a:rPr>
              <a:t>焦点</a:t>
            </a:r>
            <a:r>
              <a:rPr lang="ja-JP" altLang="en-US" dirty="0"/>
              <a:t>化戦略（</a:t>
            </a:r>
            <a:r>
              <a:rPr lang="en-US" altLang="ja-JP" dirty="0"/>
              <a:t>=</a:t>
            </a:r>
            <a:r>
              <a:rPr lang="ja-JP" altLang="en-US" dirty="0"/>
              <a:t>集中化戦略）</a:t>
            </a:r>
            <a:endParaRPr lang="en-US" altLang="ja-JP" dirty="0"/>
          </a:p>
        </p:txBody>
      </p:sp>
      <p:grpSp>
        <p:nvGrpSpPr>
          <p:cNvPr id="2" name="グループ化 1"/>
          <p:cNvGrpSpPr/>
          <p:nvPr/>
        </p:nvGrpSpPr>
        <p:grpSpPr>
          <a:xfrm>
            <a:off x="1798653" y="3758084"/>
            <a:ext cx="5523938" cy="2380102"/>
            <a:chOff x="1798653" y="3758084"/>
            <a:chExt cx="5523938" cy="2380102"/>
          </a:xfrm>
        </p:grpSpPr>
        <p:pic>
          <p:nvPicPr>
            <p:cNvPr id="19464" name="Picture 1"/>
            <p:cNvPicPr>
              <a:picLocks noChangeAspect="1" noChangeArrowheads="1"/>
            </p:cNvPicPr>
            <p:nvPr/>
          </p:nvPicPr>
          <p:blipFill>
            <a:blip r:embed="rId3" cstate="print"/>
            <a:srcRect/>
            <a:stretch>
              <a:fillRect/>
            </a:stretch>
          </p:blipFill>
          <p:spPr bwMode="auto">
            <a:xfrm>
              <a:off x="1798653" y="3758084"/>
              <a:ext cx="5523938" cy="2380102"/>
            </a:xfrm>
            <a:prstGeom prst="rect">
              <a:avLst/>
            </a:prstGeom>
            <a:noFill/>
            <a:ln w="9525">
              <a:noFill/>
              <a:miter lim="800000"/>
              <a:headEnd/>
              <a:tailEnd/>
            </a:ln>
          </p:spPr>
        </p:pic>
        <p:cxnSp>
          <p:nvCxnSpPr>
            <p:cNvPr id="11" name="直線コネクタ 10"/>
            <p:cNvCxnSpPr/>
            <p:nvPr/>
          </p:nvCxnSpPr>
          <p:spPr bwMode="auto">
            <a:xfrm>
              <a:off x="1810847" y="3782406"/>
              <a:ext cx="1629440" cy="533352"/>
            </a:xfrm>
            <a:prstGeom prst="line">
              <a:avLst/>
            </a:prstGeom>
          </p:spPr>
          <p:style>
            <a:lnRef idx="1">
              <a:schemeClr val="dk1"/>
            </a:lnRef>
            <a:fillRef idx="0">
              <a:schemeClr val="dk1"/>
            </a:fillRef>
            <a:effectRef idx="0">
              <a:schemeClr val="dk1"/>
            </a:effectRef>
            <a:fontRef idx="minor">
              <a:schemeClr val="tx1"/>
            </a:fontRef>
          </p:style>
        </p:cxnSp>
      </p:grpSp>
      <p:sp>
        <p:nvSpPr>
          <p:cNvPr id="9" name="日付プレースホルダ 8"/>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fade">
                                      <p:cBhvr>
                                        <p:cTn id="7" dur="500"/>
                                        <p:tgtEl>
                                          <p:spTgt spid="194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61">
                                            <p:txEl>
                                              <p:pRg st="1" end="1"/>
                                            </p:txEl>
                                          </p:spTgt>
                                        </p:tgtEl>
                                        <p:attrNameLst>
                                          <p:attrName>style.visibility</p:attrName>
                                        </p:attrNameLst>
                                      </p:cBhvr>
                                      <p:to>
                                        <p:strVal val="visible"/>
                                      </p:to>
                                    </p:set>
                                    <p:animEffect transition="in" filter="fade">
                                      <p:cBhvr>
                                        <p:cTn id="12" dur="500"/>
                                        <p:tgtEl>
                                          <p:spTgt spid="19461">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9461">
                                            <p:txEl>
                                              <p:pRg st="2" end="2"/>
                                            </p:txEl>
                                          </p:spTgt>
                                        </p:tgtEl>
                                        <p:attrNameLst>
                                          <p:attrName>style.visibility</p:attrName>
                                        </p:attrNameLst>
                                      </p:cBhvr>
                                      <p:to>
                                        <p:strVal val="visible"/>
                                      </p:to>
                                    </p:set>
                                    <p:animEffect transition="in" filter="fade">
                                      <p:cBhvr>
                                        <p:cTn id="21" dur="500"/>
                                        <p:tgtEl>
                                          <p:spTgt spid="1946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9461">
                                            <p:txEl>
                                              <p:pRg st="3" end="3"/>
                                            </p:txEl>
                                          </p:spTgt>
                                        </p:tgtEl>
                                        <p:attrNameLst>
                                          <p:attrName>style.visibility</p:attrName>
                                        </p:attrNameLst>
                                      </p:cBhvr>
                                      <p:to>
                                        <p:strVal val="visible"/>
                                      </p:to>
                                    </p:set>
                                    <p:animEffect transition="in" filter="fade">
                                      <p:cBhvr>
                                        <p:cTn id="26" dur="500"/>
                                        <p:tgtEl>
                                          <p:spTgt spid="1946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9461">
                                            <p:txEl>
                                              <p:pRg st="4" end="4"/>
                                            </p:txEl>
                                          </p:spTgt>
                                        </p:tgtEl>
                                        <p:attrNameLst>
                                          <p:attrName>style.visibility</p:attrName>
                                        </p:attrNameLst>
                                      </p:cBhvr>
                                      <p:to>
                                        <p:strVal val="visible"/>
                                      </p:to>
                                    </p:set>
                                    <p:animEffect transition="in" filter="fade">
                                      <p:cBhvr>
                                        <p:cTn id="31" dur="500"/>
                                        <p:tgtEl>
                                          <p:spTgt spid="1946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C29FA244-230A-42FD-8A5F-4CDC97C1EBAE}" type="slidenum">
              <a:rPr lang="en-US" altLang="ja-JP"/>
              <a:pPr>
                <a:defRPr/>
              </a:pPr>
              <a:t>15</a:t>
            </a:fld>
            <a:endParaRPr lang="en-US" altLang="ja-JP" dirty="0"/>
          </a:p>
        </p:txBody>
      </p:sp>
      <p:sp>
        <p:nvSpPr>
          <p:cNvPr id="20484" name="Rectangle 2"/>
          <p:cNvSpPr>
            <a:spLocks noGrp="1" noChangeArrowheads="1"/>
          </p:cNvSpPr>
          <p:nvPr>
            <p:ph type="title"/>
          </p:nvPr>
        </p:nvSpPr>
        <p:spPr>
          <a:xfrm>
            <a:off x="539750" y="431800"/>
            <a:ext cx="8229600" cy="1252538"/>
          </a:xfrm>
        </p:spPr>
        <p:txBody>
          <a:bodyPr/>
          <a:lstStyle/>
          <a:p>
            <a:pPr eaLnBrk="1" hangingPunct="1"/>
            <a:r>
              <a:rPr lang="ja-JP" altLang="en-US" sz="4400" dirty="0"/>
              <a:t>２．競争戦略</a:t>
            </a:r>
            <a:r>
              <a:rPr lang="en-US" altLang="ja-JP" sz="4400" dirty="0"/>
              <a:t>-3</a:t>
            </a:r>
            <a:endParaRPr lang="ja-JP" altLang="en-US" sz="4400" dirty="0"/>
          </a:p>
        </p:txBody>
      </p:sp>
      <p:sp>
        <p:nvSpPr>
          <p:cNvPr id="20485" name="Rectangle 3"/>
          <p:cNvSpPr>
            <a:spLocks noGrp="1" noChangeArrowheads="1"/>
          </p:cNvSpPr>
          <p:nvPr>
            <p:ph type="body" idx="1"/>
          </p:nvPr>
        </p:nvSpPr>
        <p:spPr>
          <a:xfrm>
            <a:off x="763675" y="1356527"/>
            <a:ext cx="8126325" cy="5095074"/>
          </a:xfrm>
        </p:spPr>
        <p:txBody>
          <a:bodyPr/>
          <a:lstStyle/>
          <a:p>
            <a:pPr eaLnBrk="1" hangingPunct="1">
              <a:spcBef>
                <a:spcPts val="1000"/>
              </a:spcBef>
            </a:pPr>
            <a:r>
              <a:rPr lang="ja-JP" altLang="en-US" dirty="0"/>
              <a:t>競争戦略の３つの基本戦略</a:t>
            </a:r>
            <a:r>
              <a:rPr lang="en-US" altLang="ja-JP" dirty="0"/>
              <a:t>-2</a:t>
            </a:r>
          </a:p>
          <a:p>
            <a:pPr lvl="1" eaLnBrk="1" hangingPunct="1">
              <a:spcBef>
                <a:spcPts val="1000"/>
              </a:spcBef>
            </a:pPr>
            <a:r>
              <a:rPr lang="ja-JP" altLang="en-US" dirty="0"/>
              <a:t>①コスト･リーダーシップ戦略</a:t>
            </a:r>
            <a:endParaRPr lang="en-US" altLang="ja-JP" dirty="0"/>
          </a:p>
          <a:p>
            <a:pPr lvl="2" eaLnBrk="1" hangingPunct="1">
              <a:spcBef>
                <a:spcPts val="1000"/>
              </a:spcBef>
            </a:pPr>
            <a:r>
              <a:rPr lang="ja-JP" altLang="en-US" dirty="0"/>
              <a:t>製品原価の</a:t>
            </a:r>
            <a:r>
              <a:rPr lang="ja-JP" altLang="en-US" dirty="0">
                <a:solidFill>
                  <a:srgbClr val="FF0000"/>
                </a:solidFill>
              </a:rPr>
              <a:t>低減</a:t>
            </a:r>
            <a:r>
              <a:rPr lang="ja-JP" altLang="en-US" dirty="0"/>
              <a:t>で他社をリード</a:t>
            </a:r>
            <a:endParaRPr lang="en-US" altLang="ja-JP" dirty="0"/>
          </a:p>
          <a:p>
            <a:pPr lvl="2" eaLnBrk="1" hangingPunct="1">
              <a:spcBef>
                <a:spcPts val="1000"/>
              </a:spcBef>
            </a:pPr>
            <a:r>
              <a:rPr lang="ja-JP" altLang="en-US" dirty="0"/>
              <a:t>固定的価格の</a:t>
            </a:r>
            <a:r>
              <a:rPr lang="ja-JP" altLang="en-US" dirty="0">
                <a:solidFill>
                  <a:srgbClr val="FF0000"/>
                </a:solidFill>
              </a:rPr>
              <a:t>利益</a:t>
            </a:r>
            <a:r>
              <a:rPr lang="ja-JP" altLang="en-US" dirty="0"/>
              <a:t>率で他社より優位</a:t>
            </a:r>
            <a:endParaRPr lang="en-US" altLang="ja-JP" dirty="0"/>
          </a:p>
          <a:p>
            <a:pPr lvl="1" eaLnBrk="1" hangingPunct="1">
              <a:spcBef>
                <a:spcPts val="1000"/>
              </a:spcBef>
            </a:pPr>
            <a:r>
              <a:rPr lang="ja-JP" altLang="en-US" dirty="0"/>
              <a:t>②差別化戦略</a:t>
            </a:r>
            <a:endParaRPr lang="en-US" altLang="ja-JP" dirty="0"/>
          </a:p>
          <a:p>
            <a:pPr lvl="2" eaLnBrk="1" hangingPunct="1">
              <a:spcBef>
                <a:spcPts val="1000"/>
              </a:spcBef>
            </a:pPr>
            <a:r>
              <a:rPr lang="ja-JP" altLang="en-US" dirty="0"/>
              <a:t>価格以外で自社製品を</a:t>
            </a:r>
            <a:r>
              <a:rPr lang="ja-JP" altLang="en-US" dirty="0">
                <a:solidFill>
                  <a:srgbClr val="FF0000"/>
                </a:solidFill>
              </a:rPr>
              <a:t>アピール</a:t>
            </a:r>
            <a:endParaRPr lang="en-US" altLang="ja-JP" dirty="0">
              <a:solidFill>
                <a:srgbClr val="FF0000"/>
              </a:solidFill>
            </a:endParaRPr>
          </a:p>
          <a:p>
            <a:pPr lvl="2" eaLnBrk="1" hangingPunct="1">
              <a:spcBef>
                <a:spcPts val="1000"/>
              </a:spcBef>
            </a:pPr>
            <a:r>
              <a:rPr lang="ja-JP" altLang="en-US" dirty="0">
                <a:solidFill>
                  <a:srgbClr val="FF0000"/>
                </a:solidFill>
              </a:rPr>
              <a:t>機能</a:t>
            </a:r>
            <a:r>
              <a:rPr lang="ja-JP" altLang="en-US" dirty="0"/>
              <a:t>面</a:t>
            </a:r>
            <a:r>
              <a:rPr lang="en-US" altLang="ja-JP" dirty="0"/>
              <a:t>､</a:t>
            </a:r>
            <a:r>
              <a:rPr lang="ja-JP" altLang="en-US" dirty="0"/>
              <a:t>ﾌﾞﾗﾝﾄﾞｲﾒｰｼﾞ</a:t>
            </a:r>
            <a:r>
              <a:rPr lang="en-US" altLang="ja-JP" dirty="0"/>
              <a:t>､</a:t>
            </a:r>
            <a:r>
              <a:rPr lang="ja-JP" altLang="en-US" dirty="0"/>
              <a:t>デザイン、ｱﾌﾀｰｻｰﾋﾞｽなどが</a:t>
            </a:r>
            <a:r>
              <a:rPr lang="ja-JP" altLang="en-US" dirty="0">
                <a:solidFill>
                  <a:srgbClr val="FF0000"/>
                </a:solidFill>
              </a:rPr>
              <a:t>優位</a:t>
            </a:r>
            <a:endParaRPr lang="en-US" altLang="ja-JP" dirty="0">
              <a:solidFill>
                <a:srgbClr val="FF0000"/>
              </a:solidFill>
            </a:endParaRPr>
          </a:p>
          <a:p>
            <a:pPr lvl="1" eaLnBrk="1" hangingPunct="1">
              <a:spcBef>
                <a:spcPts val="1000"/>
              </a:spcBef>
            </a:pPr>
            <a:r>
              <a:rPr lang="ja-JP" altLang="en-US" dirty="0"/>
              <a:t>③焦点化戦略（</a:t>
            </a:r>
            <a:r>
              <a:rPr lang="en-US" altLang="ja-JP" dirty="0"/>
              <a:t>=</a:t>
            </a:r>
            <a:r>
              <a:rPr lang="ja-JP" altLang="en-US" dirty="0">
                <a:solidFill>
                  <a:srgbClr val="FF0000"/>
                </a:solidFill>
              </a:rPr>
              <a:t>集中化</a:t>
            </a:r>
            <a:r>
              <a:rPr lang="ja-JP" altLang="en-US" dirty="0"/>
              <a:t>戦略、</a:t>
            </a:r>
            <a:r>
              <a:rPr lang="ja-JP" altLang="en-US" dirty="0">
                <a:solidFill>
                  <a:srgbClr val="FF0000"/>
                </a:solidFill>
              </a:rPr>
              <a:t>ニッチ</a:t>
            </a:r>
            <a:r>
              <a:rPr lang="ja-JP" altLang="en-US" dirty="0"/>
              <a:t>戦略）</a:t>
            </a:r>
            <a:endParaRPr lang="en-US" altLang="ja-JP" dirty="0">
              <a:solidFill>
                <a:srgbClr val="FF0000"/>
              </a:solidFill>
            </a:endParaRPr>
          </a:p>
          <a:p>
            <a:pPr lvl="2" eaLnBrk="1" hangingPunct="1">
              <a:spcBef>
                <a:spcPts val="1000"/>
              </a:spcBef>
            </a:pPr>
            <a:r>
              <a:rPr lang="ja-JP" altLang="en-US" dirty="0">
                <a:solidFill>
                  <a:srgbClr val="FF0000"/>
                </a:solidFill>
              </a:rPr>
              <a:t>特殊</a:t>
            </a:r>
            <a:r>
              <a:rPr lang="ja-JP" altLang="en-US" dirty="0"/>
              <a:t>市場に特化し経営</a:t>
            </a:r>
            <a:r>
              <a:rPr lang="ja-JP" altLang="en-US" dirty="0">
                <a:solidFill>
                  <a:srgbClr val="FF0000"/>
                </a:solidFill>
              </a:rPr>
              <a:t>資源</a:t>
            </a:r>
            <a:r>
              <a:rPr lang="ja-JP" altLang="en-US" dirty="0"/>
              <a:t>を</a:t>
            </a:r>
            <a:r>
              <a:rPr lang="ja-JP" altLang="en-US" dirty="0">
                <a:solidFill>
                  <a:srgbClr val="FF0000"/>
                </a:solidFill>
              </a:rPr>
              <a:t>集中</a:t>
            </a:r>
            <a:endParaRPr lang="en-US" altLang="ja-JP" dirty="0">
              <a:solidFill>
                <a:srgbClr val="FF0000"/>
              </a:solidFill>
            </a:endParaRPr>
          </a:p>
          <a:p>
            <a:pPr lvl="2" eaLnBrk="1" hangingPunct="1">
              <a:spcBef>
                <a:spcPts val="1000"/>
              </a:spcBef>
            </a:pPr>
            <a:r>
              <a:rPr lang="ja-JP" altLang="en-US" dirty="0">
                <a:solidFill>
                  <a:srgbClr val="FF0000"/>
                </a:solidFill>
              </a:rPr>
              <a:t>ニッチ</a:t>
            </a:r>
            <a:r>
              <a:rPr lang="ja-JP" altLang="en-US" dirty="0"/>
              <a:t>製品、ニッチャー（事業者）</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fade">
                                      <p:cBhvr>
                                        <p:cTn id="7" dur="500"/>
                                        <p:tgtEl>
                                          <p:spTgt spid="20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5">
                                            <p:txEl>
                                              <p:pRg st="1" end="1"/>
                                            </p:txEl>
                                          </p:spTgt>
                                        </p:tgtEl>
                                        <p:attrNameLst>
                                          <p:attrName>style.visibility</p:attrName>
                                        </p:attrNameLst>
                                      </p:cBhvr>
                                      <p:to>
                                        <p:strVal val="visible"/>
                                      </p:to>
                                    </p:set>
                                    <p:animEffect transition="in" filter="fade">
                                      <p:cBhvr>
                                        <p:cTn id="12" dur="500"/>
                                        <p:tgtEl>
                                          <p:spTgt spid="204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5">
                                            <p:txEl>
                                              <p:pRg st="2" end="2"/>
                                            </p:txEl>
                                          </p:spTgt>
                                        </p:tgtEl>
                                        <p:attrNameLst>
                                          <p:attrName>style.visibility</p:attrName>
                                        </p:attrNameLst>
                                      </p:cBhvr>
                                      <p:to>
                                        <p:strVal val="visible"/>
                                      </p:to>
                                    </p:set>
                                    <p:animEffect transition="in" filter="fade">
                                      <p:cBhvr>
                                        <p:cTn id="17" dur="500"/>
                                        <p:tgtEl>
                                          <p:spTgt spid="2048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5">
                                            <p:txEl>
                                              <p:pRg st="3" end="3"/>
                                            </p:txEl>
                                          </p:spTgt>
                                        </p:tgtEl>
                                        <p:attrNameLst>
                                          <p:attrName>style.visibility</p:attrName>
                                        </p:attrNameLst>
                                      </p:cBhvr>
                                      <p:to>
                                        <p:strVal val="visible"/>
                                      </p:to>
                                    </p:set>
                                    <p:animEffect transition="in" filter="fade">
                                      <p:cBhvr>
                                        <p:cTn id="22" dur="500"/>
                                        <p:tgtEl>
                                          <p:spTgt spid="2048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485">
                                            <p:txEl>
                                              <p:pRg st="4" end="4"/>
                                            </p:txEl>
                                          </p:spTgt>
                                        </p:tgtEl>
                                        <p:attrNameLst>
                                          <p:attrName>style.visibility</p:attrName>
                                        </p:attrNameLst>
                                      </p:cBhvr>
                                      <p:to>
                                        <p:strVal val="visible"/>
                                      </p:to>
                                    </p:set>
                                    <p:animEffect transition="in" filter="fade">
                                      <p:cBhvr>
                                        <p:cTn id="27" dur="500"/>
                                        <p:tgtEl>
                                          <p:spTgt spid="2048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485">
                                            <p:txEl>
                                              <p:pRg st="5" end="5"/>
                                            </p:txEl>
                                          </p:spTgt>
                                        </p:tgtEl>
                                        <p:attrNameLst>
                                          <p:attrName>style.visibility</p:attrName>
                                        </p:attrNameLst>
                                      </p:cBhvr>
                                      <p:to>
                                        <p:strVal val="visible"/>
                                      </p:to>
                                    </p:set>
                                    <p:animEffect transition="in" filter="fade">
                                      <p:cBhvr>
                                        <p:cTn id="32" dur="500"/>
                                        <p:tgtEl>
                                          <p:spTgt spid="2048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485">
                                            <p:txEl>
                                              <p:pRg st="6" end="6"/>
                                            </p:txEl>
                                          </p:spTgt>
                                        </p:tgtEl>
                                        <p:attrNameLst>
                                          <p:attrName>style.visibility</p:attrName>
                                        </p:attrNameLst>
                                      </p:cBhvr>
                                      <p:to>
                                        <p:strVal val="visible"/>
                                      </p:to>
                                    </p:set>
                                    <p:animEffect transition="in" filter="fade">
                                      <p:cBhvr>
                                        <p:cTn id="37" dur="500"/>
                                        <p:tgtEl>
                                          <p:spTgt spid="2048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485">
                                            <p:txEl>
                                              <p:pRg st="7" end="7"/>
                                            </p:txEl>
                                          </p:spTgt>
                                        </p:tgtEl>
                                        <p:attrNameLst>
                                          <p:attrName>style.visibility</p:attrName>
                                        </p:attrNameLst>
                                      </p:cBhvr>
                                      <p:to>
                                        <p:strVal val="visible"/>
                                      </p:to>
                                    </p:set>
                                    <p:animEffect transition="in" filter="fade">
                                      <p:cBhvr>
                                        <p:cTn id="42" dur="500"/>
                                        <p:tgtEl>
                                          <p:spTgt spid="2048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0485">
                                            <p:txEl>
                                              <p:pRg st="8" end="8"/>
                                            </p:txEl>
                                          </p:spTgt>
                                        </p:tgtEl>
                                        <p:attrNameLst>
                                          <p:attrName>style.visibility</p:attrName>
                                        </p:attrNameLst>
                                      </p:cBhvr>
                                      <p:to>
                                        <p:strVal val="visible"/>
                                      </p:to>
                                    </p:set>
                                    <p:animEffect transition="in" filter="fade">
                                      <p:cBhvr>
                                        <p:cTn id="47" dur="500"/>
                                        <p:tgtEl>
                                          <p:spTgt spid="2048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485">
                                            <p:txEl>
                                              <p:pRg st="9" end="9"/>
                                            </p:txEl>
                                          </p:spTgt>
                                        </p:tgtEl>
                                        <p:attrNameLst>
                                          <p:attrName>style.visibility</p:attrName>
                                        </p:attrNameLst>
                                      </p:cBhvr>
                                      <p:to>
                                        <p:strVal val="visible"/>
                                      </p:to>
                                    </p:set>
                                    <p:animEffect transition="in" filter="fade">
                                      <p:cBhvr>
                                        <p:cTn id="52" dur="500"/>
                                        <p:tgtEl>
                                          <p:spTgt spid="2048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8DE2F814-A2B1-43FD-ABC7-0B0801A41227}" type="slidenum">
              <a:rPr lang="en-US" altLang="ja-JP"/>
              <a:pPr>
                <a:defRPr/>
              </a:pPr>
              <a:t>16</a:t>
            </a:fld>
            <a:endParaRPr lang="en-US" altLang="ja-JP" dirty="0"/>
          </a:p>
        </p:txBody>
      </p:sp>
      <p:sp>
        <p:nvSpPr>
          <p:cNvPr id="21508" name="Rectangle 2"/>
          <p:cNvSpPr>
            <a:spLocks noGrp="1" noChangeArrowheads="1"/>
          </p:cNvSpPr>
          <p:nvPr>
            <p:ph type="title"/>
          </p:nvPr>
        </p:nvSpPr>
        <p:spPr>
          <a:xfrm>
            <a:off x="539750" y="431800"/>
            <a:ext cx="8229600" cy="1252538"/>
          </a:xfrm>
        </p:spPr>
        <p:txBody>
          <a:bodyPr/>
          <a:lstStyle/>
          <a:p>
            <a:pPr eaLnBrk="1" hangingPunct="1">
              <a:lnSpc>
                <a:spcPts val="4800"/>
              </a:lnSpc>
            </a:pPr>
            <a:r>
              <a:rPr lang="ja-JP" altLang="en-US" sz="4000" dirty="0"/>
              <a:t>２．競争戦略</a:t>
            </a:r>
            <a:r>
              <a:rPr lang="en-US" altLang="ja-JP" sz="4000" dirty="0"/>
              <a:t>-4</a:t>
            </a:r>
            <a:endParaRPr lang="ja-JP" altLang="en-US" dirty="0">
              <a:solidFill>
                <a:srgbClr val="FF0000"/>
              </a:solidFill>
            </a:endParaRPr>
          </a:p>
        </p:txBody>
      </p:sp>
      <p:sp>
        <p:nvSpPr>
          <p:cNvPr id="21509" name="Rectangle 3"/>
          <p:cNvSpPr>
            <a:spLocks noGrp="1" noChangeArrowheads="1"/>
          </p:cNvSpPr>
          <p:nvPr>
            <p:ph type="body" idx="1"/>
          </p:nvPr>
        </p:nvSpPr>
        <p:spPr>
          <a:xfrm>
            <a:off x="562274" y="1178035"/>
            <a:ext cx="8347389" cy="5124136"/>
          </a:xfrm>
        </p:spPr>
        <p:txBody>
          <a:bodyPr/>
          <a:lstStyle/>
          <a:p>
            <a:pPr eaLnBrk="1" hangingPunct="1">
              <a:spcBef>
                <a:spcPts val="300"/>
              </a:spcBef>
            </a:pPr>
            <a:r>
              <a:rPr lang="ja-JP" altLang="en-US" sz="2800" dirty="0"/>
              <a:t>製品ライフサイクルと競争戦略</a:t>
            </a:r>
            <a:endParaRPr lang="en-US" altLang="ja-JP" sz="2800" dirty="0">
              <a:solidFill>
                <a:srgbClr val="FF3399"/>
              </a:solidFill>
            </a:endParaRPr>
          </a:p>
          <a:p>
            <a:pPr lvl="1" eaLnBrk="1" hangingPunct="1">
              <a:spcBef>
                <a:spcPts val="300"/>
              </a:spcBef>
            </a:pPr>
            <a:r>
              <a:rPr lang="ja-JP" altLang="en-US" sz="2400" dirty="0"/>
              <a:t>各戦略と製品ライフサイクルの関係</a:t>
            </a:r>
            <a:r>
              <a:rPr lang="ja-JP" altLang="en-US" sz="2400" dirty="0">
                <a:solidFill>
                  <a:srgbClr val="FF3399"/>
                </a:solidFill>
              </a:rPr>
              <a:t>*</a:t>
            </a:r>
            <a:endParaRPr lang="en-US" altLang="ja-JP" sz="2400" dirty="0">
              <a:solidFill>
                <a:srgbClr val="FF3399"/>
              </a:solidFill>
            </a:endParaRPr>
          </a:p>
          <a:p>
            <a:pPr lvl="2" eaLnBrk="1" hangingPunct="1">
              <a:spcBef>
                <a:spcPts val="300"/>
              </a:spcBef>
            </a:pPr>
            <a:r>
              <a:rPr lang="ja-JP" altLang="en-US" dirty="0"/>
              <a:t>導入期</a:t>
            </a:r>
            <a:endParaRPr lang="en-US" altLang="ja-JP" dirty="0"/>
          </a:p>
          <a:p>
            <a:pPr lvl="3" eaLnBrk="1" hangingPunct="1">
              <a:spcBef>
                <a:spcPts val="300"/>
              </a:spcBef>
            </a:pPr>
            <a:r>
              <a:rPr lang="ja-JP" altLang="en-US" dirty="0"/>
              <a:t>顧客のﾆｰｽﾞを</a:t>
            </a:r>
            <a:r>
              <a:rPr lang="ja-JP" altLang="en-US" dirty="0">
                <a:solidFill>
                  <a:srgbClr val="FF0000"/>
                </a:solidFill>
              </a:rPr>
              <a:t>模索</a:t>
            </a:r>
            <a:r>
              <a:rPr lang="ja-JP" altLang="en-US" dirty="0"/>
              <a:t>しつつｺﾝｾﾌﾟﾄや機能で競争⇒</a:t>
            </a:r>
            <a:r>
              <a:rPr lang="ja-JP" altLang="en-US" dirty="0">
                <a:solidFill>
                  <a:srgbClr val="FF0000"/>
                </a:solidFill>
              </a:rPr>
              <a:t>差別</a:t>
            </a:r>
            <a:r>
              <a:rPr lang="ja-JP" altLang="en-US" dirty="0"/>
              <a:t>化戦略</a:t>
            </a:r>
            <a:endParaRPr lang="en-US" altLang="ja-JP" dirty="0"/>
          </a:p>
          <a:p>
            <a:pPr lvl="2" eaLnBrk="1" hangingPunct="1">
              <a:spcBef>
                <a:spcPts val="300"/>
              </a:spcBef>
            </a:pPr>
            <a:r>
              <a:rPr lang="ja-JP" altLang="en-US" dirty="0"/>
              <a:t>成長期</a:t>
            </a:r>
            <a:endParaRPr lang="en-US" altLang="ja-JP" dirty="0"/>
          </a:p>
          <a:p>
            <a:pPr lvl="3" eaLnBrk="1" hangingPunct="1">
              <a:spcBef>
                <a:spcPts val="300"/>
              </a:spcBef>
            </a:pPr>
            <a:r>
              <a:rPr lang="ja-JP" altLang="en-US" dirty="0"/>
              <a:t>製品の</a:t>
            </a:r>
            <a:r>
              <a:rPr lang="ja-JP" altLang="en-US" dirty="0">
                <a:solidFill>
                  <a:srgbClr val="FF0000"/>
                </a:solidFill>
              </a:rPr>
              <a:t>標準</a:t>
            </a:r>
            <a:r>
              <a:rPr lang="ja-JP" altLang="en-US" dirty="0"/>
              <a:t>規格（ﾄﾞﾐﾅﾝﾄ･ﾃﾞｻﾞｲﾝ）が確立し顧客の関心が価格へ</a:t>
            </a:r>
            <a:endParaRPr lang="en-US" altLang="ja-JP" dirty="0"/>
          </a:p>
          <a:p>
            <a:pPr lvl="3" eaLnBrk="1" hangingPunct="1">
              <a:spcBef>
                <a:spcPts val="300"/>
              </a:spcBef>
            </a:pPr>
            <a:r>
              <a:rPr lang="ja-JP" altLang="en-US" dirty="0"/>
              <a:t>企業内部の</a:t>
            </a:r>
            <a:r>
              <a:rPr lang="ja-JP" altLang="en-US" dirty="0">
                <a:solidFill>
                  <a:srgbClr val="FF0000"/>
                </a:solidFill>
              </a:rPr>
              <a:t>生産性</a:t>
            </a:r>
            <a:r>
              <a:rPr lang="ja-JP" altLang="en-US" dirty="0"/>
              <a:t>向上が重要⇒</a:t>
            </a:r>
            <a:r>
              <a:rPr lang="ja-JP" altLang="en-US" dirty="0">
                <a:solidFill>
                  <a:srgbClr val="FF0000"/>
                </a:solidFill>
              </a:rPr>
              <a:t>コスト</a:t>
            </a:r>
            <a:r>
              <a:rPr lang="ja-JP" altLang="en-US" dirty="0"/>
              <a:t>･リーダーシップ戦略</a:t>
            </a:r>
            <a:endParaRPr lang="en-US" altLang="ja-JP" dirty="0"/>
          </a:p>
          <a:p>
            <a:pPr lvl="2" eaLnBrk="1" hangingPunct="1">
              <a:spcBef>
                <a:spcPts val="300"/>
              </a:spcBef>
            </a:pPr>
            <a:r>
              <a:rPr lang="ja-JP" altLang="en-US" dirty="0"/>
              <a:t>成熟期</a:t>
            </a:r>
            <a:endParaRPr lang="en-US" altLang="ja-JP" dirty="0"/>
          </a:p>
          <a:p>
            <a:pPr lvl="3" eaLnBrk="1" hangingPunct="1">
              <a:spcBef>
                <a:spcPts val="300"/>
              </a:spcBef>
            </a:pPr>
            <a:r>
              <a:rPr lang="ja-JP" altLang="en-US" dirty="0"/>
              <a:t>市場</a:t>
            </a:r>
            <a:r>
              <a:rPr lang="ja-JP" altLang="en-US" dirty="0">
                <a:solidFill>
                  <a:srgbClr val="FF0000"/>
                </a:solidFill>
              </a:rPr>
              <a:t>飽和</a:t>
            </a:r>
            <a:r>
              <a:rPr lang="ja-JP" altLang="en-US" dirty="0"/>
              <a:t>とニーズが</a:t>
            </a:r>
            <a:r>
              <a:rPr lang="ja-JP" altLang="en-US" dirty="0">
                <a:solidFill>
                  <a:srgbClr val="FF0000"/>
                </a:solidFill>
              </a:rPr>
              <a:t>多様</a:t>
            </a:r>
            <a:r>
              <a:rPr lang="ja-JP" altLang="en-US" dirty="0"/>
              <a:t>化し、モデルチェンジが頻繁</a:t>
            </a:r>
            <a:endParaRPr lang="en-US" altLang="ja-JP" dirty="0"/>
          </a:p>
          <a:p>
            <a:pPr lvl="3" eaLnBrk="1" hangingPunct="1">
              <a:spcBef>
                <a:spcPts val="300"/>
              </a:spcBef>
            </a:pPr>
            <a:r>
              <a:rPr lang="ja-JP" altLang="en-US" dirty="0"/>
              <a:t>活発な</a:t>
            </a:r>
            <a:r>
              <a:rPr lang="ja-JP" altLang="en-US" dirty="0">
                <a:solidFill>
                  <a:srgbClr val="FF0000"/>
                </a:solidFill>
              </a:rPr>
              <a:t>マーケティング</a:t>
            </a:r>
            <a:r>
              <a:rPr lang="ja-JP" altLang="en-US" dirty="0"/>
              <a:t>活動と新機能、新製品の追加が</a:t>
            </a:r>
            <a:r>
              <a:rPr lang="ja-JP" altLang="en-US" dirty="0">
                <a:solidFill>
                  <a:srgbClr val="FF0000"/>
                </a:solidFill>
              </a:rPr>
              <a:t>過激</a:t>
            </a:r>
            <a:br>
              <a:rPr lang="en-US" altLang="ja-JP" dirty="0"/>
            </a:br>
            <a:r>
              <a:rPr lang="ja-JP" altLang="en-US" dirty="0"/>
              <a:t>⇒</a:t>
            </a:r>
            <a:r>
              <a:rPr lang="ja-JP" altLang="en-US" dirty="0">
                <a:solidFill>
                  <a:srgbClr val="FF0000"/>
                </a:solidFill>
              </a:rPr>
              <a:t>差別</a:t>
            </a:r>
            <a:r>
              <a:rPr lang="ja-JP" altLang="en-US" dirty="0"/>
              <a:t>化戦略</a:t>
            </a:r>
            <a:endParaRPr lang="en-US" altLang="ja-JP" dirty="0"/>
          </a:p>
          <a:p>
            <a:pPr lvl="2" eaLnBrk="1" hangingPunct="1">
              <a:spcBef>
                <a:spcPts val="300"/>
              </a:spcBef>
            </a:pPr>
            <a:r>
              <a:rPr lang="ja-JP" altLang="en-US" dirty="0"/>
              <a:t>衰退期</a:t>
            </a:r>
            <a:endParaRPr lang="en-US" altLang="ja-JP" dirty="0"/>
          </a:p>
          <a:p>
            <a:pPr lvl="3" eaLnBrk="1" hangingPunct="1">
              <a:spcBef>
                <a:spcPts val="300"/>
              </a:spcBef>
            </a:pPr>
            <a:r>
              <a:rPr lang="ja-JP" altLang="en-US" dirty="0"/>
              <a:t>衰退期には製品は</a:t>
            </a:r>
            <a:r>
              <a:rPr lang="ja-JP" altLang="en-US" dirty="0">
                <a:solidFill>
                  <a:srgbClr val="FF0000"/>
                </a:solidFill>
              </a:rPr>
              <a:t>市場撤退</a:t>
            </a:r>
            <a:r>
              <a:rPr lang="ja-JP" altLang="en-US" dirty="0"/>
              <a:t>するが、別の製品の</a:t>
            </a:r>
            <a:r>
              <a:rPr lang="ja-JP" altLang="en-US" dirty="0">
                <a:solidFill>
                  <a:srgbClr val="FF0000"/>
                </a:solidFill>
              </a:rPr>
              <a:t>成長期</a:t>
            </a:r>
            <a:br>
              <a:rPr lang="en-US" altLang="ja-JP" dirty="0">
                <a:solidFill>
                  <a:srgbClr val="FF0000"/>
                </a:solidFill>
              </a:rPr>
            </a:br>
            <a:r>
              <a:rPr lang="ja-JP" altLang="en-US" dirty="0"/>
              <a:t>が来るように計画する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
        <p:nvSpPr>
          <p:cNvPr id="2" name="正方形/長方形 1"/>
          <p:cNvSpPr/>
          <p:nvPr/>
        </p:nvSpPr>
        <p:spPr>
          <a:xfrm>
            <a:off x="619438" y="5896913"/>
            <a:ext cx="5742033" cy="400110"/>
          </a:xfrm>
          <a:prstGeom prst="rect">
            <a:avLst/>
          </a:prstGeom>
        </p:spPr>
        <p:txBody>
          <a:bodyPr wrap="square">
            <a:spAutoFit/>
          </a:bodyPr>
          <a:lstStyle/>
          <a:p>
            <a:pPr lvl="1" eaLnBrk="1" hangingPunct="1">
              <a:spcBef>
                <a:spcPts val="300"/>
              </a:spcBef>
            </a:pPr>
            <a:r>
              <a:rPr lang="ja-JP" altLang="en-US" sz="2000" dirty="0">
                <a:solidFill>
                  <a:srgbClr val="FF0000"/>
                </a:solidFill>
              </a:rPr>
              <a:t>*</a:t>
            </a:r>
            <a:r>
              <a:rPr lang="ja-JP" altLang="en-US" sz="2000" dirty="0"/>
              <a:t>次ページの資源配分の戦略（</a:t>
            </a:r>
            <a:r>
              <a:rPr lang="en-US" altLang="ja-JP" sz="2000" dirty="0"/>
              <a:t>PPM</a:t>
            </a:r>
            <a:r>
              <a:rPr lang="ja-JP" altLang="en-US" sz="2000" dirty="0"/>
              <a:t>）でも利用</a:t>
            </a:r>
            <a:endParaRPr lang="en-US" altLang="ja-JP" sz="2000"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xEl>
                                              <p:pRg st="0" end="0"/>
                                            </p:txEl>
                                          </p:spTgt>
                                        </p:tgtEl>
                                        <p:attrNameLst>
                                          <p:attrName>style.visibility</p:attrName>
                                        </p:attrNameLst>
                                      </p:cBhvr>
                                      <p:to>
                                        <p:strVal val="visible"/>
                                      </p:to>
                                    </p:set>
                                    <p:animEffect transition="in" filter="fade">
                                      <p:cBhvr>
                                        <p:cTn id="7" dur="500"/>
                                        <p:tgtEl>
                                          <p:spTgt spid="215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9">
                                            <p:txEl>
                                              <p:pRg st="1" end="1"/>
                                            </p:txEl>
                                          </p:spTgt>
                                        </p:tgtEl>
                                        <p:attrNameLst>
                                          <p:attrName>style.visibility</p:attrName>
                                        </p:attrNameLst>
                                      </p:cBhvr>
                                      <p:to>
                                        <p:strVal val="visible"/>
                                      </p:to>
                                    </p:set>
                                    <p:animEffect transition="in" filter="fade">
                                      <p:cBhvr>
                                        <p:cTn id="12" dur="500"/>
                                        <p:tgtEl>
                                          <p:spTgt spid="215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9">
                                            <p:txEl>
                                              <p:pRg st="2" end="2"/>
                                            </p:txEl>
                                          </p:spTgt>
                                        </p:tgtEl>
                                        <p:attrNameLst>
                                          <p:attrName>style.visibility</p:attrName>
                                        </p:attrNameLst>
                                      </p:cBhvr>
                                      <p:to>
                                        <p:strVal val="visible"/>
                                      </p:to>
                                    </p:set>
                                    <p:animEffect transition="in" filter="fade">
                                      <p:cBhvr>
                                        <p:cTn id="17" dur="500"/>
                                        <p:tgtEl>
                                          <p:spTgt spid="2150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509">
                                            <p:txEl>
                                              <p:pRg st="3" end="3"/>
                                            </p:txEl>
                                          </p:spTgt>
                                        </p:tgtEl>
                                        <p:attrNameLst>
                                          <p:attrName>style.visibility</p:attrName>
                                        </p:attrNameLst>
                                      </p:cBhvr>
                                      <p:to>
                                        <p:strVal val="visible"/>
                                      </p:to>
                                    </p:set>
                                    <p:animEffect transition="in" filter="fade">
                                      <p:cBhvr>
                                        <p:cTn id="22" dur="500"/>
                                        <p:tgtEl>
                                          <p:spTgt spid="2150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509">
                                            <p:txEl>
                                              <p:pRg st="4" end="4"/>
                                            </p:txEl>
                                          </p:spTgt>
                                        </p:tgtEl>
                                        <p:attrNameLst>
                                          <p:attrName>style.visibility</p:attrName>
                                        </p:attrNameLst>
                                      </p:cBhvr>
                                      <p:to>
                                        <p:strVal val="visible"/>
                                      </p:to>
                                    </p:set>
                                    <p:animEffect transition="in" filter="fade">
                                      <p:cBhvr>
                                        <p:cTn id="27" dur="500"/>
                                        <p:tgtEl>
                                          <p:spTgt spid="2150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509">
                                            <p:txEl>
                                              <p:pRg st="5" end="5"/>
                                            </p:txEl>
                                          </p:spTgt>
                                        </p:tgtEl>
                                        <p:attrNameLst>
                                          <p:attrName>style.visibility</p:attrName>
                                        </p:attrNameLst>
                                      </p:cBhvr>
                                      <p:to>
                                        <p:strVal val="visible"/>
                                      </p:to>
                                    </p:set>
                                    <p:animEffect transition="in" filter="fade">
                                      <p:cBhvr>
                                        <p:cTn id="32" dur="500"/>
                                        <p:tgtEl>
                                          <p:spTgt spid="2150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509">
                                            <p:txEl>
                                              <p:pRg st="6" end="6"/>
                                            </p:txEl>
                                          </p:spTgt>
                                        </p:tgtEl>
                                        <p:attrNameLst>
                                          <p:attrName>style.visibility</p:attrName>
                                        </p:attrNameLst>
                                      </p:cBhvr>
                                      <p:to>
                                        <p:strVal val="visible"/>
                                      </p:to>
                                    </p:set>
                                    <p:animEffect transition="in" filter="fade">
                                      <p:cBhvr>
                                        <p:cTn id="37" dur="500"/>
                                        <p:tgtEl>
                                          <p:spTgt spid="2150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509">
                                            <p:txEl>
                                              <p:pRg st="7" end="7"/>
                                            </p:txEl>
                                          </p:spTgt>
                                        </p:tgtEl>
                                        <p:attrNameLst>
                                          <p:attrName>style.visibility</p:attrName>
                                        </p:attrNameLst>
                                      </p:cBhvr>
                                      <p:to>
                                        <p:strVal val="visible"/>
                                      </p:to>
                                    </p:set>
                                    <p:animEffect transition="in" filter="fade">
                                      <p:cBhvr>
                                        <p:cTn id="42" dur="500"/>
                                        <p:tgtEl>
                                          <p:spTgt spid="2150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509">
                                            <p:txEl>
                                              <p:pRg st="8" end="8"/>
                                            </p:txEl>
                                          </p:spTgt>
                                        </p:tgtEl>
                                        <p:attrNameLst>
                                          <p:attrName>style.visibility</p:attrName>
                                        </p:attrNameLst>
                                      </p:cBhvr>
                                      <p:to>
                                        <p:strVal val="visible"/>
                                      </p:to>
                                    </p:set>
                                    <p:animEffect transition="in" filter="fade">
                                      <p:cBhvr>
                                        <p:cTn id="47" dur="500"/>
                                        <p:tgtEl>
                                          <p:spTgt spid="2150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1509">
                                            <p:txEl>
                                              <p:pRg st="9" end="9"/>
                                            </p:txEl>
                                          </p:spTgt>
                                        </p:tgtEl>
                                        <p:attrNameLst>
                                          <p:attrName>style.visibility</p:attrName>
                                        </p:attrNameLst>
                                      </p:cBhvr>
                                      <p:to>
                                        <p:strVal val="visible"/>
                                      </p:to>
                                    </p:set>
                                    <p:animEffect transition="in" filter="fade">
                                      <p:cBhvr>
                                        <p:cTn id="52" dur="500"/>
                                        <p:tgtEl>
                                          <p:spTgt spid="2150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509">
                                            <p:txEl>
                                              <p:pRg st="10" end="10"/>
                                            </p:txEl>
                                          </p:spTgt>
                                        </p:tgtEl>
                                        <p:attrNameLst>
                                          <p:attrName>style.visibility</p:attrName>
                                        </p:attrNameLst>
                                      </p:cBhvr>
                                      <p:to>
                                        <p:strVal val="visible"/>
                                      </p:to>
                                    </p:set>
                                    <p:animEffect transition="in" filter="fade">
                                      <p:cBhvr>
                                        <p:cTn id="57" dur="500"/>
                                        <p:tgtEl>
                                          <p:spTgt spid="21509">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509">
                                            <p:txEl>
                                              <p:pRg st="11" end="11"/>
                                            </p:txEl>
                                          </p:spTgt>
                                        </p:tgtEl>
                                        <p:attrNameLst>
                                          <p:attrName>style.visibility</p:attrName>
                                        </p:attrNameLst>
                                      </p:cBhvr>
                                      <p:to>
                                        <p:strVal val="visible"/>
                                      </p:to>
                                    </p:set>
                                    <p:animEffect transition="in" filter="fade">
                                      <p:cBhvr>
                                        <p:cTn id="62" dur="500"/>
                                        <p:tgtEl>
                                          <p:spTgt spid="21509">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fade">
                                      <p:cBhvr>
                                        <p:cTn id="6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uiExpand="1" build="p"/>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6E9D6026-A0C7-499E-9859-A8149E254F27}" type="slidenum">
              <a:rPr lang="en-US" altLang="ja-JP"/>
              <a:pPr>
                <a:defRPr/>
              </a:pPr>
              <a:t>17</a:t>
            </a:fld>
            <a:endParaRPr lang="en-US" altLang="ja-JP" dirty="0"/>
          </a:p>
        </p:txBody>
      </p:sp>
      <p:sp>
        <p:nvSpPr>
          <p:cNvPr id="5124"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３．他の経営戦略論</a:t>
            </a:r>
            <a:r>
              <a:rPr lang="en-US" altLang="ja-JP" sz="4400" dirty="0"/>
              <a:t>-1</a:t>
            </a:r>
            <a:endParaRPr lang="ja-JP" altLang="en-US" sz="4400" dirty="0"/>
          </a:p>
        </p:txBody>
      </p:sp>
      <p:sp>
        <p:nvSpPr>
          <p:cNvPr id="5125" name="Rectangle 3"/>
          <p:cNvSpPr>
            <a:spLocks noGrp="1" noChangeArrowheads="1"/>
          </p:cNvSpPr>
          <p:nvPr>
            <p:ph type="body" idx="1"/>
          </p:nvPr>
        </p:nvSpPr>
        <p:spPr>
          <a:xfrm>
            <a:off x="437322" y="1449817"/>
            <a:ext cx="8706678" cy="4930775"/>
          </a:xfrm>
        </p:spPr>
        <p:txBody>
          <a:bodyPr/>
          <a:lstStyle/>
          <a:p>
            <a:pPr eaLnBrk="1" hangingPunct="1">
              <a:spcBef>
                <a:spcPts val="1000"/>
              </a:spcBef>
            </a:pPr>
            <a:r>
              <a:rPr lang="ja-JP" altLang="en-US" dirty="0"/>
              <a:t>資源配分の戦略（</a:t>
            </a:r>
            <a:r>
              <a:rPr lang="en-US" altLang="ja-JP" dirty="0"/>
              <a:t>PPM</a:t>
            </a:r>
            <a:r>
              <a:rPr lang="ja-JP" altLang="en-US" dirty="0"/>
              <a:t>）</a:t>
            </a:r>
            <a:r>
              <a:rPr lang="en-US" altLang="ja-JP" dirty="0"/>
              <a:t>-1 </a:t>
            </a:r>
          </a:p>
          <a:p>
            <a:pPr lvl="1" eaLnBrk="1" hangingPunct="1">
              <a:spcBef>
                <a:spcPts val="1000"/>
              </a:spcBef>
            </a:pPr>
            <a:r>
              <a:rPr lang="en-US" altLang="ja-JP" dirty="0"/>
              <a:t>PPM</a:t>
            </a:r>
            <a:r>
              <a:rPr lang="ja-JP" altLang="en-US" dirty="0"/>
              <a:t>（</a:t>
            </a:r>
            <a:r>
              <a:rPr lang="en-US" altLang="ja-JP" dirty="0"/>
              <a:t>Product Portfolio Management</a:t>
            </a:r>
            <a:r>
              <a:rPr lang="ja-JP" altLang="en-US" dirty="0"/>
              <a:t>）とは</a:t>
            </a:r>
            <a:endParaRPr lang="en-US" altLang="ja-JP" dirty="0"/>
          </a:p>
          <a:p>
            <a:pPr lvl="2" eaLnBrk="1" hangingPunct="1">
              <a:spcBef>
                <a:spcPts val="1000"/>
              </a:spcBef>
            </a:pPr>
            <a:r>
              <a:rPr lang="en-US" altLang="ja-JP" dirty="0"/>
              <a:t>1970</a:t>
            </a:r>
            <a:r>
              <a:rPr lang="ja-JP" altLang="en-US" dirty="0"/>
              <a:t>年代に、</a:t>
            </a:r>
            <a:r>
              <a:rPr lang="en-US" altLang="ja-JP" dirty="0"/>
              <a:t>BCG</a:t>
            </a:r>
            <a:r>
              <a:rPr lang="ja-JP" altLang="en-US" dirty="0"/>
              <a:t>（米ﾎﾞｽﾄﾝ･ｺﾝｻﾙﾃｨﾝｸﾞ･ｸﾞﾙｰﾌﾟ）が提唱した</a:t>
            </a:r>
            <a:br>
              <a:rPr lang="en-US" altLang="ja-JP" dirty="0"/>
            </a:br>
            <a:r>
              <a:rPr lang="ja-JP" altLang="en-US" dirty="0">
                <a:solidFill>
                  <a:srgbClr val="FF0000"/>
                </a:solidFill>
              </a:rPr>
              <a:t>多角化</a:t>
            </a:r>
            <a:r>
              <a:rPr lang="ja-JP" altLang="en-US" dirty="0"/>
              <a:t>した事業への</a:t>
            </a:r>
            <a:r>
              <a:rPr lang="ja-JP" altLang="en-US" dirty="0">
                <a:solidFill>
                  <a:srgbClr val="FF0000"/>
                </a:solidFill>
              </a:rPr>
              <a:t>経営資源</a:t>
            </a:r>
            <a:r>
              <a:rPr lang="ja-JP" altLang="en-US" dirty="0"/>
              <a:t>の配分を合理化するための手法</a:t>
            </a:r>
            <a:endParaRPr lang="en-US" altLang="ja-JP" dirty="0"/>
          </a:p>
          <a:p>
            <a:pPr lvl="2" eaLnBrk="1" hangingPunct="1">
              <a:spcBef>
                <a:spcPts val="1000"/>
              </a:spcBef>
            </a:pPr>
            <a:r>
              <a:rPr lang="ja-JP" altLang="en-US" dirty="0"/>
              <a:t>米</a:t>
            </a:r>
            <a:r>
              <a:rPr lang="en-US" altLang="ja-JP" dirty="0"/>
              <a:t>GE</a:t>
            </a:r>
            <a:r>
              <a:rPr lang="ja-JP" altLang="en-US" dirty="0"/>
              <a:t>（ｾﾞﾈﾗﾙ･ｴﾚｸﾄﾘｯｸ）の多様化し過ぎた製品系列の</a:t>
            </a:r>
            <a:r>
              <a:rPr lang="ja-JP" altLang="en-US" dirty="0">
                <a:solidFill>
                  <a:srgbClr val="FF0000"/>
                </a:solidFill>
              </a:rPr>
              <a:t>整理</a:t>
            </a:r>
            <a:r>
              <a:rPr lang="ja-JP" altLang="en-US" dirty="0"/>
              <a:t>の手法</a:t>
            </a:r>
            <a:br>
              <a:rPr lang="en-US" altLang="ja-JP" dirty="0"/>
            </a:br>
            <a:r>
              <a:rPr lang="ja-JP" altLang="en-US" dirty="0"/>
              <a:t>として誕生</a:t>
            </a:r>
            <a:endParaRPr lang="en-US" altLang="ja-JP" dirty="0"/>
          </a:p>
          <a:p>
            <a:pPr lvl="1" eaLnBrk="1" hangingPunct="1">
              <a:spcBef>
                <a:spcPts val="1000"/>
              </a:spcBef>
            </a:pPr>
            <a:r>
              <a:rPr lang="en-US" altLang="ja-JP" dirty="0"/>
              <a:t>PPM</a:t>
            </a:r>
            <a:r>
              <a:rPr lang="ja-JP" altLang="en-US" dirty="0"/>
              <a:t>の前提知識</a:t>
            </a:r>
            <a:r>
              <a:rPr lang="en-US" altLang="ja-JP" dirty="0"/>
              <a:t>-1</a:t>
            </a:r>
          </a:p>
          <a:p>
            <a:pPr lvl="2" eaLnBrk="1" hangingPunct="1">
              <a:spcBef>
                <a:spcPts val="1000"/>
              </a:spcBef>
            </a:pPr>
            <a:r>
              <a:rPr lang="ja-JP" altLang="en-US" dirty="0"/>
              <a:t>製品</a:t>
            </a:r>
            <a:r>
              <a:rPr lang="ja-JP" altLang="en-US" dirty="0">
                <a:solidFill>
                  <a:srgbClr val="FF0000"/>
                </a:solidFill>
              </a:rPr>
              <a:t>ライフ</a:t>
            </a:r>
            <a:r>
              <a:rPr lang="ja-JP" altLang="en-US" dirty="0"/>
              <a:t>サイクルと</a:t>
            </a:r>
            <a:r>
              <a:rPr lang="ja-JP" altLang="en-US" dirty="0">
                <a:solidFill>
                  <a:srgbClr val="FF0000"/>
                </a:solidFill>
              </a:rPr>
              <a:t>経験</a:t>
            </a:r>
            <a:r>
              <a:rPr lang="ja-JP" altLang="en-US" dirty="0"/>
              <a:t>曲線を採用</a:t>
            </a:r>
            <a:endParaRPr lang="en-US" altLang="ja-JP" dirty="0"/>
          </a:p>
          <a:p>
            <a:pPr lvl="2" eaLnBrk="1" hangingPunct="1">
              <a:spcBef>
                <a:spcPts val="1000"/>
              </a:spcBef>
            </a:pPr>
            <a:r>
              <a:rPr lang="ja-JP" altLang="en-US" dirty="0"/>
              <a:t>製品ライフサイクルとは</a:t>
            </a:r>
            <a:endParaRPr lang="en-US" altLang="ja-JP" dirty="0"/>
          </a:p>
          <a:p>
            <a:pPr lvl="3" eaLnBrk="1" hangingPunct="1">
              <a:spcBef>
                <a:spcPts val="1000"/>
              </a:spcBef>
            </a:pPr>
            <a:r>
              <a:rPr lang="ja-JP" altLang="en-US" dirty="0"/>
              <a:t>製品が</a:t>
            </a:r>
            <a:r>
              <a:rPr lang="ja-JP" altLang="en-US" dirty="0">
                <a:solidFill>
                  <a:srgbClr val="FF0000"/>
                </a:solidFill>
              </a:rPr>
              <a:t>誕生</a:t>
            </a:r>
            <a:r>
              <a:rPr lang="ja-JP" altLang="en-US" dirty="0"/>
              <a:t>してから</a:t>
            </a:r>
            <a:r>
              <a:rPr lang="ja-JP" altLang="en-US" dirty="0">
                <a:solidFill>
                  <a:srgbClr val="FF0000"/>
                </a:solidFill>
              </a:rPr>
              <a:t>なくなる</a:t>
            </a:r>
            <a:r>
              <a:rPr lang="ja-JP" altLang="en-US" dirty="0"/>
              <a:t>までのタイプに対する仮説</a:t>
            </a:r>
            <a:endParaRPr lang="en-US" altLang="ja-JP" dirty="0"/>
          </a:p>
          <a:p>
            <a:pPr lvl="3" eaLnBrk="1" hangingPunct="1">
              <a:spcBef>
                <a:spcPts val="1000"/>
              </a:spcBef>
            </a:pPr>
            <a:r>
              <a:rPr lang="ja-JP" altLang="en-US" dirty="0"/>
              <a:t>製品ライフサイクルモデル（次頁）</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fade">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5">
                                            <p:txEl>
                                              <p:pRg st="1" end="1"/>
                                            </p:txEl>
                                          </p:spTgt>
                                        </p:tgtEl>
                                        <p:attrNameLst>
                                          <p:attrName>style.visibility</p:attrName>
                                        </p:attrNameLst>
                                      </p:cBhvr>
                                      <p:to>
                                        <p:strVal val="visible"/>
                                      </p:to>
                                    </p:set>
                                    <p:animEffect transition="in" filter="fade">
                                      <p:cBhvr>
                                        <p:cTn id="12" dur="500"/>
                                        <p:tgtEl>
                                          <p:spTgt spid="51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5">
                                            <p:txEl>
                                              <p:pRg st="2" end="2"/>
                                            </p:txEl>
                                          </p:spTgt>
                                        </p:tgtEl>
                                        <p:attrNameLst>
                                          <p:attrName>style.visibility</p:attrName>
                                        </p:attrNameLst>
                                      </p:cBhvr>
                                      <p:to>
                                        <p:strVal val="visible"/>
                                      </p:to>
                                    </p:set>
                                    <p:animEffect transition="in" filter="fade">
                                      <p:cBhvr>
                                        <p:cTn id="17" dur="500"/>
                                        <p:tgtEl>
                                          <p:spTgt spid="51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5">
                                            <p:txEl>
                                              <p:pRg st="3" end="3"/>
                                            </p:txEl>
                                          </p:spTgt>
                                        </p:tgtEl>
                                        <p:attrNameLst>
                                          <p:attrName>style.visibility</p:attrName>
                                        </p:attrNameLst>
                                      </p:cBhvr>
                                      <p:to>
                                        <p:strVal val="visible"/>
                                      </p:to>
                                    </p:set>
                                    <p:animEffect transition="in" filter="fade">
                                      <p:cBhvr>
                                        <p:cTn id="22" dur="500"/>
                                        <p:tgtEl>
                                          <p:spTgt spid="512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5">
                                            <p:txEl>
                                              <p:pRg st="4" end="4"/>
                                            </p:txEl>
                                          </p:spTgt>
                                        </p:tgtEl>
                                        <p:attrNameLst>
                                          <p:attrName>style.visibility</p:attrName>
                                        </p:attrNameLst>
                                      </p:cBhvr>
                                      <p:to>
                                        <p:strVal val="visible"/>
                                      </p:to>
                                    </p:set>
                                    <p:animEffect transition="in" filter="fade">
                                      <p:cBhvr>
                                        <p:cTn id="27" dur="500"/>
                                        <p:tgtEl>
                                          <p:spTgt spid="512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125">
                                            <p:txEl>
                                              <p:pRg st="5" end="5"/>
                                            </p:txEl>
                                          </p:spTgt>
                                        </p:tgtEl>
                                        <p:attrNameLst>
                                          <p:attrName>style.visibility</p:attrName>
                                        </p:attrNameLst>
                                      </p:cBhvr>
                                      <p:to>
                                        <p:strVal val="visible"/>
                                      </p:to>
                                    </p:set>
                                    <p:animEffect transition="in" filter="fade">
                                      <p:cBhvr>
                                        <p:cTn id="32" dur="500"/>
                                        <p:tgtEl>
                                          <p:spTgt spid="512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125">
                                            <p:txEl>
                                              <p:pRg st="6" end="6"/>
                                            </p:txEl>
                                          </p:spTgt>
                                        </p:tgtEl>
                                        <p:attrNameLst>
                                          <p:attrName>style.visibility</p:attrName>
                                        </p:attrNameLst>
                                      </p:cBhvr>
                                      <p:to>
                                        <p:strVal val="visible"/>
                                      </p:to>
                                    </p:set>
                                    <p:animEffect transition="in" filter="fade">
                                      <p:cBhvr>
                                        <p:cTn id="37" dur="500"/>
                                        <p:tgtEl>
                                          <p:spTgt spid="51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125">
                                            <p:txEl>
                                              <p:pRg st="7" end="7"/>
                                            </p:txEl>
                                          </p:spTgt>
                                        </p:tgtEl>
                                        <p:attrNameLst>
                                          <p:attrName>style.visibility</p:attrName>
                                        </p:attrNameLst>
                                      </p:cBhvr>
                                      <p:to>
                                        <p:strVal val="visible"/>
                                      </p:to>
                                    </p:set>
                                    <p:animEffect transition="in" filter="fade">
                                      <p:cBhvr>
                                        <p:cTn id="42" dur="500"/>
                                        <p:tgtEl>
                                          <p:spTgt spid="512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125">
                                            <p:txEl>
                                              <p:pRg st="8" end="8"/>
                                            </p:txEl>
                                          </p:spTgt>
                                        </p:tgtEl>
                                        <p:attrNameLst>
                                          <p:attrName>style.visibility</p:attrName>
                                        </p:attrNameLst>
                                      </p:cBhvr>
                                      <p:to>
                                        <p:strVal val="visible"/>
                                      </p:to>
                                    </p:set>
                                    <p:animEffect transition="in" filter="fade">
                                      <p:cBhvr>
                                        <p:cTn id="47" dur="500"/>
                                        <p:tgtEl>
                                          <p:spTgt spid="512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E58C8596-351B-4E7E-85E5-1858C195FE73}" type="slidenum">
              <a:rPr lang="en-US" altLang="ja-JP"/>
              <a:pPr>
                <a:defRPr/>
              </a:pPr>
              <a:t>18</a:t>
            </a:fld>
            <a:endParaRPr lang="en-US" altLang="ja-JP" dirty="0"/>
          </a:p>
        </p:txBody>
      </p:sp>
      <p:sp>
        <p:nvSpPr>
          <p:cNvPr id="6148"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３．他の経営戦略論</a:t>
            </a:r>
            <a:r>
              <a:rPr lang="en-US" altLang="ja-JP" sz="4400" dirty="0"/>
              <a:t>-2</a:t>
            </a:r>
            <a:endParaRPr lang="ja-JP" altLang="en-US" sz="4400" dirty="0"/>
          </a:p>
        </p:txBody>
      </p:sp>
      <p:sp>
        <p:nvSpPr>
          <p:cNvPr id="6149" name="Rectangle 3"/>
          <p:cNvSpPr>
            <a:spLocks noGrp="1" noChangeArrowheads="1"/>
          </p:cNvSpPr>
          <p:nvPr>
            <p:ph type="body" idx="1"/>
          </p:nvPr>
        </p:nvSpPr>
        <p:spPr>
          <a:xfrm>
            <a:off x="391886" y="1467059"/>
            <a:ext cx="8573210" cy="4984542"/>
          </a:xfrm>
        </p:spPr>
        <p:txBody>
          <a:bodyPr/>
          <a:lstStyle/>
          <a:p>
            <a:pPr eaLnBrk="1" hangingPunct="1">
              <a:spcBef>
                <a:spcPts val="600"/>
              </a:spcBef>
            </a:pPr>
            <a:r>
              <a:rPr lang="ja-JP" altLang="en-US" dirty="0"/>
              <a:t>１．資源配分の戦略（</a:t>
            </a:r>
            <a:r>
              <a:rPr lang="en-US" altLang="ja-JP" dirty="0"/>
              <a:t>PPM</a:t>
            </a:r>
            <a:r>
              <a:rPr lang="ja-JP" altLang="en-US" dirty="0"/>
              <a:t>）</a:t>
            </a:r>
            <a:r>
              <a:rPr lang="en-US" altLang="ja-JP" dirty="0"/>
              <a:t>-2</a:t>
            </a:r>
          </a:p>
          <a:p>
            <a:pPr lvl="1" eaLnBrk="1" hangingPunct="1">
              <a:spcBef>
                <a:spcPts val="600"/>
              </a:spcBef>
            </a:pPr>
            <a:r>
              <a:rPr lang="en-US" altLang="ja-JP" sz="2800" dirty="0"/>
              <a:t> </a:t>
            </a:r>
            <a:r>
              <a:rPr lang="en-US" altLang="ja-JP" dirty="0"/>
              <a:t>PPM</a:t>
            </a:r>
            <a:r>
              <a:rPr lang="ja-JP" altLang="en-US" dirty="0"/>
              <a:t>の前提知識</a:t>
            </a:r>
            <a:r>
              <a:rPr lang="en-US" altLang="ja-JP" dirty="0"/>
              <a:t>-2</a:t>
            </a:r>
          </a:p>
          <a:p>
            <a:pPr lvl="2" eaLnBrk="1" hangingPunct="1">
              <a:spcBef>
                <a:spcPts val="600"/>
              </a:spcBef>
            </a:pPr>
            <a:r>
              <a:rPr lang="ja-JP" altLang="en-US" dirty="0"/>
              <a:t>製品ライフサイクルモデル（右図）</a:t>
            </a:r>
            <a:endParaRPr lang="en-US" altLang="ja-JP" dirty="0"/>
          </a:p>
          <a:p>
            <a:pPr lvl="3" eaLnBrk="1" hangingPunct="1">
              <a:spcBef>
                <a:spcPts val="600"/>
              </a:spcBef>
            </a:pPr>
            <a:r>
              <a:rPr lang="ja-JP" altLang="en-US" dirty="0"/>
              <a:t>導入期</a:t>
            </a:r>
            <a:endParaRPr lang="en-US" altLang="ja-JP" dirty="0"/>
          </a:p>
          <a:p>
            <a:pPr lvl="4" eaLnBrk="1" hangingPunct="1">
              <a:spcBef>
                <a:spcPts val="600"/>
              </a:spcBef>
            </a:pPr>
            <a:r>
              <a:rPr lang="ja-JP" altLang="en-US" dirty="0"/>
              <a:t>製品が</a:t>
            </a:r>
            <a:r>
              <a:rPr lang="ja-JP" altLang="en-US" dirty="0">
                <a:solidFill>
                  <a:srgbClr val="FF0000"/>
                </a:solidFill>
              </a:rPr>
              <a:t>初め</a:t>
            </a:r>
            <a:r>
              <a:rPr lang="ja-JP" altLang="en-US" dirty="0"/>
              <a:t>て世に出る</a:t>
            </a:r>
            <a:endParaRPr lang="en-US" altLang="ja-JP" dirty="0"/>
          </a:p>
          <a:p>
            <a:pPr lvl="3" eaLnBrk="1" hangingPunct="1">
              <a:spcBef>
                <a:spcPts val="600"/>
              </a:spcBef>
            </a:pPr>
            <a:r>
              <a:rPr lang="ja-JP" altLang="en-US" dirty="0"/>
              <a:t>成長期</a:t>
            </a:r>
            <a:endParaRPr lang="en-US" altLang="ja-JP" dirty="0"/>
          </a:p>
          <a:p>
            <a:pPr lvl="4" eaLnBrk="1" hangingPunct="1">
              <a:spcBef>
                <a:spcPts val="600"/>
              </a:spcBef>
            </a:pPr>
            <a:r>
              <a:rPr lang="ja-JP" altLang="en-US" dirty="0"/>
              <a:t>需要の</a:t>
            </a:r>
            <a:r>
              <a:rPr lang="ja-JP" altLang="en-US" dirty="0">
                <a:solidFill>
                  <a:srgbClr val="FF0000"/>
                </a:solidFill>
              </a:rPr>
              <a:t>急激</a:t>
            </a:r>
            <a:r>
              <a:rPr lang="ja-JP" altLang="en-US" dirty="0"/>
              <a:t>な増大</a:t>
            </a:r>
            <a:endParaRPr lang="en-US" altLang="ja-JP" dirty="0"/>
          </a:p>
          <a:p>
            <a:pPr lvl="3" eaLnBrk="1" hangingPunct="1">
              <a:spcBef>
                <a:spcPts val="600"/>
              </a:spcBef>
            </a:pPr>
            <a:r>
              <a:rPr lang="ja-JP" altLang="en-US" dirty="0"/>
              <a:t>成熟期</a:t>
            </a:r>
            <a:endParaRPr lang="en-US" altLang="ja-JP" dirty="0"/>
          </a:p>
          <a:p>
            <a:pPr lvl="4" eaLnBrk="1" hangingPunct="1">
              <a:spcBef>
                <a:spcPts val="600"/>
              </a:spcBef>
            </a:pPr>
            <a:r>
              <a:rPr lang="ja-JP" altLang="en-US" dirty="0"/>
              <a:t>市場が</a:t>
            </a:r>
            <a:r>
              <a:rPr lang="ja-JP" altLang="en-US" dirty="0">
                <a:solidFill>
                  <a:srgbClr val="FF0000"/>
                </a:solidFill>
              </a:rPr>
              <a:t>飽和 </a:t>
            </a:r>
            <a:r>
              <a:rPr lang="ja-JP" altLang="en-US" dirty="0"/>
              <a:t>⇒ </a:t>
            </a:r>
            <a:r>
              <a:rPr lang="ja-JP" altLang="en-US" dirty="0">
                <a:solidFill>
                  <a:srgbClr val="FF0000"/>
                </a:solidFill>
              </a:rPr>
              <a:t>最大</a:t>
            </a:r>
            <a:r>
              <a:rPr lang="ja-JP" altLang="en-US" dirty="0"/>
              <a:t>利益</a:t>
            </a:r>
            <a:endParaRPr lang="en-US" altLang="ja-JP" dirty="0"/>
          </a:p>
          <a:p>
            <a:pPr lvl="3" eaLnBrk="1" hangingPunct="1">
              <a:spcBef>
                <a:spcPts val="600"/>
              </a:spcBef>
            </a:pPr>
            <a:r>
              <a:rPr lang="ja-JP" altLang="en-US" dirty="0"/>
              <a:t>衰退期</a:t>
            </a:r>
            <a:endParaRPr lang="en-US" altLang="ja-JP" dirty="0"/>
          </a:p>
          <a:p>
            <a:pPr lvl="4" eaLnBrk="1" hangingPunct="1">
              <a:spcBef>
                <a:spcPts val="600"/>
              </a:spcBef>
            </a:pPr>
            <a:r>
              <a:rPr lang="ja-JP" altLang="en-US" dirty="0"/>
              <a:t>市場を</a:t>
            </a:r>
            <a:r>
              <a:rPr lang="ja-JP" altLang="en-US" dirty="0">
                <a:solidFill>
                  <a:srgbClr val="FF0000"/>
                </a:solidFill>
              </a:rPr>
              <a:t>撤退</a:t>
            </a:r>
            <a:endParaRPr lang="en-US" altLang="ja-JP"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3477" y="3167729"/>
            <a:ext cx="4019550" cy="290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500"/>
                                        <p:tgtEl>
                                          <p:spTgt spid="61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xEl>
                                              <p:pRg st="1" end="1"/>
                                            </p:txEl>
                                          </p:spTgt>
                                        </p:tgtEl>
                                        <p:attrNameLst>
                                          <p:attrName>style.visibility</p:attrName>
                                        </p:attrNameLst>
                                      </p:cBhvr>
                                      <p:to>
                                        <p:strVal val="visible"/>
                                      </p:to>
                                    </p:set>
                                    <p:animEffect transition="in" filter="fade">
                                      <p:cBhvr>
                                        <p:cTn id="12" dur="500"/>
                                        <p:tgtEl>
                                          <p:spTgt spid="614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9">
                                            <p:txEl>
                                              <p:pRg st="2" end="2"/>
                                            </p:txEl>
                                          </p:spTgt>
                                        </p:tgtEl>
                                        <p:attrNameLst>
                                          <p:attrName>style.visibility</p:attrName>
                                        </p:attrNameLst>
                                      </p:cBhvr>
                                      <p:to>
                                        <p:strVal val="visible"/>
                                      </p:to>
                                    </p:set>
                                    <p:animEffect transition="in" filter="fade">
                                      <p:cBhvr>
                                        <p:cTn id="17" dur="500"/>
                                        <p:tgtEl>
                                          <p:spTgt spid="614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9">
                                            <p:txEl>
                                              <p:pRg st="3" end="3"/>
                                            </p:txEl>
                                          </p:spTgt>
                                        </p:tgtEl>
                                        <p:attrNameLst>
                                          <p:attrName>style.visibility</p:attrName>
                                        </p:attrNameLst>
                                      </p:cBhvr>
                                      <p:to>
                                        <p:strVal val="visible"/>
                                      </p:to>
                                    </p:set>
                                    <p:animEffect transition="in" filter="fade">
                                      <p:cBhvr>
                                        <p:cTn id="22" dur="500"/>
                                        <p:tgtEl>
                                          <p:spTgt spid="614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149">
                                            <p:txEl>
                                              <p:pRg st="4" end="4"/>
                                            </p:txEl>
                                          </p:spTgt>
                                        </p:tgtEl>
                                        <p:attrNameLst>
                                          <p:attrName>style.visibility</p:attrName>
                                        </p:attrNameLst>
                                      </p:cBhvr>
                                      <p:to>
                                        <p:strVal val="visible"/>
                                      </p:to>
                                    </p:set>
                                    <p:animEffect transition="in" filter="fade">
                                      <p:cBhvr>
                                        <p:cTn id="27" dur="500"/>
                                        <p:tgtEl>
                                          <p:spTgt spid="614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49">
                                            <p:txEl>
                                              <p:pRg st="5" end="5"/>
                                            </p:txEl>
                                          </p:spTgt>
                                        </p:tgtEl>
                                        <p:attrNameLst>
                                          <p:attrName>style.visibility</p:attrName>
                                        </p:attrNameLst>
                                      </p:cBhvr>
                                      <p:to>
                                        <p:strVal val="visible"/>
                                      </p:to>
                                    </p:set>
                                    <p:animEffect transition="in" filter="fade">
                                      <p:cBhvr>
                                        <p:cTn id="32" dur="500"/>
                                        <p:tgtEl>
                                          <p:spTgt spid="614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149">
                                            <p:txEl>
                                              <p:pRg st="6" end="6"/>
                                            </p:txEl>
                                          </p:spTgt>
                                        </p:tgtEl>
                                        <p:attrNameLst>
                                          <p:attrName>style.visibility</p:attrName>
                                        </p:attrNameLst>
                                      </p:cBhvr>
                                      <p:to>
                                        <p:strVal val="visible"/>
                                      </p:to>
                                    </p:set>
                                    <p:animEffect transition="in" filter="fade">
                                      <p:cBhvr>
                                        <p:cTn id="37" dur="500"/>
                                        <p:tgtEl>
                                          <p:spTgt spid="614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149">
                                            <p:txEl>
                                              <p:pRg st="7" end="7"/>
                                            </p:txEl>
                                          </p:spTgt>
                                        </p:tgtEl>
                                        <p:attrNameLst>
                                          <p:attrName>style.visibility</p:attrName>
                                        </p:attrNameLst>
                                      </p:cBhvr>
                                      <p:to>
                                        <p:strVal val="visible"/>
                                      </p:to>
                                    </p:set>
                                    <p:animEffect transition="in" filter="fade">
                                      <p:cBhvr>
                                        <p:cTn id="42" dur="500"/>
                                        <p:tgtEl>
                                          <p:spTgt spid="614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149">
                                            <p:txEl>
                                              <p:pRg st="8" end="8"/>
                                            </p:txEl>
                                          </p:spTgt>
                                        </p:tgtEl>
                                        <p:attrNameLst>
                                          <p:attrName>style.visibility</p:attrName>
                                        </p:attrNameLst>
                                      </p:cBhvr>
                                      <p:to>
                                        <p:strVal val="visible"/>
                                      </p:to>
                                    </p:set>
                                    <p:animEffect transition="in" filter="fade">
                                      <p:cBhvr>
                                        <p:cTn id="47" dur="500"/>
                                        <p:tgtEl>
                                          <p:spTgt spid="614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149">
                                            <p:txEl>
                                              <p:pRg st="9" end="9"/>
                                            </p:txEl>
                                          </p:spTgt>
                                        </p:tgtEl>
                                        <p:attrNameLst>
                                          <p:attrName>style.visibility</p:attrName>
                                        </p:attrNameLst>
                                      </p:cBhvr>
                                      <p:to>
                                        <p:strVal val="visible"/>
                                      </p:to>
                                    </p:set>
                                    <p:animEffect transition="in" filter="fade">
                                      <p:cBhvr>
                                        <p:cTn id="52" dur="500"/>
                                        <p:tgtEl>
                                          <p:spTgt spid="614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149">
                                            <p:txEl>
                                              <p:pRg st="10" end="10"/>
                                            </p:txEl>
                                          </p:spTgt>
                                        </p:tgtEl>
                                        <p:attrNameLst>
                                          <p:attrName>style.visibility</p:attrName>
                                        </p:attrNameLst>
                                      </p:cBhvr>
                                      <p:to>
                                        <p:strVal val="visible"/>
                                      </p:to>
                                    </p:set>
                                    <p:animEffect transition="in" filter="fade">
                                      <p:cBhvr>
                                        <p:cTn id="57" dur="500"/>
                                        <p:tgtEl>
                                          <p:spTgt spid="614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98EDAC38-DC83-4D7A-A503-0111C9B3B427}" type="slidenum">
              <a:rPr lang="en-US" altLang="ja-JP"/>
              <a:pPr>
                <a:defRPr/>
              </a:pPr>
              <a:t>19</a:t>
            </a:fld>
            <a:endParaRPr lang="en-US" altLang="ja-JP" dirty="0"/>
          </a:p>
        </p:txBody>
      </p:sp>
      <p:sp>
        <p:nvSpPr>
          <p:cNvPr id="7172"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３．他の経営戦略論</a:t>
            </a:r>
            <a:r>
              <a:rPr lang="en-US" altLang="ja-JP" sz="4400" dirty="0"/>
              <a:t>-3</a:t>
            </a:r>
            <a:endParaRPr lang="ja-JP" altLang="en-US" sz="4400" dirty="0"/>
          </a:p>
        </p:txBody>
      </p:sp>
      <p:sp>
        <p:nvSpPr>
          <p:cNvPr id="7173" name="Rectangle 3"/>
          <p:cNvSpPr>
            <a:spLocks noGrp="1" noChangeArrowheads="1"/>
          </p:cNvSpPr>
          <p:nvPr>
            <p:ph type="body" idx="1"/>
          </p:nvPr>
        </p:nvSpPr>
        <p:spPr>
          <a:xfrm>
            <a:off x="502418" y="1422401"/>
            <a:ext cx="8293919" cy="5029200"/>
          </a:xfrm>
        </p:spPr>
        <p:txBody>
          <a:bodyPr/>
          <a:lstStyle/>
          <a:p>
            <a:pPr eaLnBrk="1" hangingPunct="1">
              <a:lnSpc>
                <a:spcPct val="110000"/>
              </a:lnSpc>
              <a:spcBef>
                <a:spcPts val="1000"/>
              </a:spcBef>
            </a:pPr>
            <a:r>
              <a:rPr lang="ja-JP" altLang="en-US" dirty="0"/>
              <a:t>資源配分の戦略（</a:t>
            </a:r>
            <a:r>
              <a:rPr lang="en-US" altLang="ja-JP" dirty="0"/>
              <a:t>PPM</a:t>
            </a:r>
            <a:r>
              <a:rPr lang="ja-JP" altLang="en-US" dirty="0"/>
              <a:t>）</a:t>
            </a:r>
            <a:r>
              <a:rPr lang="en-US" altLang="ja-JP" dirty="0"/>
              <a:t>-3 </a:t>
            </a:r>
          </a:p>
          <a:p>
            <a:pPr lvl="1" eaLnBrk="1" hangingPunct="1">
              <a:lnSpc>
                <a:spcPct val="110000"/>
              </a:lnSpc>
              <a:spcBef>
                <a:spcPts val="1000"/>
              </a:spcBef>
            </a:pPr>
            <a:r>
              <a:rPr lang="en-US" altLang="ja-JP" dirty="0"/>
              <a:t>PPM</a:t>
            </a:r>
            <a:r>
              <a:rPr lang="ja-JP" altLang="en-US" dirty="0"/>
              <a:t>の前提知識</a:t>
            </a:r>
            <a:r>
              <a:rPr lang="en-US" altLang="ja-JP" dirty="0"/>
              <a:t>-3</a:t>
            </a:r>
          </a:p>
          <a:p>
            <a:pPr lvl="2" eaLnBrk="1" hangingPunct="1">
              <a:lnSpc>
                <a:spcPct val="110000"/>
              </a:lnSpc>
              <a:spcBef>
                <a:spcPts val="1000"/>
              </a:spcBef>
            </a:pPr>
            <a:r>
              <a:rPr lang="ja-JP" altLang="en-US" dirty="0"/>
              <a:t>経験曲線（右図）とは</a:t>
            </a:r>
            <a:endParaRPr lang="en-US" altLang="ja-JP" dirty="0"/>
          </a:p>
          <a:p>
            <a:pPr lvl="3" eaLnBrk="1" hangingPunct="1">
              <a:lnSpc>
                <a:spcPct val="110000"/>
              </a:lnSpc>
              <a:spcBef>
                <a:spcPts val="1000"/>
              </a:spcBef>
            </a:pPr>
            <a:r>
              <a:rPr lang="ja-JP" altLang="en-US" dirty="0"/>
              <a:t>製品が初めて作られてから</a:t>
            </a:r>
            <a:br>
              <a:rPr lang="en-US" altLang="ja-JP" dirty="0"/>
            </a:br>
            <a:r>
              <a:rPr lang="ja-JP" altLang="en-US" dirty="0"/>
              <a:t>その総生産量が増えるに</a:t>
            </a:r>
            <a:br>
              <a:rPr lang="en-US" altLang="ja-JP" dirty="0"/>
            </a:br>
            <a:r>
              <a:rPr lang="ja-JP" altLang="en-US" dirty="0"/>
              <a:t>従い製造</a:t>
            </a:r>
            <a:r>
              <a:rPr lang="ja-JP" altLang="en-US" dirty="0">
                <a:solidFill>
                  <a:srgbClr val="FF0000"/>
                </a:solidFill>
              </a:rPr>
              <a:t>コスト</a:t>
            </a:r>
            <a:r>
              <a:rPr lang="ja-JP" altLang="en-US" dirty="0"/>
              <a:t>が</a:t>
            </a:r>
            <a:r>
              <a:rPr lang="ja-JP" altLang="en-US" dirty="0">
                <a:solidFill>
                  <a:srgbClr val="FF0000"/>
                </a:solidFill>
              </a:rPr>
              <a:t>逓減</a:t>
            </a:r>
            <a:endParaRPr lang="en-US" altLang="ja-JP" dirty="0">
              <a:solidFill>
                <a:srgbClr val="FF0000"/>
              </a:solidFill>
            </a:endParaRPr>
          </a:p>
          <a:p>
            <a:pPr lvl="3" eaLnBrk="1" hangingPunct="1">
              <a:lnSpc>
                <a:spcPct val="110000"/>
              </a:lnSpc>
              <a:spcBef>
                <a:spcPts val="1000"/>
              </a:spcBef>
            </a:pPr>
            <a:r>
              <a:rPr lang="ja-JP" altLang="en-US" dirty="0"/>
              <a:t>コスト逓減の理由</a:t>
            </a:r>
            <a:endParaRPr lang="en-US" altLang="ja-JP" dirty="0"/>
          </a:p>
          <a:p>
            <a:pPr lvl="4" eaLnBrk="1" hangingPunct="1">
              <a:lnSpc>
                <a:spcPct val="110000"/>
              </a:lnSpc>
              <a:spcBef>
                <a:spcPts val="1000"/>
              </a:spcBef>
            </a:pPr>
            <a:r>
              <a:rPr lang="ja-JP" altLang="en-US" dirty="0"/>
              <a:t>累積生産量の増加による</a:t>
            </a:r>
            <a:br>
              <a:rPr lang="en-US" altLang="ja-JP" dirty="0"/>
            </a:br>
            <a:r>
              <a:rPr lang="ja-JP" altLang="en-US" dirty="0"/>
              <a:t>従業員の</a:t>
            </a:r>
            <a:r>
              <a:rPr lang="ja-JP" altLang="en-US" dirty="0">
                <a:solidFill>
                  <a:srgbClr val="FF0000"/>
                </a:solidFill>
              </a:rPr>
              <a:t>経験</a:t>
            </a:r>
            <a:r>
              <a:rPr lang="ja-JP" altLang="en-US" dirty="0"/>
              <a:t>が蓄積</a:t>
            </a:r>
            <a:endParaRPr lang="en-US" altLang="ja-JP" dirty="0"/>
          </a:p>
          <a:p>
            <a:pPr marL="1341437" lvl="4" indent="0" eaLnBrk="1" hangingPunct="1">
              <a:lnSpc>
                <a:spcPct val="110000"/>
              </a:lnSpc>
              <a:spcBef>
                <a:spcPts val="1000"/>
              </a:spcBef>
              <a:buNone/>
            </a:pPr>
            <a:r>
              <a:rPr lang="ja-JP" altLang="en-US" dirty="0"/>
              <a:t>　 ⇒作業に習熟し生産工程</a:t>
            </a:r>
            <a:br>
              <a:rPr lang="en-US" altLang="ja-JP" dirty="0"/>
            </a:br>
            <a:r>
              <a:rPr lang="ja-JP" altLang="en-US" dirty="0"/>
              <a:t>　 の</a:t>
            </a:r>
            <a:r>
              <a:rPr lang="ja-JP" altLang="en-US" dirty="0">
                <a:solidFill>
                  <a:srgbClr val="FF0000"/>
                </a:solidFill>
              </a:rPr>
              <a:t>改善</a:t>
            </a:r>
            <a:r>
              <a:rPr lang="ja-JP" altLang="en-US" dirty="0"/>
              <a:t>が進むため</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grpSp>
        <p:nvGrpSpPr>
          <p:cNvPr id="2" name="グループ化 1"/>
          <p:cNvGrpSpPr/>
          <p:nvPr/>
        </p:nvGrpSpPr>
        <p:grpSpPr>
          <a:xfrm>
            <a:off x="5295141" y="3067971"/>
            <a:ext cx="3356479" cy="2596812"/>
            <a:chOff x="5295141" y="3067971"/>
            <a:chExt cx="3356479" cy="2596812"/>
          </a:xfrm>
        </p:grpSpPr>
        <p:sp>
          <p:nvSpPr>
            <p:cNvPr id="8" name="テキスト ボックス 7"/>
            <p:cNvSpPr txBox="1"/>
            <p:nvPr/>
          </p:nvSpPr>
          <p:spPr>
            <a:xfrm>
              <a:off x="5295141" y="5326229"/>
              <a:ext cx="3356479" cy="338554"/>
            </a:xfrm>
            <a:prstGeom prst="rect">
              <a:avLst/>
            </a:prstGeom>
            <a:noFill/>
          </p:spPr>
          <p:txBody>
            <a:bodyPr wrap="square" rtlCol="0">
              <a:spAutoFit/>
            </a:bodyPr>
            <a:lstStyle/>
            <a:p>
              <a:pPr algn="ctr"/>
              <a:r>
                <a:rPr lang="ja-JP" altLang="en-US" sz="1600" dirty="0"/>
                <a:t>経験曲線</a:t>
              </a:r>
              <a:endParaRPr kumimoji="1" lang="ja-JP" altLang="en-US" sz="1600" dirty="0"/>
            </a:p>
          </p:txBody>
        </p:sp>
        <p:cxnSp>
          <p:nvCxnSpPr>
            <p:cNvPr id="3" name="直線矢印コネクタ 2"/>
            <p:cNvCxnSpPr/>
            <p:nvPr/>
          </p:nvCxnSpPr>
          <p:spPr>
            <a:xfrm>
              <a:off x="5817996" y="3067971"/>
              <a:ext cx="20096" cy="2056688"/>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flipH="1" flipV="1">
              <a:off x="5846372" y="5112843"/>
              <a:ext cx="2614340" cy="1768"/>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5487364" y="3289027"/>
              <a:ext cx="400110" cy="2160395"/>
            </a:xfrm>
            <a:prstGeom prst="rect">
              <a:avLst/>
            </a:prstGeom>
            <a:noFill/>
          </p:spPr>
          <p:txBody>
            <a:bodyPr vert="eaVert" wrap="square" rtlCol="0">
              <a:spAutoFit/>
            </a:bodyPr>
            <a:lstStyle/>
            <a:p>
              <a:r>
                <a:rPr lang="ja-JP" altLang="en-US" dirty="0"/>
                <a:t>単位あたり製造コスト</a:t>
              </a:r>
              <a:endParaRPr kumimoji="1" lang="ja-JP" altLang="en-US" dirty="0"/>
            </a:p>
          </p:txBody>
        </p:sp>
        <p:sp>
          <p:nvSpPr>
            <p:cNvPr id="13" name="テキスト ボックス 12"/>
            <p:cNvSpPr txBox="1"/>
            <p:nvPr/>
          </p:nvSpPr>
          <p:spPr>
            <a:xfrm>
              <a:off x="7374953" y="5158030"/>
              <a:ext cx="1276667" cy="307777"/>
            </a:xfrm>
            <a:prstGeom prst="rect">
              <a:avLst/>
            </a:prstGeom>
            <a:noFill/>
          </p:spPr>
          <p:txBody>
            <a:bodyPr wrap="square" rtlCol="0">
              <a:spAutoFit/>
            </a:bodyPr>
            <a:lstStyle/>
            <a:p>
              <a:pPr algn="ctr"/>
              <a:r>
                <a:rPr lang="ja-JP" altLang="en-US" dirty="0"/>
                <a:t>累積生産量</a:t>
              </a:r>
              <a:endParaRPr kumimoji="1" lang="ja-JP" altLang="en-US" dirty="0"/>
            </a:p>
          </p:txBody>
        </p:sp>
        <p:sp>
          <p:nvSpPr>
            <p:cNvPr id="14" name="フリーフォーム 13"/>
            <p:cNvSpPr/>
            <p:nvPr/>
          </p:nvSpPr>
          <p:spPr>
            <a:xfrm>
              <a:off x="6008917" y="3305908"/>
              <a:ext cx="2341266" cy="1386672"/>
            </a:xfrm>
            <a:custGeom>
              <a:avLst/>
              <a:gdLst>
                <a:gd name="connsiteX0" fmla="*/ 0 w 2341266"/>
                <a:gd name="connsiteY0" fmla="*/ 0 h 1386672"/>
                <a:gd name="connsiteX1" fmla="*/ 110532 w 2341266"/>
                <a:gd name="connsiteY1" fmla="*/ 442127 h 1386672"/>
                <a:gd name="connsiteX2" fmla="*/ 391886 w 2341266"/>
                <a:gd name="connsiteY2" fmla="*/ 844061 h 1386672"/>
                <a:gd name="connsiteX3" fmla="*/ 733530 w 2341266"/>
                <a:gd name="connsiteY3" fmla="*/ 1115367 h 1386672"/>
                <a:gd name="connsiteX4" fmla="*/ 1225899 w 2341266"/>
                <a:gd name="connsiteY4" fmla="*/ 1276140 h 1386672"/>
                <a:gd name="connsiteX5" fmla="*/ 1879042 w 2341266"/>
                <a:gd name="connsiteY5" fmla="*/ 1356527 h 1386672"/>
                <a:gd name="connsiteX6" fmla="*/ 2301073 w 2341266"/>
                <a:gd name="connsiteY6" fmla="*/ 1376624 h 1386672"/>
                <a:gd name="connsiteX7" fmla="*/ 2301073 w 2341266"/>
                <a:gd name="connsiteY7" fmla="*/ 1376624 h 1386672"/>
                <a:gd name="connsiteX8" fmla="*/ 2341266 w 2341266"/>
                <a:gd name="connsiteY8" fmla="*/ 1386672 h 1386672"/>
                <a:gd name="connsiteX9" fmla="*/ 2341266 w 2341266"/>
                <a:gd name="connsiteY9" fmla="*/ 1386672 h 1386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1266" h="1386672">
                  <a:moveTo>
                    <a:pt x="0" y="0"/>
                  </a:moveTo>
                  <a:cubicBezTo>
                    <a:pt x="22609" y="150725"/>
                    <a:pt x="45218" y="301450"/>
                    <a:pt x="110532" y="442127"/>
                  </a:cubicBezTo>
                  <a:cubicBezTo>
                    <a:pt x="175846" y="582804"/>
                    <a:pt x="288053" y="731854"/>
                    <a:pt x="391886" y="844061"/>
                  </a:cubicBezTo>
                  <a:cubicBezTo>
                    <a:pt x="495719" y="956268"/>
                    <a:pt x="594528" y="1043354"/>
                    <a:pt x="733530" y="1115367"/>
                  </a:cubicBezTo>
                  <a:cubicBezTo>
                    <a:pt x="872532" y="1187380"/>
                    <a:pt x="1034980" y="1235947"/>
                    <a:pt x="1225899" y="1276140"/>
                  </a:cubicBezTo>
                  <a:cubicBezTo>
                    <a:pt x="1416818" y="1316333"/>
                    <a:pt x="1699846" y="1339780"/>
                    <a:pt x="1879042" y="1356527"/>
                  </a:cubicBezTo>
                  <a:cubicBezTo>
                    <a:pt x="2058238" y="1373274"/>
                    <a:pt x="2301073" y="1376624"/>
                    <a:pt x="2301073" y="1376624"/>
                  </a:cubicBezTo>
                  <a:lnTo>
                    <a:pt x="2301073" y="1376624"/>
                  </a:lnTo>
                  <a:lnTo>
                    <a:pt x="2341266" y="1386672"/>
                  </a:lnTo>
                  <a:lnTo>
                    <a:pt x="2341266" y="1386672"/>
                  </a:lnTo>
                </a:path>
              </a:pathLst>
            </a:custGeom>
            <a:noFill/>
            <a:ln w="317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animEffect transition="in" filter="fade">
                                      <p:cBhvr>
                                        <p:cTn id="7" dur="500"/>
                                        <p:tgtEl>
                                          <p:spTgt spid="717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3">
                                            <p:txEl>
                                              <p:pRg st="1" end="1"/>
                                            </p:txEl>
                                          </p:spTgt>
                                        </p:tgtEl>
                                        <p:attrNameLst>
                                          <p:attrName>style.visibility</p:attrName>
                                        </p:attrNameLst>
                                      </p:cBhvr>
                                      <p:to>
                                        <p:strVal val="visible"/>
                                      </p:to>
                                    </p:set>
                                    <p:animEffect transition="in" filter="fade">
                                      <p:cBhvr>
                                        <p:cTn id="12" dur="500"/>
                                        <p:tgtEl>
                                          <p:spTgt spid="717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3">
                                            <p:txEl>
                                              <p:pRg st="2" end="2"/>
                                            </p:txEl>
                                          </p:spTgt>
                                        </p:tgtEl>
                                        <p:attrNameLst>
                                          <p:attrName>style.visibility</p:attrName>
                                        </p:attrNameLst>
                                      </p:cBhvr>
                                      <p:to>
                                        <p:strVal val="visible"/>
                                      </p:to>
                                    </p:set>
                                    <p:animEffect transition="in" filter="fade">
                                      <p:cBhvr>
                                        <p:cTn id="17" dur="500"/>
                                        <p:tgtEl>
                                          <p:spTgt spid="7173">
                                            <p:txEl>
                                              <p:pRg st="2" end="2"/>
                                            </p:txEl>
                                          </p:spTgt>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173">
                                            <p:txEl>
                                              <p:pRg st="3" end="3"/>
                                            </p:txEl>
                                          </p:spTgt>
                                        </p:tgtEl>
                                        <p:attrNameLst>
                                          <p:attrName>style.visibility</p:attrName>
                                        </p:attrNameLst>
                                      </p:cBhvr>
                                      <p:to>
                                        <p:strVal val="visible"/>
                                      </p:to>
                                    </p:set>
                                    <p:animEffect transition="in" filter="fade">
                                      <p:cBhvr>
                                        <p:cTn id="26" dur="500"/>
                                        <p:tgtEl>
                                          <p:spTgt spid="717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173">
                                            <p:txEl>
                                              <p:pRg st="4" end="4"/>
                                            </p:txEl>
                                          </p:spTgt>
                                        </p:tgtEl>
                                        <p:attrNameLst>
                                          <p:attrName>style.visibility</p:attrName>
                                        </p:attrNameLst>
                                      </p:cBhvr>
                                      <p:to>
                                        <p:strVal val="visible"/>
                                      </p:to>
                                    </p:set>
                                    <p:animEffect transition="in" filter="fade">
                                      <p:cBhvr>
                                        <p:cTn id="31" dur="500"/>
                                        <p:tgtEl>
                                          <p:spTgt spid="717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173">
                                            <p:txEl>
                                              <p:pRg st="5" end="5"/>
                                            </p:txEl>
                                          </p:spTgt>
                                        </p:tgtEl>
                                        <p:attrNameLst>
                                          <p:attrName>style.visibility</p:attrName>
                                        </p:attrNameLst>
                                      </p:cBhvr>
                                      <p:to>
                                        <p:strVal val="visible"/>
                                      </p:to>
                                    </p:set>
                                    <p:animEffect transition="in" filter="fade">
                                      <p:cBhvr>
                                        <p:cTn id="36" dur="500"/>
                                        <p:tgtEl>
                                          <p:spTgt spid="717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7173">
                                            <p:txEl>
                                              <p:pRg st="6" end="6"/>
                                            </p:txEl>
                                          </p:spTgt>
                                        </p:tgtEl>
                                        <p:attrNameLst>
                                          <p:attrName>style.visibility</p:attrName>
                                        </p:attrNameLst>
                                      </p:cBhvr>
                                      <p:to>
                                        <p:strVal val="visible"/>
                                      </p:to>
                                    </p:set>
                                    <p:animEffect transition="in" filter="fade">
                                      <p:cBhvr>
                                        <p:cTn id="41" dur="500"/>
                                        <p:tgtEl>
                                          <p:spTgt spid="717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F3783D42-18E5-40E8-8115-82FE041244D1}" type="slidenum">
              <a:rPr lang="en-US" altLang="ja-JP"/>
              <a:pPr>
                <a:defRPr/>
              </a:pPr>
              <a:t>2</a:t>
            </a:fld>
            <a:endParaRPr lang="en-US" altLang="ja-JP" dirty="0"/>
          </a:p>
        </p:txBody>
      </p:sp>
      <p:sp>
        <p:nvSpPr>
          <p:cNvPr id="5124" name="Rectangle 2"/>
          <p:cNvSpPr>
            <a:spLocks noGrp="1" noChangeArrowheads="1"/>
          </p:cNvSpPr>
          <p:nvPr>
            <p:ph type="title"/>
          </p:nvPr>
        </p:nvSpPr>
        <p:spPr>
          <a:xfrm>
            <a:off x="569913" y="392472"/>
            <a:ext cx="8229600" cy="1252538"/>
          </a:xfrm>
        </p:spPr>
        <p:txBody>
          <a:bodyPr/>
          <a:lstStyle/>
          <a:p>
            <a:pPr eaLnBrk="1" hangingPunct="1"/>
            <a:r>
              <a:rPr lang="ja-JP" altLang="en-US" sz="4400" dirty="0"/>
              <a:t>１．経営戦略</a:t>
            </a:r>
            <a:r>
              <a:rPr lang="en-US" altLang="ja-JP" sz="4400" dirty="0"/>
              <a:t>-1</a:t>
            </a:r>
            <a:endParaRPr lang="ja-JP" altLang="en-US" sz="4400" dirty="0"/>
          </a:p>
        </p:txBody>
      </p:sp>
      <p:sp>
        <p:nvSpPr>
          <p:cNvPr id="5125" name="Rectangle 3"/>
          <p:cNvSpPr>
            <a:spLocks noGrp="1" noChangeArrowheads="1"/>
          </p:cNvSpPr>
          <p:nvPr>
            <p:ph type="body" idx="1"/>
          </p:nvPr>
        </p:nvSpPr>
        <p:spPr>
          <a:xfrm>
            <a:off x="324464" y="1366685"/>
            <a:ext cx="8807407" cy="5084916"/>
          </a:xfrm>
        </p:spPr>
        <p:txBody>
          <a:bodyPr/>
          <a:lstStyle/>
          <a:p>
            <a:pPr eaLnBrk="1" hangingPunct="1">
              <a:spcBef>
                <a:spcPts val="800"/>
              </a:spcBef>
            </a:pPr>
            <a:r>
              <a:rPr lang="ja-JP" altLang="en-US" sz="2600" dirty="0"/>
              <a:t>戦略とは</a:t>
            </a:r>
            <a:r>
              <a:rPr lang="ja-JP" altLang="en-US" sz="2400" dirty="0"/>
              <a:t>（「ゼミナール経営学入門」より）</a:t>
            </a:r>
            <a:endParaRPr lang="en-US" altLang="ja-JP" sz="2400" dirty="0"/>
          </a:p>
          <a:p>
            <a:pPr lvl="1" eaLnBrk="1" hangingPunct="1">
              <a:spcBef>
                <a:spcPts val="800"/>
              </a:spcBef>
            </a:pPr>
            <a:r>
              <a:rPr lang="ja-JP" altLang="en-US" sz="2200" dirty="0"/>
              <a:t>市場の中の組織としての活動の長期的な</a:t>
            </a:r>
            <a:r>
              <a:rPr lang="ja-JP" altLang="en-US" sz="2200" dirty="0">
                <a:solidFill>
                  <a:srgbClr val="FF0000"/>
                </a:solidFill>
              </a:rPr>
              <a:t>基本設計図</a:t>
            </a:r>
            <a:endParaRPr lang="en-US" altLang="ja-JP" sz="2200" dirty="0">
              <a:solidFill>
                <a:srgbClr val="FF0000"/>
              </a:solidFill>
            </a:endParaRPr>
          </a:p>
          <a:p>
            <a:pPr lvl="1" eaLnBrk="1" hangingPunct="1">
              <a:spcBef>
                <a:spcPts val="800"/>
              </a:spcBef>
            </a:pPr>
            <a:r>
              <a:rPr lang="ja-JP" altLang="en-US" sz="2200" dirty="0"/>
              <a:t>企業や事業の将来のあるべき姿とそこに至るまでの</a:t>
            </a:r>
            <a:r>
              <a:rPr lang="ja-JP" altLang="en-US" sz="2200" dirty="0">
                <a:solidFill>
                  <a:srgbClr val="FF0000"/>
                </a:solidFill>
              </a:rPr>
              <a:t>変革</a:t>
            </a:r>
            <a:r>
              <a:rPr lang="ja-JP" altLang="en-US" sz="2200" dirty="0"/>
              <a:t>の</a:t>
            </a:r>
            <a:r>
              <a:rPr lang="ja-JP" altLang="en-US" sz="2200" dirty="0">
                <a:solidFill>
                  <a:srgbClr val="FF0000"/>
                </a:solidFill>
              </a:rPr>
              <a:t>シナリオ</a:t>
            </a:r>
            <a:endParaRPr lang="en-US" altLang="ja-JP" sz="2200" dirty="0">
              <a:solidFill>
                <a:srgbClr val="FF0000"/>
              </a:solidFill>
            </a:endParaRPr>
          </a:p>
          <a:p>
            <a:pPr eaLnBrk="1" hangingPunct="1">
              <a:spcBef>
                <a:spcPts val="800"/>
              </a:spcBef>
            </a:pPr>
            <a:r>
              <a:rPr lang="ja-JP" altLang="en-US" sz="2600" dirty="0"/>
              <a:t>経営戦略とは</a:t>
            </a:r>
            <a:r>
              <a:rPr lang="ja-JP" altLang="en-US" sz="2400" dirty="0"/>
              <a:t>（アンゾフの定義より）</a:t>
            </a:r>
            <a:endParaRPr lang="en-US" altLang="ja-JP" sz="2400" dirty="0"/>
          </a:p>
          <a:p>
            <a:pPr lvl="1" eaLnBrk="1" hangingPunct="1">
              <a:spcBef>
                <a:spcPts val="800"/>
              </a:spcBef>
            </a:pPr>
            <a:r>
              <a:rPr lang="ja-JP" altLang="en-US" sz="2200" dirty="0"/>
              <a:t>組織の発展プロセスを指導する新しい意思決定</a:t>
            </a:r>
            <a:r>
              <a:rPr lang="ja-JP" altLang="en-US" sz="2200" dirty="0">
                <a:solidFill>
                  <a:srgbClr val="FF0000"/>
                </a:solidFill>
              </a:rPr>
              <a:t>ルール</a:t>
            </a:r>
            <a:r>
              <a:rPr lang="ja-JP" altLang="en-US" sz="2200" dirty="0"/>
              <a:t>と</a:t>
            </a:r>
            <a:br>
              <a:rPr lang="en-US" altLang="ja-JP" sz="2200" dirty="0"/>
            </a:br>
            <a:r>
              <a:rPr lang="ja-JP" altLang="en-US" sz="2200" dirty="0">
                <a:solidFill>
                  <a:srgbClr val="FF0000"/>
                </a:solidFill>
              </a:rPr>
              <a:t>ガイドライン</a:t>
            </a:r>
            <a:endParaRPr lang="en-US" altLang="ja-JP" sz="2200" dirty="0">
              <a:solidFill>
                <a:srgbClr val="FF0000"/>
              </a:solidFill>
            </a:endParaRPr>
          </a:p>
          <a:p>
            <a:pPr eaLnBrk="1" hangingPunct="1">
              <a:spcBef>
                <a:spcPts val="800"/>
              </a:spcBef>
            </a:pPr>
            <a:r>
              <a:rPr lang="ja-JP" altLang="en-US" sz="2600" dirty="0"/>
              <a:t>経営戦略の２側面</a:t>
            </a:r>
            <a:endParaRPr lang="en-US" altLang="ja-JP" sz="2600" dirty="0"/>
          </a:p>
          <a:p>
            <a:pPr lvl="1" eaLnBrk="1" hangingPunct="1">
              <a:spcBef>
                <a:spcPts val="800"/>
              </a:spcBef>
            </a:pPr>
            <a:r>
              <a:rPr lang="ja-JP" altLang="en-US" sz="2200" dirty="0"/>
              <a:t>意思決定のルール</a:t>
            </a:r>
            <a:endParaRPr lang="en-US" altLang="ja-JP" sz="2200" dirty="0"/>
          </a:p>
          <a:p>
            <a:pPr lvl="2" eaLnBrk="1" hangingPunct="1">
              <a:spcBef>
                <a:spcPts val="800"/>
              </a:spcBef>
            </a:pPr>
            <a:r>
              <a:rPr lang="ja-JP" altLang="en-US" dirty="0"/>
              <a:t>さまざまなレベルの意思決定を全体として</a:t>
            </a:r>
            <a:r>
              <a:rPr lang="ja-JP" altLang="en-US" dirty="0">
                <a:solidFill>
                  <a:srgbClr val="FF0000"/>
                </a:solidFill>
              </a:rPr>
              <a:t>整合</a:t>
            </a:r>
            <a:r>
              <a:rPr lang="ja-JP" altLang="en-US" dirty="0"/>
              <a:t>させる基本的な</a:t>
            </a:r>
            <a:r>
              <a:rPr lang="ja-JP" altLang="en-US" dirty="0">
                <a:solidFill>
                  <a:srgbClr val="FF0000"/>
                </a:solidFill>
              </a:rPr>
              <a:t>方針</a:t>
            </a:r>
            <a:endParaRPr lang="en-US" altLang="ja-JP" dirty="0">
              <a:solidFill>
                <a:srgbClr val="FF0000"/>
              </a:solidFill>
            </a:endParaRPr>
          </a:p>
          <a:p>
            <a:pPr lvl="1" eaLnBrk="1" hangingPunct="1">
              <a:spcBef>
                <a:spcPts val="800"/>
              </a:spcBef>
            </a:pPr>
            <a:r>
              <a:rPr lang="ja-JP" altLang="en-US" sz="2200" dirty="0"/>
              <a:t>環境適応のための指針</a:t>
            </a:r>
            <a:endParaRPr lang="en-US" altLang="ja-JP" sz="2200" dirty="0"/>
          </a:p>
          <a:p>
            <a:pPr lvl="2" eaLnBrk="1" hangingPunct="1">
              <a:spcBef>
                <a:spcPts val="800"/>
              </a:spcBef>
            </a:pPr>
            <a:r>
              <a:rPr lang="ja-JP" altLang="en-US" dirty="0"/>
              <a:t>企業が環境</a:t>
            </a:r>
            <a:r>
              <a:rPr lang="ja-JP" altLang="en-US" dirty="0">
                <a:solidFill>
                  <a:srgbClr val="FF0000"/>
                </a:solidFill>
              </a:rPr>
              <a:t>適応</a:t>
            </a:r>
            <a:r>
              <a:rPr lang="ja-JP" altLang="en-US" dirty="0"/>
              <a:t>するための</a:t>
            </a:r>
            <a:r>
              <a:rPr lang="ja-JP" altLang="en-US" dirty="0">
                <a:solidFill>
                  <a:srgbClr val="FF0000"/>
                </a:solidFill>
              </a:rPr>
              <a:t>指針</a:t>
            </a:r>
            <a:endParaRPr lang="en-US" altLang="ja-JP"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fade">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5">
                                            <p:txEl>
                                              <p:pRg st="1" end="1"/>
                                            </p:txEl>
                                          </p:spTgt>
                                        </p:tgtEl>
                                        <p:attrNameLst>
                                          <p:attrName>style.visibility</p:attrName>
                                        </p:attrNameLst>
                                      </p:cBhvr>
                                      <p:to>
                                        <p:strVal val="visible"/>
                                      </p:to>
                                    </p:set>
                                    <p:animEffect transition="in" filter="fade">
                                      <p:cBhvr>
                                        <p:cTn id="12" dur="500"/>
                                        <p:tgtEl>
                                          <p:spTgt spid="51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5">
                                            <p:txEl>
                                              <p:pRg st="2" end="2"/>
                                            </p:txEl>
                                          </p:spTgt>
                                        </p:tgtEl>
                                        <p:attrNameLst>
                                          <p:attrName>style.visibility</p:attrName>
                                        </p:attrNameLst>
                                      </p:cBhvr>
                                      <p:to>
                                        <p:strVal val="visible"/>
                                      </p:to>
                                    </p:set>
                                    <p:animEffect transition="in" filter="fade">
                                      <p:cBhvr>
                                        <p:cTn id="17" dur="500"/>
                                        <p:tgtEl>
                                          <p:spTgt spid="51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5">
                                            <p:txEl>
                                              <p:pRg st="3" end="3"/>
                                            </p:txEl>
                                          </p:spTgt>
                                        </p:tgtEl>
                                        <p:attrNameLst>
                                          <p:attrName>style.visibility</p:attrName>
                                        </p:attrNameLst>
                                      </p:cBhvr>
                                      <p:to>
                                        <p:strVal val="visible"/>
                                      </p:to>
                                    </p:set>
                                    <p:animEffect transition="in" filter="fade">
                                      <p:cBhvr>
                                        <p:cTn id="22" dur="500"/>
                                        <p:tgtEl>
                                          <p:spTgt spid="512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5">
                                            <p:txEl>
                                              <p:pRg st="4" end="4"/>
                                            </p:txEl>
                                          </p:spTgt>
                                        </p:tgtEl>
                                        <p:attrNameLst>
                                          <p:attrName>style.visibility</p:attrName>
                                        </p:attrNameLst>
                                      </p:cBhvr>
                                      <p:to>
                                        <p:strVal val="visible"/>
                                      </p:to>
                                    </p:set>
                                    <p:animEffect transition="in" filter="fade">
                                      <p:cBhvr>
                                        <p:cTn id="27" dur="500"/>
                                        <p:tgtEl>
                                          <p:spTgt spid="512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125">
                                            <p:txEl>
                                              <p:pRg st="5" end="5"/>
                                            </p:txEl>
                                          </p:spTgt>
                                        </p:tgtEl>
                                        <p:attrNameLst>
                                          <p:attrName>style.visibility</p:attrName>
                                        </p:attrNameLst>
                                      </p:cBhvr>
                                      <p:to>
                                        <p:strVal val="visible"/>
                                      </p:to>
                                    </p:set>
                                    <p:animEffect transition="in" filter="fade">
                                      <p:cBhvr>
                                        <p:cTn id="32" dur="500"/>
                                        <p:tgtEl>
                                          <p:spTgt spid="512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125">
                                            <p:txEl>
                                              <p:pRg st="6" end="6"/>
                                            </p:txEl>
                                          </p:spTgt>
                                        </p:tgtEl>
                                        <p:attrNameLst>
                                          <p:attrName>style.visibility</p:attrName>
                                        </p:attrNameLst>
                                      </p:cBhvr>
                                      <p:to>
                                        <p:strVal val="visible"/>
                                      </p:to>
                                    </p:set>
                                    <p:animEffect transition="in" filter="fade">
                                      <p:cBhvr>
                                        <p:cTn id="37" dur="500"/>
                                        <p:tgtEl>
                                          <p:spTgt spid="51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125">
                                            <p:txEl>
                                              <p:pRg st="7" end="7"/>
                                            </p:txEl>
                                          </p:spTgt>
                                        </p:tgtEl>
                                        <p:attrNameLst>
                                          <p:attrName>style.visibility</p:attrName>
                                        </p:attrNameLst>
                                      </p:cBhvr>
                                      <p:to>
                                        <p:strVal val="visible"/>
                                      </p:to>
                                    </p:set>
                                    <p:animEffect transition="in" filter="fade">
                                      <p:cBhvr>
                                        <p:cTn id="42" dur="500"/>
                                        <p:tgtEl>
                                          <p:spTgt spid="512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125">
                                            <p:txEl>
                                              <p:pRg st="8" end="8"/>
                                            </p:txEl>
                                          </p:spTgt>
                                        </p:tgtEl>
                                        <p:attrNameLst>
                                          <p:attrName>style.visibility</p:attrName>
                                        </p:attrNameLst>
                                      </p:cBhvr>
                                      <p:to>
                                        <p:strVal val="visible"/>
                                      </p:to>
                                    </p:set>
                                    <p:animEffect transition="in" filter="fade">
                                      <p:cBhvr>
                                        <p:cTn id="47" dur="500"/>
                                        <p:tgtEl>
                                          <p:spTgt spid="512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125">
                                            <p:txEl>
                                              <p:pRg st="9" end="9"/>
                                            </p:txEl>
                                          </p:spTgt>
                                        </p:tgtEl>
                                        <p:attrNameLst>
                                          <p:attrName>style.visibility</p:attrName>
                                        </p:attrNameLst>
                                      </p:cBhvr>
                                      <p:to>
                                        <p:strVal val="visible"/>
                                      </p:to>
                                    </p:set>
                                    <p:animEffect transition="in" filter="fade">
                                      <p:cBhvr>
                                        <p:cTn id="52" dur="500"/>
                                        <p:tgtEl>
                                          <p:spTgt spid="512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3CE4FB9E-DD6F-4CC4-A880-ECA49935980E}" type="slidenum">
              <a:rPr lang="en-US" altLang="ja-JP"/>
              <a:pPr>
                <a:defRPr/>
              </a:pPr>
              <a:t>20</a:t>
            </a:fld>
            <a:endParaRPr lang="en-US" altLang="ja-JP" dirty="0"/>
          </a:p>
        </p:txBody>
      </p:sp>
      <p:sp>
        <p:nvSpPr>
          <p:cNvPr id="8196"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３．他の経営戦略論</a:t>
            </a:r>
            <a:r>
              <a:rPr lang="en-US" altLang="ja-JP" sz="4400" dirty="0"/>
              <a:t>-4</a:t>
            </a:r>
            <a:endParaRPr lang="ja-JP" altLang="en-US" sz="4400" dirty="0"/>
          </a:p>
        </p:txBody>
      </p:sp>
      <p:sp>
        <p:nvSpPr>
          <p:cNvPr id="8197" name="Rectangle 3"/>
          <p:cNvSpPr>
            <a:spLocks noGrp="1" noChangeArrowheads="1"/>
          </p:cNvSpPr>
          <p:nvPr>
            <p:ph type="body" idx="1"/>
          </p:nvPr>
        </p:nvSpPr>
        <p:spPr>
          <a:xfrm>
            <a:off x="168910" y="1411357"/>
            <a:ext cx="8485188" cy="5040243"/>
          </a:xfrm>
        </p:spPr>
        <p:txBody>
          <a:bodyPr/>
          <a:lstStyle/>
          <a:p>
            <a:pPr eaLnBrk="1" hangingPunct="1">
              <a:spcBef>
                <a:spcPts val="400"/>
              </a:spcBef>
            </a:pPr>
            <a:r>
              <a:rPr lang="ja-JP" altLang="en-US" dirty="0"/>
              <a:t>資源配分の戦略（</a:t>
            </a:r>
            <a:r>
              <a:rPr lang="en-US" altLang="ja-JP" dirty="0"/>
              <a:t>PPM</a:t>
            </a:r>
            <a:r>
              <a:rPr lang="ja-JP" altLang="en-US" dirty="0"/>
              <a:t>）</a:t>
            </a:r>
            <a:r>
              <a:rPr lang="en-US" altLang="ja-JP" dirty="0"/>
              <a:t>-4 </a:t>
            </a:r>
          </a:p>
          <a:p>
            <a:pPr lvl="1" eaLnBrk="1" hangingPunct="1">
              <a:spcBef>
                <a:spcPts val="400"/>
              </a:spcBef>
            </a:pPr>
            <a:r>
              <a:rPr lang="en-US" altLang="ja-JP" dirty="0"/>
              <a:t>PPM</a:t>
            </a:r>
            <a:r>
              <a:rPr lang="ja-JP" altLang="en-US" dirty="0"/>
              <a:t>のポジショニングマップ</a:t>
            </a:r>
            <a:r>
              <a:rPr lang="ja-JP" altLang="en-US" sz="2000" dirty="0"/>
              <a:t>（右下図）</a:t>
            </a:r>
            <a:r>
              <a:rPr lang="en-US" altLang="ja-JP" sz="2000" dirty="0"/>
              <a:t>-1</a:t>
            </a:r>
            <a:endParaRPr lang="en-US" altLang="ja-JP" dirty="0"/>
          </a:p>
          <a:p>
            <a:pPr lvl="2" eaLnBrk="1" hangingPunct="1">
              <a:spcBef>
                <a:spcPts val="400"/>
              </a:spcBef>
            </a:pPr>
            <a:r>
              <a:rPr lang="ja-JP" altLang="en-US" dirty="0">
                <a:solidFill>
                  <a:srgbClr val="FF0000"/>
                </a:solidFill>
              </a:rPr>
              <a:t>金のなる木</a:t>
            </a:r>
            <a:endParaRPr lang="en-US" altLang="ja-JP" dirty="0">
              <a:solidFill>
                <a:srgbClr val="FF0000"/>
              </a:solidFill>
            </a:endParaRPr>
          </a:p>
          <a:p>
            <a:pPr lvl="3" eaLnBrk="1" hangingPunct="1">
              <a:spcBef>
                <a:spcPts val="400"/>
              </a:spcBef>
            </a:pPr>
            <a:r>
              <a:rPr lang="ja-JP" altLang="en-US" dirty="0"/>
              <a:t>成熟期のため成長率</a:t>
            </a:r>
            <a:br>
              <a:rPr lang="en-US" altLang="ja-JP" dirty="0"/>
            </a:br>
            <a:r>
              <a:rPr lang="ja-JP" altLang="en-US" dirty="0"/>
              <a:t>低くシェアが</a:t>
            </a:r>
            <a:r>
              <a:rPr lang="ja-JP" altLang="en-US" dirty="0">
                <a:solidFill>
                  <a:srgbClr val="FF0000"/>
                </a:solidFill>
              </a:rPr>
              <a:t>高い</a:t>
            </a:r>
            <a:endParaRPr lang="en-US" altLang="ja-JP" dirty="0">
              <a:solidFill>
                <a:srgbClr val="FF0000"/>
              </a:solidFill>
            </a:endParaRPr>
          </a:p>
          <a:p>
            <a:pPr lvl="3" eaLnBrk="1" hangingPunct="1">
              <a:spcBef>
                <a:spcPts val="400"/>
              </a:spcBef>
            </a:pPr>
            <a:r>
              <a:rPr lang="ja-JP" altLang="en-US" dirty="0"/>
              <a:t>収益率</a:t>
            </a:r>
            <a:r>
              <a:rPr lang="ja-JP" altLang="en-US" dirty="0">
                <a:solidFill>
                  <a:srgbClr val="FF0000"/>
                </a:solidFill>
              </a:rPr>
              <a:t>高い</a:t>
            </a:r>
            <a:endParaRPr lang="en-US" altLang="ja-JP" dirty="0">
              <a:solidFill>
                <a:srgbClr val="FF0000"/>
              </a:solidFill>
            </a:endParaRPr>
          </a:p>
          <a:p>
            <a:pPr lvl="3" eaLnBrk="1" hangingPunct="1">
              <a:spcBef>
                <a:spcPts val="400"/>
              </a:spcBef>
            </a:pPr>
            <a:r>
              <a:rPr lang="ja-JP" altLang="en-US" dirty="0"/>
              <a:t>花形と問題児に</a:t>
            </a:r>
            <a:r>
              <a:rPr lang="ja-JP" altLang="en-US" dirty="0">
                <a:solidFill>
                  <a:srgbClr val="FF0000"/>
                </a:solidFill>
              </a:rPr>
              <a:t>投資</a:t>
            </a:r>
            <a:endParaRPr lang="en-US" altLang="ja-JP" dirty="0">
              <a:solidFill>
                <a:srgbClr val="FF0000"/>
              </a:solidFill>
            </a:endParaRPr>
          </a:p>
          <a:p>
            <a:pPr lvl="2" eaLnBrk="1" hangingPunct="1">
              <a:spcBef>
                <a:spcPts val="400"/>
              </a:spcBef>
            </a:pPr>
            <a:r>
              <a:rPr lang="ja-JP" altLang="en-US" dirty="0"/>
              <a:t>花形</a:t>
            </a:r>
            <a:endParaRPr lang="en-US" altLang="ja-JP" dirty="0"/>
          </a:p>
          <a:p>
            <a:pPr lvl="3" eaLnBrk="1" hangingPunct="1">
              <a:spcBef>
                <a:spcPts val="400"/>
              </a:spcBef>
            </a:pPr>
            <a:r>
              <a:rPr lang="ja-JP" altLang="en-US" dirty="0"/>
              <a:t>成長期のため成長率・</a:t>
            </a:r>
            <a:br>
              <a:rPr lang="en-US" altLang="ja-JP" dirty="0"/>
            </a:br>
            <a:r>
              <a:rPr lang="ja-JP" altLang="en-US" dirty="0"/>
              <a:t>シェアが</a:t>
            </a:r>
            <a:r>
              <a:rPr lang="ja-JP" altLang="en-US" dirty="0">
                <a:solidFill>
                  <a:srgbClr val="FF0000"/>
                </a:solidFill>
              </a:rPr>
              <a:t>高い</a:t>
            </a:r>
            <a:endParaRPr lang="en-US" altLang="ja-JP" dirty="0">
              <a:solidFill>
                <a:srgbClr val="FF0000"/>
              </a:solidFill>
            </a:endParaRPr>
          </a:p>
          <a:p>
            <a:pPr lvl="3" eaLnBrk="1" hangingPunct="1">
              <a:spcBef>
                <a:spcPts val="400"/>
              </a:spcBef>
            </a:pPr>
            <a:r>
              <a:rPr lang="ja-JP" altLang="en-US" dirty="0"/>
              <a:t>収益率</a:t>
            </a:r>
            <a:r>
              <a:rPr lang="ja-JP" altLang="en-US" dirty="0">
                <a:solidFill>
                  <a:srgbClr val="FF0000"/>
                </a:solidFill>
              </a:rPr>
              <a:t>低い</a:t>
            </a:r>
            <a:endParaRPr lang="en-US" altLang="ja-JP" dirty="0">
              <a:solidFill>
                <a:srgbClr val="FF0000"/>
              </a:solidFill>
            </a:endParaRPr>
          </a:p>
          <a:p>
            <a:pPr lvl="3" eaLnBrk="1" hangingPunct="1">
              <a:spcBef>
                <a:spcPts val="400"/>
              </a:spcBef>
            </a:pPr>
            <a:r>
              <a:rPr lang="ja-JP" altLang="en-US" dirty="0">
                <a:solidFill>
                  <a:srgbClr val="FF0000"/>
                </a:solidFill>
              </a:rPr>
              <a:t>投資</a:t>
            </a:r>
            <a:r>
              <a:rPr lang="ja-JP" altLang="en-US" dirty="0"/>
              <a:t>が必要</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7541" y="2333369"/>
            <a:ext cx="5257800" cy="390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animEffect transition="in" filter="fade">
                                      <p:cBhvr>
                                        <p:cTn id="7" dur="500"/>
                                        <p:tgtEl>
                                          <p:spTgt spid="81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7">
                                            <p:txEl>
                                              <p:pRg st="1" end="1"/>
                                            </p:txEl>
                                          </p:spTgt>
                                        </p:tgtEl>
                                        <p:attrNameLst>
                                          <p:attrName>style.visibility</p:attrName>
                                        </p:attrNameLst>
                                      </p:cBhvr>
                                      <p:to>
                                        <p:strVal val="visible"/>
                                      </p:to>
                                    </p:set>
                                    <p:animEffect transition="in" filter="fade">
                                      <p:cBhvr>
                                        <p:cTn id="12" dur="500"/>
                                        <p:tgtEl>
                                          <p:spTgt spid="819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7">
                                            <p:txEl>
                                              <p:pRg st="2" end="2"/>
                                            </p:txEl>
                                          </p:spTgt>
                                        </p:tgtEl>
                                        <p:attrNameLst>
                                          <p:attrName>style.visibility</p:attrName>
                                        </p:attrNameLst>
                                      </p:cBhvr>
                                      <p:to>
                                        <p:strVal val="visible"/>
                                      </p:to>
                                    </p:set>
                                    <p:animEffect transition="in" filter="fade">
                                      <p:cBhvr>
                                        <p:cTn id="17" dur="500"/>
                                        <p:tgtEl>
                                          <p:spTgt spid="819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7">
                                            <p:txEl>
                                              <p:pRg st="3" end="3"/>
                                            </p:txEl>
                                          </p:spTgt>
                                        </p:tgtEl>
                                        <p:attrNameLst>
                                          <p:attrName>style.visibility</p:attrName>
                                        </p:attrNameLst>
                                      </p:cBhvr>
                                      <p:to>
                                        <p:strVal val="visible"/>
                                      </p:to>
                                    </p:set>
                                    <p:animEffect transition="in" filter="fade">
                                      <p:cBhvr>
                                        <p:cTn id="22" dur="500"/>
                                        <p:tgtEl>
                                          <p:spTgt spid="819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7">
                                            <p:txEl>
                                              <p:pRg st="4" end="4"/>
                                            </p:txEl>
                                          </p:spTgt>
                                        </p:tgtEl>
                                        <p:attrNameLst>
                                          <p:attrName>style.visibility</p:attrName>
                                        </p:attrNameLst>
                                      </p:cBhvr>
                                      <p:to>
                                        <p:strVal val="visible"/>
                                      </p:to>
                                    </p:set>
                                    <p:animEffect transition="in" filter="fade">
                                      <p:cBhvr>
                                        <p:cTn id="27" dur="500"/>
                                        <p:tgtEl>
                                          <p:spTgt spid="819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197">
                                            <p:txEl>
                                              <p:pRg st="5" end="5"/>
                                            </p:txEl>
                                          </p:spTgt>
                                        </p:tgtEl>
                                        <p:attrNameLst>
                                          <p:attrName>style.visibility</p:attrName>
                                        </p:attrNameLst>
                                      </p:cBhvr>
                                      <p:to>
                                        <p:strVal val="visible"/>
                                      </p:to>
                                    </p:set>
                                    <p:animEffect transition="in" filter="fade">
                                      <p:cBhvr>
                                        <p:cTn id="32" dur="500"/>
                                        <p:tgtEl>
                                          <p:spTgt spid="819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197">
                                            <p:txEl>
                                              <p:pRg st="6" end="6"/>
                                            </p:txEl>
                                          </p:spTgt>
                                        </p:tgtEl>
                                        <p:attrNameLst>
                                          <p:attrName>style.visibility</p:attrName>
                                        </p:attrNameLst>
                                      </p:cBhvr>
                                      <p:to>
                                        <p:strVal val="visible"/>
                                      </p:to>
                                    </p:set>
                                    <p:animEffect transition="in" filter="fade">
                                      <p:cBhvr>
                                        <p:cTn id="37" dur="500"/>
                                        <p:tgtEl>
                                          <p:spTgt spid="819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197">
                                            <p:txEl>
                                              <p:pRg st="7" end="7"/>
                                            </p:txEl>
                                          </p:spTgt>
                                        </p:tgtEl>
                                        <p:attrNameLst>
                                          <p:attrName>style.visibility</p:attrName>
                                        </p:attrNameLst>
                                      </p:cBhvr>
                                      <p:to>
                                        <p:strVal val="visible"/>
                                      </p:to>
                                    </p:set>
                                    <p:animEffect transition="in" filter="fade">
                                      <p:cBhvr>
                                        <p:cTn id="42" dur="500"/>
                                        <p:tgtEl>
                                          <p:spTgt spid="819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197">
                                            <p:txEl>
                                              <p:pRg st="8" end="8"/>
                                            </p:txEl>
                                          </p:spTgt>
                                        </p:tgtEl>
                                        <p:attrNameLst>
                                          <p:attrName>style.visibility</p:attrName>
                                        </p:attrNameLst>
                                      </p:cBhvr>
                                      <p:to>
                                        <p:strVal val="visible"/>
                                      </p:to>
                                    </p:set>
                                    <p:animEffect transition="in" filter="fade">
                                      <p:cBhvr>
                                        <p:cTn id="47" dur="500"/>
                                        <p:tgtEl>
                                          <p:spTgt spid="819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197">
                                            <p:txEl>
                                              <p:pRg st="9" end="9"/>
                                            </p:txEl>
                                          </p:spTgt>
                                        </p:tgtEl>
                                        <p:attrNameLst>
                                          <p:attrName>style.visibility</p:attrName>
                                        </p:attrNameLst>
                                      </p:cBhvr>
                                      <p:to>
                                        <p:strVal val="visible"/>
                                      </p:to>
                                    </p:set>
                                    <p:animEffect transition="in" filter="fade">
                                      <p:cBhvr>
                                        <p:cTn id="52" dur="500"/>
                                        <p:tgtEl>
                                          <p:spTgt spid="819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50599F65-9366-4275-8AAD-3BDD7192735F}" type="slidenum">
              <a:rPr lang="en-US" altLang="ja-JP"/>
              <a:pPr>
                <a:defRPr/>
              </a:pPr>
              <a:t>21</a:t>
            </a:fld>
            <a:endParaRPr lang="en-US" altLang="ja-JP" dirty="0"/>
          </a:p>
        </p:txBody>
      </p:sp>
      <p:sp>
        <p:nvSpPr>
          <p:cNvPr id="9220"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３．他の経営戦略論</a:t>
            </a:r>
            <a:r>
              <a:rPr lang="en-US" altLang="ja-JP" sz="4400" dirty="0"/>
              <a:t>-5</a:t>
            </a:r>
            <a:endParaRPr lang="ja-JP" altLang="en-US" sz="4400" dirty="0"/>
          </a:p>
        </p:txBody>
      </p:sp>
      <p:sp>
        <p:nvSpPr>
          <p:cNvPr id="9221" name="Rectangle 3"/>
          <p:cNvSpPr>
            <a:spLocks noGrp="1" noChangeArrowheads="1"/>
          </p:cNvSpPr>
          <p:nvPr>
            <p:ph type="body" idx="1"/>
          </p:nvPr>
        </p:nvSpPr>
        <p:spPr>
          <a:xfrm>
            <a:off x="286159" y="1353962"/>
            <a:ext cx="8146540" cy="5158709"/>
          </a:xfrm>
        </p:spPr>
        <p:txBody>
          <a:bodyPr/>
          <a:lstStyle/>
          <a:p>
            <a:pPr eaLnBrk="1" hangingPunct="1">
              <a:spcBef>
                <a:spcPts val="400"/>
              </a:spcBef>
            </a:pPr>
            <a:r>
              <a:rPr lang="ja-JP" altLang="en-US" dirty="0"/>
              <a:t>資源配分の戦略（</a:t>
            </a:r>
            <a:r>
              <a:rPr lang="en-US" altLang="ja-JP" dirty="0"/>
              <a:t>PPM</a:t>
            </a:r>
            <a:r>
              <a:rPr lang="ja-JP" altLang="en-US" dirty="0"/>
              <a:t>）</a:t>
            </a:r>
            <a:r>
              <a:rPr lang="en-US" altLang="ja-JP" dirty="0"/>
              <a:t>-5 </a:t>
            </a:r>
          </a:p>
          <a:p>
            <a:pPr lvl="1" eaLnBrk="1" hangingPunct="1">
              <a:spcBef>
                <a:spcPts val="400"/>
              </a:spcBef>
            </a:pPr>
            <a:r>
              <a:rPr lang="en-US" altLang="ja-JP" dirty="0"/>
              <a:t>PPM</a:t>
            </a:r>
            <a:r>
              <a:rPr lang="ja-JP" altLang="en-US" dirty="0"/>
              <a:t>のポジショニングマップ</a:t>
            </a:r>
            <a:r>
              <a:rPr lang="ja-JP" altLang="en-US" sz="2000" dirty="0"/>
              <a:t>（右下図）</a:t>
            </a:r>
            <a:r>
              <a:rPr lang="en-US" altLang="ja-JP" sz="2000" dirty="0"/>
              <a:t>-2</a:t>
            </a:r>
          </a:p>
          <a:p>
            <a:pPr lvl="2" eaLnBrk="1" hangingPunct="1">
              <a:spcBef>
                <a:spcPts val="400"/>
              </a:spcBef>
            </a:pPr>
            <a:r>
              <a:rPr lang="ja-JP" altLang="en-US" dirty="0"/>
              <a:t>問題児</a:t>
            </a:r>
            <a:endParaRPr lang="en-US" altLang="ja-JP" dirty="0"/>
          </a:p>
          <a:p>
            <a:pPr lvl="3" eaLnBrk="1" hangingPunct="1">
              <a:spcBef>
                <a:spcPts val="400"/>
              </a:spcBef>
            </a:pPr>
            <a:r>
              <a:rPr lang="ja-JP" altLang="en-US" dirty="0"/>
              <a:t>導入期、成長期のため成長率</a:t>
            </a:r>
            <a:br>
              <a:rPr lang="en-US" altLang="ja-JP" dirty="0"/>
            </a:br>
            <a:r>
              <a:rPr lang="ja-JP" altLang="en-US" dirty="0"/>
              <a:t>高いがシェアが</a:t>
            </a:r>
            <a:r>
              <a:rPr lang="ja-JP" altLang="en-US" dirty="0">
                <a:solidFill>
                  <a:srgbClr val="FF0000"/>
                </a:solidFill>
              </a:rPr>
              <a:t>低い</a:t>
            </a:r>
            <a:endParaRPr lang="en-US" altLang="ja-JP" dirty="0">
              <a:solidFill>
                <a:srgbClr val="FF0000"/>
              </a:solidFill>
            </a:endParaRPr>
          </a:p>
          <a:p>
            <a:pPr lvl="3" eaLnBrk="1" hangingPunct="1">
              <a:spcBef>
                <a:spcPts val="400"/>
              </a:spcBef>
            </a:pPr>
            <a:r>
              <a:rPr lang="ja-JP" altLang="en-US" dirty="0">
                <a:solidFill>
                  <a:srgbClr val="FF0000"/>
                </a:solidFill>
              </a:rPr>
              <a:t>投資</a:t>
            </a:r>
            <a:r>
              <a:rPr lang="ja-JP" altLang="en-US" dirty="0"/>
              <a:t>が必要</a:t>
            </a:r>
            <a:endParaRPr lang="en-US" altLang="ja-JP" dirty="0"/>
          </a:p>
          <a:p>
            <a:pPr lvl="2" eaLnBrk="1" hangingPunct="1">
              <a:spcBef>
                <a:spcPts val="400"/>
              </a:spcBef>
            </a:pPr>
            <a:r>
              <a:rPr lang="ja-JP" altLang="en-US" dirty="0"/>
              <a:t>負け犬</a:t>
            </a:r>
            <a:endParaRPr lang="en-US" altLang="ja-JP" dirty="0"/>
          </a:p>
          <a:p>
            <a:pPr lvl="3" eaLnBrk="1" hangingPunct="1">
              <a:spcBef>
                <a:spcPts val="400"/>
              </a:spcBef>
            </a:pPr>
            <a:r>
              <a:rPr lang="ja-JP" altLang="en-US" dirty="0"/>
              <a:t>衰退期のため成長率・シェアが</a:t>
            </a:r>
            <a:r>
              <a:rPr lang="ja-JP" altLang="en-US" dirty="0">
                <a:solidFill>
                  <a:srgbClr val="FF0000"/>
                </a:solidFill>
              </a:rPr>
              <a:t>低い</a:t>
            </a:r>
            <a:endParaRPr lang="en-US" altLang="ja-JP" dirty="0">
              <a:solidFill>
                <a:srgbClr val="FF0000"/>
              </a:solidFill>
            </a:endParaRPr>
          </a:p>
          <a:p>
            <a:pPr lvl="3" eaLnBrk="1" hangingPunct="1">
              <a:spcBef>
                <a:spcPts val="400"/>
              </a:spcBef>
            </a:pPr>
            <a:r>
              <a:rPr lang="ja-JP" altLang="en-US" dirty="0"/>
              <a:t>収益がほとんどない</a:t>
            </a:r>
            <a:endParaRPr lang="en-US" altLang="ja-JP" dirty="0"/>
          </a:p>
          <a:p>
            <a:pPr lvl="3" eaLnBrk="1" hangingPunct="1">
              <a:spcBef>
                <a:spcPts val="400"/>
              </a:spcBef>
            </a:pPr>
            <a:r>
              <a:rPr lang="ja-JP" altLang="en-US" dirty="0"/>
              <a:t>市場</a:t>
            </a:r>
            <a:r>
              <a:rPr lang="ja-JP" altLang="en-US" dirty="0">
                <a:solidFill>
                  <a:srgbClr val="FF0000"/>
                </a:solidFill>
              </a:rPr>
              <a:t>撤退</a:t>
            </a:r>
            <a:r>
              <a:rPr lang="ja-JP" altLang="en-US" dirty="0"/>
              <a:t>の時期</a:t>
            </a:r>
            <a:endParaRPr lang="en-US" altLang="ja-JP" dirty="0"/>
          </a:p>
          <a:p>
            <a:pPr lvl="1" eaLnBrk="1" hangingPunct="1">
              <a:spcBef>
                <a:spcPts val="800"/>
              </a:spcBef>
            </a:pPr>
            <a:r>
              <a:rPr lang="en-US" altLang="ja-JP" dirty="0"/>
              <a:t>PPM</a:t>
            </a:r>
            <a:r>
              <a:rPr lang="ja-JP" altLang="en-US" dirty="0"/>
              <a:t>に基づく</a:t>
            </a:r>
            <a:r>
              <a:rPr lang="ja-JP" altLang="en-US" dirty="0">
                <a:solidFill>
                  <a:srgbClr val="FF0000"/>
                </a:solidFill>
              </a:rPr>
              <a:t>資源</a:t>
            </a:r>
            <a:r>
              <a:rPr lang="ja-JP" altLang="en-US" dirty="0"/>
              <a:t>配分</a:t>
            </a:r>
            <a:endParaRPr lang="en-US" altLang="ja-JP" dirty="0"/>
          </a:p>
          <a:p>
            <a:pPr lvl="2" eaLnBrk="1" hangingPunct="1">
              <a:spcBef>
                <a:spcPts val="800"/>
              </a:spcBef>
            </a:pPr>
            <a:r>
              <a:rPr lang="ja-JP" altLang="en-US" dirty="0"/>
              <a:t>将来の金のなる木を育てる</a:t>
            </a:r>
            <a:br>
              <a:rPr lang="en-US" altLang="ja-JP" dirty="0"/>
            </a:br>
            <a:r>
              <a:rPr lang="ja-JP" altLang="en-US" dirty="0"/>
              <a:t>ため</a:t>
            </a:r>
            <a:r>
              <a:rPr lang="ja-JP" altLang="en-US" dirty="0">
                <a:solidFill>
                  <a:srgbClr val="FF0000"/>
                </a:solidFill>
              </a:rPr>
              <a:t>花形</a:t>
            </a:r>
            <a:r>
              <a:rPr lang="ja-JP" altLang="en-US" dirty="0"/>
              <a:t>や</a:t>
            </a:r>
            <a:r>
              <a:rPr lang="ja-JP" altLang="en-US" dirty="0">
                <a:solidFill>
                  <a:srgbClr val="FF0000"/>
                </a:solidFill>
              </a:rPr>
              <a:t>問題児</a:t>
            </a:r>
            <a:r>
              <a:rPr lang="ja-JP" altLang="en-US" dirty="0"/>
              <a:t>に投資</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3920" y="3410922"/>
            <a:ext cx="3971925" cy="261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fade">
                                      <p:cBhvr>
                                        <p:cTn id="7" dur="500"/>
                                        <p:tgtEl>
                                          <p:spTgt spid="92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21">
                                            <p:txEl>
                                              <p:pRg st="1" end="1"/>
                                            </p:txEl>
                                          </p:spTgt>
                                        </p:tgtEl>
                                        <p:attrNameLst>
                                          <p:attrName>style.visibility</p:attrName>
                                        </p:attrNameLst>
                                      </p:cBhvr>
                                      <p:to>
                                        <p:strVal val="visible"/>
                                      </p:to>
                                    </p:set>
                                    <p:animEffect transition="in" filter="fade">
                                      <p:cBhvr>
                                        <p:cTn id="12" dur="500"/>
                                        <p:tgtEl>
                                          <p:spTgt spid="92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221">
                                            <p:txEl>
                                              <p:pRg st="2" end="2"/>
                                            </p:txEl>
                                          </p:spTgt>
                                        </p:tgtEl>
                                        <p:attrNameLst>
                                          <p:attrName>style.visibility</p:attrName>
                                        </p:attrNameLst>
                                      </p:cBhvr>
                                      <p:to>
                                        <p:strVal val="visible"/>
                                      </p:to>
                                    </p:set>
                                    <p:animEffect transition="in" filter="fade">
                                      <p:cBhvr>
                                        <p:cTn id="17" dur="500"/>
                                        <p:tgtEl>
                                          <p:spTgt spid="92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221">
                                            <p:txEl>
                                              <p:pRg st="3" end="3"/>
                                            </p:txEl>
                                          </p:spTgt>
                                        </p:tgtEl>
                                        <p:attrNameLst>
                                          <p:attrName>style.visibility</p:attrName>
                                        </p:attrNameLst>
                                      </p:cBhvr>
                                      <p:to>
                                        <p:strVal val="visible"/>
                                      </p:to>
                                    </p:set>
                                    <p:animEffect transition="in" filter="fade">
                                      <p:cBhvr>
                                        <p:cTn id="22" dur="500"/>
                                        <p:tgtEl>
                                          <p:spTgt spid="92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221">
                                            <p:txEl>
                                              <p:pRg st="4" end="4"/>
                                            </p:txEl>
                                          </p:spTgt>
                                        </p:tgtEl>
                                        <p:attrNameLst>
                                          <p:attrName>style.visibility</p:attrName>
                                        </p:attrNameLst>
                                      </p:cBhvr>
                                      <p:to>
                                        <p:strVal val="visible"/>
                                      </p:to>
                                    </p:set>
                                    <p:animEffect transition="in" filter="fade">
                                      <p:cBhvr>
                                        <p:cTn id="27" dur="500"/>
                                        <p:tgtEl>
                                          <p:spTgt spid="922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221">
                                            <p:txEl>
                                              <p:pRg st="5" end="5"/>
                                            </p:txEl>
                                          </p:spTgt>
                                        </p:tgtEl>
                                        <p:attrNameLst>
                                          <p:attrName>style.visibility</p:attrName>
                                        </p:attrNameLst>
                                      </p:cBhvr>
                                      <p:to>
                                        <p:strVal val="visible"/>
                                      </p:to>
                                    </p:set>
                                    <p:animEffect transition="in" filter="fade">
                                      <p:cBhvr>
                                        <p:cTn id="32" dur="500"/>
                                        <p:tgtEl>
                                          <p:spTgt spid="922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221">
                                            <p:txEl>
                                              <p:pRg st="6" end="6"/>
                                            </p:txEl>
                                          </p:spTgt>
                                        </p:tgtEl>
                                        <p:attrNameLst>
                                          <p:attrName>style.visibility</p:attrName>
                                        </p:attrNameLst>
                                      </p:cBhvr>
                                      <p:to>
                                        <p:strVal val="visible"/>
                                      </p:to>
                                    </p:set>
                                    <p:animEffect transition="in" filter="fade">
                                      <p:cBhvr>
                                        <p:cTn id="37" dur="500"/>
                                        <p:tgtEl>
                                          <p:spTgt spid="922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221">
                                            <p:txEl>
                                              <p:pRg st="7" end="7"/>
                                            </p:txEl>
                                          </p:spTgt>
                                        </p:tgtEl>
                                        <p:attrNameLst>
                                          <p:attrName>style.visibility</p:attrName>
                                        </p:attrNameLst>
                                      </p:cBhvr>
                                      <p:to>
                                        <p:strVal val="visible"/>
                                      </p:to>
                                    </p:set>
                                    <p:animEffect transition="in" filter="fade">
                                      <p:cBhvr>
                                        <p:cTn id="42" dur="500"/>
                                        <p:tgtEl>
                                          <p:spTgt spid="922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221">
                                            <p:txEl>
                                              <p:pRg st="8" end="8"/>
                                            </p:txEl>
                                          </p:spTgt>
                                        </p:tgtEl>
                                        <p:attrNameLst>
                                          <p:attrName>style.visibility</p:attrName>
                                        </p:attrNameLst>
                                      </p:cBhvr>
                                      <p:to>
                                        <p:strVal val="visible"/>
                                      </p:to>
                                    </p:set>
                                    <p:animEffect transition="in" filter="fade">
                                      <p:cBhvr>
                                        <p:cTn id="47" dur="500"/>
                                        <p:tgtEl>
                                          <p:spTgt spid="922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221">
                                            <p:txEl>
                                              <p:pRg st="9" end="9"/>
                                            </p:txEl>
                                          </p:spTgt>
                                        </p:tgtEl>
                                        <p:attrNameLst>
                                          <p:attrName>style.visibility</p:attrName>
                                        </p:attrNameLst>
                                      </p:cBhvr>
                                      <p:to>
                                        <p:strVal val="visible"/>
                                      </p:to>
                                    </p:set>
                                    <p:animEffect transition="in" filter="fade">
                                      <p:cBhvr>
                                        <p:cTn id="52" dur="500"/>
                                        <p:tgtEl>
                                          <p:spTgt spid="9221">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221">
                                            <p:txEl>
                                              <p:pRg st="10" end="10"/>
                                            </p:txEl>
                                          </p:spTgt>
                                        </p:tgtEl>
                                        <p:attrNameLst>
                                          <p:attrName>style.visibility</p:attrName>
                                        </p:attrNameLst>
                                      </p:cBhvr>
                                      <p:to>
                                        <p:strVal val="visible"/>
                                      </p:to>
                                    </p:set>
                                    <p:animEffect transition="in" filter="fade">
                                      <p:cBhvr>
                                        <p:cTn id="57" dur="500"/>
                                        <p:tgtEl>
                                          <p:spTgt spid="922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F2F8570C-CDE8-4865-9127-D2417376BBEB}" type="slidenum">
              <a:rPr lang="en-US" altLang="ja-JP"/>
              <a:pPr>
                <a:defRPr/>
              </a:pPr>
              <a:t>22</a:t>
            </a:fld>
            <a:endParaRPr lang="en-US" altLang="ja-JP" dirty="0"/>
          </a:p>
        </p:txBody>
      </p:sp>
      <p:sp>
        <p:nvSpPr>
          <p:cNvPr id="12292" name="Rectangle 2"/>
          <p:cNvSpPr>
            <a:spLocks noGrp="1" noChangeArrowheads="1"/>
          </p:cNvSpPr>
          <p:nvPr>
            <p:ph type="title"/>
          </p:nvPr>
        </p:nvSpPr>
        <p:spPr>
          <a:xfrm>
            <a:off x="569913" y="352288"/>
            <a:ext cx="8229600" cy="1252538"/>
          </a:xfrm>
        </p:spPr>
        <p:txBody>
          <a:bodyPr/>
          <a:lstStyle/>
          <a:p>
            <a:pPr eaLnBrk="1" hangingPunct="1"/>
            <a:r>
              <a:rPr lang="ja-JP" altLang="en-US" sz="4400" dirty="0"/>
              <a:t>３．他の経営戦略論</a:t>
            </a:r>
            <a:r>
              <a:rPr lang="en-US" altLang="ja-JP" sz="4400" dirty="0"/>
              <a:t>-6</a:t>
            </a:r>
            <a:endParaRPr lang="ja-JP" altLang="en-US" sz="4400" dirty="0"/>
          </a:p>
        </p:txBody>
      </p:sp>
      <p:sp>
        <p:nvSpPr>
          <p:cNvPr id="12293" name="Rectangle 3"/>
          <p:cNvSpPr>
            <a:spLocks noGrp="1" noChangeArrowheads="1"/>
          </p:cNvSpPr>
          <p:nvPr>
            <p:ph type="body" idx="1"/>
          </p:nvPr>
        </p:nvSpPr>
        <p:spPr>
          <a:xfrm>
            <a:off x="411981" y="1253659"/>
            <a:ext cx="8393881" cy="5187334"/>
          </a:xfrm>
        </p:spPr>
        <p:txBody>
          <a:bodyPr/>
          <a:lstStyle/>
          <a:p>
            <a:pPr eaLnBrk="1" hangingPunct="1">
              <a:spcBef>
                <a:spcPts val="600"/>
              </a:spcBef>
            </a:pPr>
            <a:r>
              <a:rPr lang="en-US" altLang="ja-JP" sz="3200" dirty="0"/>
              <a:t>SWOT</a:t>
            </a:r>
            <a:r>
              <a:rPr lang="ja-JP" altLang="en-US" sz="2800" dirty="0"/>
              <a:t>分析</a:t>
            </a:r>
            <a:r>
              <a:rPr lang="en-US" altLang="ja-JP" sz="2800" dirty="0"/>
              <a:t>-1 </a:t>
            </a:r>
          </a:p>
          <a:p>
            <a:pPr lvl="1" eaLnBrk="1" hangingPunct="1">
              <a:spcBef>
                <a:spcPts val="600"/>
              </a:spcBef>
            </a:pPr>
            <a:r>
              <a:rPr lang="en-US" altLang="ja-JP" sz="2400" dirty="0"/>
              <a:t>SWOT</a:t>
            </a:r>
            <a:r>
              <a:rPr lang="ja-JP" altLang="en-US" sz="2400" dirty="0"/>
              <a:t>分析とは</a:t>
            </a:r>
            <a:endParaRPr lang="en-US" altLang="ja-JP" sz="2400" dirty="0"/>
          </a:p>
          <a:p>
            <a:pPr lvl="2" eaLnBrk="1" hangingPunct="1">
              <a:spcBef>
                <a:spcPts val="600"/>
              </a:spcBef>
            </a:pPr>
            <a:r>
              <a:rPr lang="ja-JP" altLang="en-US" sz="2000" dirty="0">
                <a:solidFill>
                  <a:srgbClr val="FF0000"/>
                </a:solidFill>
              </a:rPr>
              <a:t>事業</a:t>
            </a:r>
            <a:r>
              <a:rPr lang="ja-JP" altLang="en-US" sz="2000" dirty="0"/>
              <a:t>戦略を策定するための分析手法</a:t>
            </a:r>
            <a:endParaRPr lang="en-US" altLang="ja-JP" sz="2000" dirty="0"/>
          </a:p>
          <a:p>
            <a:pPr lvl="2" eaLnBrk="1" hangingPunct="1">
              <a:spcBef>
                <a:spcPts val="600"/>
              </a:spcBef>
            </a:pPr>
            <a:r>
              <a:rPr lang="ja-JP" altLang="en-US" sz="2000" dirty="0">
                <a:solidFill>
                  <a:srgbClr val="FF0000"/>
                </a:solidFill>
              </a:rPr>
              <a:t>自社</a:t>
            </a:r>
            <a:r>
              <a:rPr lang="ja-JP" altLang="en-US" sz="2000" dirty="0"/>
              <a:t>の分析（</a:t>
            </a:r>
            <a:r>
              <a:rPr lang="ja-JP" altLang="en-US" sz="2000" dirty="0">
                <a:solidFill>
                  <a:srgbClr val="FF0000"/>
                </a:solidFill>
              </a:rPr>
              <a:t>強み</a:t>
            </a:r>
            <a:r>
              <a:rPr lang="ja-JP" altLang="en-US" sz="2000" dirty="0"/>
              <a:t>・</a:t>
            </a:r>
            <a:r>
              <a:rPr lang="ja-JP" altLang="en-US" sz="2000" dirty="0">
                <a:solidFill>
                  <a:srgbClr val="FF0000"/>
                </a:solidFill>
              </a:rPr>
              <a:t>弱み</a:t>
            </a:r>
            <a:r>
              <a:rPr lang="ja-JP" altLang="en-US" sz="2000" dirty="0"/>
              <a:t>）と自社を取り巻く環境分析（</a:t>
            </a:r>
            <a:r>
              <a:rPr lang="ja-JP" altLang="en-US" sz="2000" dirty="0">
                <a:solidFill>
                  <a:srgbClr val="FF0000"/>
                </a:solidFill>
              </a:rPr>
              <a:t>機会</a:t>
            </a:r>
            <a:r>
              <a:rPr lang="ja-JP" altLang="en-US" sz="2000" dirty="0"/>
              <a:t>・</a:t>
            </a:r>
            <a:r>
              <a:rPr lang="ja-JP" altLang="en-US" sz="2000" dirty="0">
                <a:solidFill>
                  <a:srgbClr val="FF0000"/>
                </a:solidFill>
              </a:rPr>
              <a:t>脅威</a:t>
            </a:r>
            <a:r>
              <a:rPr lang="ja-JP" altLang="en-US" sz="2000" dirty="0"/>
              <a:t>）</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2928" y="3143302"/>
            <a:ext cx="6715125" cy="291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3">
                                            <p:txEl>
                                              <p:pRg st="0" end="0"/>
                                            </p:txEl>
                                          </p:spTgt>
                                        </p:tgtEl>
                                        <p:attrNameLst>
                                          <p:attrName>style.visibility</p:attrName>
                                        </p:attrNameLst>
                                      </p:cBhvr>
                                      <p:to>
                                        <p:strVal val="visible"/>
                                      </p:to>
                                    </p:set>
                                    <p:animEffect transition="in" filter="fade">
                                      <p:cBhvr>
                                        <p:cTn id="7" dur="500"/>
                                        <p:tgtEl>
                                          <p:spTgt spid="122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3">
                                            <p:txEl>
                                              <p:pRg st="1" end="1"/>
                                            </p:txEl>
                                          </p:spTgt>
                                        </p:tgtEl>
                                        <p:attrNameLst>
                                          <p:attrName>style.visibility</p:attrName>
                                        </p:attrNameLst>
                                      </p:cBhvr>
                                      <p:to>
                                        <p:strVal val="visible"/>
                                      </p:to>
                                    </p:set>
                                    <p:animEffect transition="in" filter="fade">
                                      <p:cBhvr>
                                        <p:cTn id="12" dur="500"/>
                                        <p:tgtEl>
                                          <p:spTgt spid="122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3">
                                            <p:txEl>
                                              <p:pRg st="2" end="2"/>
                                            </p:txEl>
                                          </p:spTgt>
                                        </p:tgtEl>
                                        <p:attrNameLst>
                                          <p:attrName>style.visibility</p:attrName>
                                        </p:attrNameLst>
                                      </p:cBhvr>
                                      <p:to>
                                        <p:strVal val="visible"/>
                                      </p:to>
                                    </p:set>
                                    <p:animEffect transition="in" filter="fade">
                                      <p:cBhvr>
                                        <p:cTn id="17" dur="500"/>
                                        <p:tgtEl>
                                          <p:spTgt spid="1229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293">
                                            <p:txEl>
                                              <p:pRg st="3" end="3"/>
                                            </p:txEl>
                                          </p:spTgt>
                                        </p:tgtEl>
                                        <p:attrNameLst>
                                          <p:attrName>style.visibility</p:attrName>
                                        </p:attrNameLst>
                                      </p:cBhvr>
                                      <p:to>
                                        <p:strVal val="visible"/>
                                      </p:to>
                                    </p:set>
                                    <p:animEffect transition="in" filter="fade">
                                      <p:cBhvr>
                                        <p:cTn id="22" dur="500"/>
                                        <p:tgtEl>
                                          <p:spTgt spid="1229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35560E66-5E4A-4A9F-A4B6-DB73DF26E416}" type="slidenum">
              <a:rPr lang="en-US" altLang="ja-JP"/>
              <a:pPr>
                <a:defRPr/>
              </a:pPr>
              <a:t>23</a:t>
            </a:fld>
            <a:endParaRPr lang="en-US" altLang="ja-JP" dirty="0"/>
          </a:p>
        </p:txBody>
      </p:sp>
      <p:sp>
        <p:nvSpPr>
          <p:cNvPr id="13316" name="Rectangle 2"/>
          <p:cNvSpPr>
            <a:spLocks noGrp="1" noChangeArrowheads="1"/>
          </p:cNvSpPr>
          <p:nvPr>
            <p:ph type="title"/>
          </p:nvPr>
        </p:nvSpPr>
        <p:spPr>
          <a:xfrm>
            <a:off x="569913" y="272776"/>
            <a:ext cx="8229600" cy="1252538"/>
          </a:xfrm>
        </p:spPr>
        <p:txBody>
          <a:bodyPr/>
          <a:lstStyle/>
          <a:p>
            <a:pPr eaLnBrk="1" hangingPunct="1"/>
            <a:r>
              <a:rPr lang="ja-JP" altLang="en-US" sz="4400" dirty="0"/>
              <a:t>３．他の経営戦略論</a:t>
            </a:r>
            <a:r>
              <a:rPr lang="en-US" altLang="ja-JP" sz="4400" dirty="0"/>
              <a:t>-7</a:t>
            </a:r>
            <a:endParaRPr lang="ja-JP" altLang="en-US" sz="4400" dirty="0"/>
          </a:p>
        </p:txBody>
      </p:sp>
      <p:sp>
        <p:nvSpPr>
          <p:cNvPr id="13317" name="Rectangle 3"/>
          <p:cNvSpPr>
            <a:spLocks noGrp="1" noChangeArrowheads="1"/>
          </p:cNvSpPr>
          <p:nvPr>
            <p:ph type="body" idx="1"/>
          </p:nvPr>
        </p:nvSpPr>
        <p:spPr>
          <a:xfrm>
            <a:off x="432079" y="1002651"/>
            <a:ext cx="8363736" cy="5338417"/>
          </a:xfrm>
        </p:spPr>
        <p:txBody>
          <a:bodyPr/>
          <a:lstStyle/>
          <a:p>
            <a:pPr eaLnBrk="1" hangingPunct="1">
              <a:spcBef>
                <a:spcPts val="200"/>
              </a:spcBef>
            </a:pPr>
            <a:r>
              <a:rPr lang="en-US" altLang="ja-JP" sz="3200" dirty="0"/>
              <a:t>SWOT</a:t>
            </a:r>
            <a:r>
              <a:rPr lang="ja-JP" altLang="en-US" sz="2800" dirty="0"/>
              <a:t>分析</a:t>
            </a:r>
            <a:r>
              <a:rPr lang="en-US" altLang="ja-JP" sz="2800" dirty="0"/>
              <a:t>-2 </a:t>
            </a:r>
          </a:p>
          <a:p>
            <a:pPr lvl="1" eaLnBrk="1" hangingPunct="1">
              <a:spcBef>
                <a:spcPts val="200"/>
              </a:spcBef>
            </a:pPr>
            <a:r>
              <a:rPr lang="en-US" altLang="ja-JP" sz="2400" dirty="0"/>
              <a:t>SWOT</a:t>
            </a:r>
            <a:r>
              <a:rPr lang="ja-JP" altLang="en-US" sz="2400" dirty="0"/>
              <a:t>分析の例</a:t>
            </a:r>
            <a:endParaRPr lang="en-US" altLang="ja-JP" sz="24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grpSp>
        <p:nvGrpSpPr>
          <p:cNvPr id="8" name="グループ化 7">
            <a:extLst>
              <a:ext uri="{FF2B5EF4-FFF2-40B4-BE49-F238E27FC236}">
                <a16:creationId xmlns:a16="http://schemas.microsoft.com/office/drawing/2014/main" id="{5593AEBF-3F1E-40F9-94D3-0A7CCA0631C6}"/>
              </a:ext>
            </a:extLst>
          </p:cNvPr>
          <p:cNvGrpSpPr/>
          <p:nvPr/>
        </p:nvGrpSpPr>
        <p:grpSpPr>
          <a:xfrm>
            <a:off x="1251309" y="1914730"/>
            <a:ext cx="7172325" cy="4467225"/>
            <a:chOff x="1251309" y="1914730"/>
            <a:chExt cx="7172325" cy="4467225"/>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1309" y="1914730"/>
              <a:ext cx="71723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テキスト ボックス 1">
              <a:extLst>
                <a:ext uri="{FF2B5EF4-FFF2-40B4-BE49-F238E27FC236}">
                  <a16:creationId xmlns:a16="http://schemas.microsoft.com/office/drawing/2014/main" id="{BF246DC2-7B9B-4407-B390-611858F9ACEE}"/>
                </a:ext>
              </a:extLst>
            </p:cNvPr>
            <p:cNvSpPr txBox="1"/>
            <p:nvPr/>
          </p:nvSpPr>
          <p:spPr>
            <a:xfrm>
              <a:off x="5376863" y="4807333"/>
              <a:ext cx="2952750" cy="338554"/>
            </a:xfrm>
            <a:prstGeom prst="rect">
              <a:avLst/>
            </a:prstGeom>
            <a:solidFill>
              <a:schemeClr val="bg1"/>
            </a:solidFill>
            <a:ln>
              <a:noFill/>
            </a:ln>
          </p:spPr>
          <p:txBody>
            <a:bodyPr wrap="square" rtlCol="0">
              <a:spAutoFit/>
            </a:bodyPr>
            <a:lstStyle/>
            <a:p>
              <a:r>
                <a:rPr kumimoji="1" lang="ja-JP" altLang="en-US" sz="1600" dirty="0">
                  <a:solidFill>
                    <a:schemeClr val="bg2">
                      <a:lumMod val="75000"/>
                    </a:schemeClr>
                  </a:solidFill>
                </a:rPr>
                <a:t>・ライベル企業の新製品・商品の</a:t>
              </a:r>
            </a:p>
          </p:txBody>
        </p:sp>
        <p:cxnSp>
          <p:nvCxnSpPr>
            <p:cNvPr id="4" name="直線コネクタ 3">
              <a:extLst>
                <a:ext uri="{FF2B5EF4-FFF2-40B4-BE49-F238E27FC236}">
                  <a16:creationId xmlns:a16="http://schemas.microsoft.com/office/drawing/2014/main" id="{03AA1C31-3101-4C30-937D-2D6C897A4055}"/>
                </a:ext>
              </a:extLst>
            </p:cNvPr>
            <p:cNvCxnSpPr/>
            <p:nvPr/>
          </p:nvCxnSpPr>
          <p:spPr>
            <a:xfrm>
              <a:off x="8286751" y="4543432"/>
              <a:ext cx="0" cy="88126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fade">
                                      <p:cBhvr>
                                        <p:cTn id="7" dur="500"/>
                                        <p:tgtEl>
                                          <p:spTgt spid="133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fade">
                                      <p:cBhvr>
                                        <p:cTn id="12" dur="500"/>
                                        <p:tgtEl>
                                          <p:spTgt spid="133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8546" y="3559896"/>
            <a:ext cx="5238750" cy="260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86FFDD01-8F33-4113-B8AD-26DDC7906CBB}" type="slidenum">
              <a:rPr lang="en-US" altLang="ja-JP"/>
              <a:pPr>
                <a:defRPr/>
              </a:pPr>
              <a:t>24</a:t>
            </a:fld>
            <a:endParaRPr lang="en-US" altLang="ja-JP" dirty="0"/>
          </a:p>
        </p:txBody>
      </p:sp>
      <p:sp>
        <p:nvSpPr>
          <p:cNvPr id="14340" name="Rectangle 2"/>
          <p:cNvSpPr>
            <a:spLocks noGrp="1" noChangeArrowheads="1"/>
          </p:cNvSpPr>
          <p:nvPr>
            <p:ph type="title"/>
          </p:nvPr>
        </p:nvSpPr>
        <p:spPr>
          <a:xfrm>
            <a:off x="569913" y="311224"/>
            <a:ext cx="8229600" cy="1252538"/>
          </a:xfrm>
        </p:spPr>
        <p:txBody>
          <a:bodyPr/>
          <a:lstStyle/>
          <a:p>
            <a:pPr eaLnBrk="1" hangingPunct="1"/>
            <a:r>
              <a:rPr lang="ja-JP" altLang="en-US" sz="4400" dirty="0"/>
              <a:t>３．他の経営戦略論</a:t>
            </a:r>
            <a:r>
              <a:rPr lang="en-US" altLang="ja-JP" sz="4400" dirty="0"/>
              <a:t>-</a:t>
            </a:r>
            <a:r>
              <a:rPr lang="en-US" altLang="ja-JP" dirty="0"/>
              <a:t>8</a:t>
            </a:r>
            <a:endParaRPr lang="ja-JP" altLang="en-US" sz="4400" dirty="0"/>
          </a:p>
        </p:txBody>
      </p:sp>
      <p:sp>
        <p:nvSpPr>
          <p:cNvPr id="8" name="日付プレースホルダ 7"/>
          <p:cNvSpPr>
            <a:spLocks noGrp="1"/>
          </p:cNvSpPr>
          <p:nvPr>
            <p:ph type="dt" sz="half" idx="10"/>
          </p:nvPr>
        </p:nvSpPr>
        <p:spPr/>
        <p:txBody>
          <a:bodyPr/>
          <a:lstStyle/>
          <a:p>
            <a:pPr>
              <a:defRPr/>
            </a:pPr>
            <a:r>
              <a:rPr lang="ja-JP" altLang="en-US" dirty="0"/>
              <a:t>「マネジメント原理」</a:t>
            </a:r>
            <a:endParaRPr lang="en-US" altLang="ja-JP" dirty="0"/>
          </a:p>
        </p:txBody>
      </p:sp>
      <p:sp>
        <p:nvSpPr>
          <p:cNvPr id="14341" name="Rectangle 3"/>
          <p:cNvSpPr>
            <a:spLocks noGrp="1" noChangeArrowheads="1"/>
          </p:cNvSpPr>
          <p:nvPr>
            <p:ph type="body" idx="1"/>
          </p:nvPr>
        </p:nvSpPr>
        <p:spPr>
          <a:xfrm>
            <a:off x="306878" y="1508665"/>
            <a:ext cx="8444122" cy="5130800"/>
          </a:xfrm>
        </p:spPr>
        <p:txBody>
          <a:bodyPr/>
          <a:lstStyle/>
          <a:p>
            <a:pPr eaLnBrk="1" hangingPunct="1">
              <a:spcBef>
                <a:spcPts val="1800"/>
              </a:spcBef>
            </a:pPr>
            <a:r>
              <a:rPr lang="en-US" altLang="ja-JP" sz="2800" dirty="0"/>
              <a:t>SWOT</a:t>
            </a:r>
            <a:r>
              <a:rPr lang="ja-JP" altLang="en-US" sz="2800" dirty="0"/>
              <a:t>分析</a:t>
            </a:r>
            <a:r>
              <a:rPr lang="en-US" altLang="ja-JP" sz="2800" dirty="0"/>
              <a:t>-3 </a:t>
            </a:r>
          </a:p>
          <a:p>
            <a:pPr lvl="1" eaLnBrk="1" hangingPunct="1">
              <a:spcBef>
                <a:spcPts val="1800"/>
              </a:spcBef>
            </a:pPr>
            <a:r>
              <a:rPr lang="en-US" altLang="ja-JP" sz="2400" dirty="0"/>
              <a:t>SWOT</a:t>
            </a:r>
            <a:r>
              <a:rPr lang="ja-JP" altLang="en-US" sz="2400" dirty="0"/>
              <a:t>と５フォースの統合</a:t>
            </a:r>
            <a:endParaRPr lang="en-US" altLang="ja-JP" sz="2400" dirty="0"/>
          </a:p>
          <a:p>
            <a:pPr lvl="2" eaLnBrk="1" hangingPunct="1">
              <a:spcBef>
                <a:spcPts val="1800"/>
              </a:spcBef>
            </a:pPr>
            <a:r>
              <a:rPr lang="ja-JP" altLang="en-US" sz="2000" dirty="0"/>
              <a:t>５フォースの関係を</a:t>
            </a:r>
            <a:r>
              <a:rPr lang="en-US" altLang="ja-JP" sz="2000" dirty="0"/>
              <a:t>SWOT</a:t>
            </a:r>
            <a:r>
              <a:rPr lang="ja-JP" altLang="en-US" sz="2000" dirty="0"/>
              <a:t>で表す</a:t>
            </a:r>
            <a:endParaRPr lang="en-US" altLang="ja-JP" sz="2000" dirty="0"/>
          </a:p>
        </p:txBody>
      </p:sp>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8098" y="1649412"/>
            <a:ext cx="4105275"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500"/>
                                        <p:tgtEl>
                                          <p:spTgt spid="143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41">
                                            <p:txEl>
                                              <p:pRg st="1" end="1"/>
                                            </p:txEl>
                                          </p:spTgt>
                                        </p:tgtEl>
                                        <p:attrNameLst>
                                          <p:attrName>style.visibility</p:attrName>
                                        </p:attrNameLst>
                                      </p:cBhvr>
                                      <p:to>
                                        <p:strVal val="visible"/>
                                      </p:to>
                                    </p:set>
                                    <p:animEffect transition="in" filter="fade">
                                      <p:cBhvr>
                                        <p:cTn id="12" dur="500"/>
                                        <p:tgtEl>
                                          <p:spTgt spid="143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41">
                                            <p:txEl>
                                              <p:pRg st="2" end="2"/>
                                            </p:txEl>
                                          </p:spTgt>
                                        </p:tgtEl>
                                        <p:attrNameLst>
                                          <p:attrName>style.visibility</p:attrName>
                                        </p:attrNameLst>
                                      </p:cBhvr>
                                      <p:to>
                                        <p:strVal val="visible"/>
                                      </p:to>
                                    </p:set>
                                    <p:animEffect transition="in" filter="fade">
                                      <p:cBhvr>
                                        <p:cTn id="17" dur="500"/>
                                        <p:tgtEl>
                                          <p:spTgt spid="143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86FFDD01-8F33-4113-B8AD-26DDC7906CBB}" type="slidenum">
              <a:rPr lang="en-US" altLang="ja-JP"/>
              <a:pPr>
                <a:defRPr/>
              </a:pPr>
              <a:t>25</a:t>
            </a:fld>
            <a:endParaRPr lang="en-US" altLang="ja-JP" dirty="0"/>
          </a:p>
        </p:txBody>
      </p:sp>
      <p:sp>
        <p:nvSpPr>
          <p:cNvPr id="14340" name="Rectangle 2"/>
          <p:cNvSpPr>
            <a:spLocks noGrp="1" noChangeArrowheads="1"/>
          </p:cNvSpPr>
          <p:nvPr>
            <p:ph type="title"/>
          </p:nvPr>
        </p:nvSpPr>
        <p:spPr>
          <a:xfrm>
            <a:off x="569913" y="311224"/>
            <a:ext cx="8229600" cy="1252538"/>
          </a:xfrm>
        </p:spPr>
        <p:txBody>
          <a:bodyPr/>
          <a:lstStyle/>
          <a:p>
            <a:pPr eaLnBrk="1" hangingPunct="1"/>
            <a:r>
              <a:rPr lang="ja-JP" altLang="en-US" dirty="0">
                <a:latin typeface="+mj-ea"/>
              </a:rPr>
              <a:t>補足：その他の経営戦略</a:t>
            </a:r>
            <a:endParaRPr lang="ja-JP" altLang="en-US" sz="4400" dirty="0"/>
          </a:p>
        </p:txBody>
      </p:sp>
      <p:sp>
        <p:nvSpPr>
          <p:cNvPr id="8" name="日付プレースホルダ 7"/>
          <p:cNvSpPr>
            <a:spLocks noGrp="1"/>
          </p:cNvSpPr>
          <p:nvPr>
            <p:ph type="dt" sz="half" idx="10"/>
          </p:nvPr>
        </p:nvSpPr>
        <p:spPr/>
        <p:txBody>
          <a:bodyPr/>
          <a:lstStyle/>
          <a:p>
            <a:pPr>
              <a:defRPr/>
            </a:pPr>
            <a:r>
              <a:rPr lang="ja-JP" altLang="en-US" dirty="0"/>
              <a:t>「マネジメント原理」</a:t>
            </a:r>
            <a:endParaRPr lang="en-US" altLang="ja-JP" dirty="0"/>
          </a:p>
        </p:txBody>
      </p:sp>
      <p:sp>
        <p:nvSpPr>
          <p:cNvPr id="14341" name="Rectangle 3"/>
          <p:cNvSpPr>
            <a:spLocks noGrp="1" noChangeArrowheads="1"/>
          </p:cNvSpPr>
          <p:nvPr>
            <p:ph type="body" idx="1"/>
          </p:nvPr>
        </p:nvSpPr>
        <p:spPr>
          <a:xfrm>
            <a:off x="226591" y="1108076"/>
            <a:ext cx="8690818" cy="5130800"/>
          </a:xfrm>
        </p:spPr>
        <p:txBody>
          <a:bodyPr/>
          <a:lstStyle/>
          <a:p>
            <a:pPr eaLnBrk="1" hangingPunct="1">
              <a:spcBef>
                <a:spcPts val="0"/>
              </a:spcBef>
            </a:pPr>
            <a:r>
              <a:rPr lang="en-US" altLang="ja-JP" sz="2400" dirty="0"/>
              <a:t>BPR</a:t>
            </a:r>
          </a:p>
          <a:p>
            <a:pPr lvl="1" eaLnBrk="1" hangingPunct="1">
              <a:spcBef>
                <a:spcPts val="0"/>
              </a:spcBef>
            </a:pPr>
            <a:r>
              <a:rPr lang="ja-JP" altLang="en-US" sz="2000" dirty="0">
                <a:solidFill>
                  <a:srgbClr val="FF0000"/>
                </a:solidFill>
              </a:rPr>
              <a:t>ビ</a:t>
            </a:r>
            <a:r>
              <a:rPr lang="ja-JP" altLang="en-US" sz="2000" dirty="0"/>
              <a:t>ジネス・</a:t>
            </a:r>
            <a:r>
              <a:rPr lang="ja-JP" altLang="en-US" sz="2000" dirty="0">
                <a:solidFill>
                  <a:srgbClr val="FF0000"/>
                </a:solidFill>
              </a:rPr>
              <a:t>プ</a:t>
            </a:r>
            <a:r>
              <a:rPr lang="ja-JP" altLang="en-US" sz="2000" dirty="0"/>
              <a:t>ロセス・</a:t>
            </a:r>
            <a:r>
              <a:rPr lang="ja-JP" altLang="en-US" sz="2000" dirty="0">
                <a:solidFill>
                  <a:srgbClr val="FF0000"/>
                </a:solidFill>
              </a:rPr>
              <a:t>リ</a:t>
            </a:r>
            <a:r>
              <a:rPr lang="ja-JP" altLang="en-US" sz="2000" dirty="0"/>
              <a:t>エンジニアリング</a:t>
            </a:r>
            <a:endParaRPr lang="en-US" altLang="ja-JP" sz="2000" dirty="0"/>
          </a:p>
          <a:p>
            <a:pPr lvl="2" eaLnBrk="1" hangingPunct="1">
              <a:spcBef>
                <a:spcPts val="0"/>
              </a:spcBef>
            </a:pPr>
            <a:r>
              <a:rPr lang="ja-JP" altLang="en-US" sz="1600" dirty="0"/>
              <a:t>ビジネスの一連のプロセスの</a:t>
            </a:r>
            <a:r>
              <a:rPr lang="ja-JP" altLang="en-US" sz="1600" dirty="0">
                <a:solidFill>
                  <a:srgbClr val="FF0000"/>
                </a:solidFill>
              </a:rPr>
              <a:t>抜本的な見直し</a:t>
            </a:r>
            <a:r>
              <a:rPr lang="ja-JP" altLang="en-US" sz="1600" dirty="0"/>
              <a:t>によりコストダウン・品質向上・ｽﾋﾟｰﾄﾞｱｯﾌﾟ等</a:t>
            </a:r>
            <a:br>
              <a:rPr lang="en-US" altLang="ja-JP" sz="1600" dirty="0"/>
            </a:br>
            <a:r>
              <a:rPr lang="ja-JP" altLang="en-US" sz="1600" dirty="0"/>
              <a:t>を達成しようとする手法（マイケル・ポーターが提唱）</a:t>
            </a:r>
            <a:endParaRPr lang="en-US" altLang="ja-JP" sz="1600" dirty="0"/>
          </a:p>
          <a:p>
            <a:pPr eaLnBrk="1" hangingPunct="1">
              <a:spcBef>
                <a:spcPts val="0"/>
              </a:spcBef>
            </a:pPr>
            <a:r>
              <a:rPr lang="en-US" altLang="ja-JP" sz="2400" dirty="0"/>
              <a:t>SCP</a:t>
            </a:r>
            <a:r>
              <a:rPr lang="ja-JP" altLang="en-US" sz="2400" dirty="0"/>
              <a:t>モデル</a:t>
            </a:r>
            <a:endParaRPr lang="en-US" altLang="ja-JP" sz="2400" dirty="0"/>
          </a:p>
          <a:p>
            <a:pPr lvl="1" eaLnBrk="1" hangingPunct="1">
              <a:spcBef>
                <a:spcPts val="0"/>
              </a:spcBef>
            </a:pPr>
            <a:r>
              <a:rPr lang="ja-JP" altLang="en-US" sz="2000" dirty="0"/>
              <a:t>以下の３つの連関で企業業績が決定される</a:t>
            </a:r>
            <a:endParaRPr lang="en-US" altLang="ja-JP" sz="2000" dirty="0"/>
          </a:p>
          <a:p>
            <a:pPr lvl="2" eaLnBrk="1" hangingPunct="1">
              <a:spcBef>
                <a:spcPts val="0"/>
              </a:spcBef>
            </a:pPr>
            <a:r>
              <a:rPr lang="ja-JP" altLang="en-US" sz="1600" dirty="0">
                <a:solidFill>
                  <a:srgbClr val="FF0000"/>
                </a:solidFill>
              </a:rPr>
              <a:t>ス</a:t>
            </a:r>
            <a:r>
              <a:rPr lang="ja-JP" altLang="en-US" sz="1600" dirty="0"/>
              <a:t>トラクチャ</a:t>
            </a:r>
            <a:r>
              <a:rPr lang="en-US" altLang="ja-JP" sz="1600" dirty="0"/>
              <a:t>(</a:t>
            </a:r>
            <a:r>
              <a:rPr lang="ja-JP" altLang="en-US" sz="1600" dirty="0"/>
              <a:t>産業構造）</a:t>
            </a:r>
            <a:endParaRPr lang="en-US" altLang="ja-JP" sz="1600" dirty="0"/>
          </a:p>
          <a:p>
            <a:pPr lvl="2" eaLnBrk="1" hangingPunct="1">
              <a:spcBef>
                <a:spcPts val="0"/>
              </a:spcBef>
            </a:pPr>
            <a:r>
              <a:rPr lang="ja-JP" altLang="en-US" sz="1600" dirty="0">
                <a:solidFill>
                  <a:srgbClr val="FF0000"/>
                </a:solidFill>
              </a:rPr>
              <a:t>コ</a:t>
            </a:r>
            <a:r>
              <a:rPr lang="ja-JP" altLang="en-US" sz="1600" dirty="0"/>
              <a:t>ンダクト（企業行動）</a:t>
            </a:r>
            <a:endParaRPr lang="en-US" altLang="ja-JP" sz="1600" dirty="0"/>
          </a:p>
          <a:p>
            <a:pPr lvl="2" eaLnBrk="1" hangingPunct="1">
              <a:spcBef>
                <a:spcPts val="0"/>
              </a:spcBef>
            </a:pPr>
            <a:r>
              <a:rPr lang="ja-JP" altLang="en-US" sz="1600" dirty="0">
                <a:solidFill>
                  <a:srgbClr val="FF0000"/>
                </a:solidFill>
              </a:rPr>
              <a:t>パ</a:t>
            </a:r>
            <a:r>
              <a:rPr lang="ja-JP" altLang="en-US" sz="1600" dirty="0"/>
              <a:t>フォーマンス</a:t>
            </a:r>
            <a:r>
              <a:rPr lang="en-US" altLang="ja-JP" sz="1600" dirty="0"/>
              <a:t>(</a:t>
            </a:r>
            <a:r>
              <a:rPr lang="ja-JP" altLang="en-US" sz="1600" dirty="0"/>
              <a:t>企業業績）</a:t>
            </a:r>
            <a:endParaRPr lang="en-US" altLang="ja-JP" sz="1600" dirty="0"/>
          </a:p>
          <a:p>
            <a:pPr eaLnBrk="1" hangingPunct="1">
              <a:spcBef>
                <a:spcPts val="0"/>
              </a:spcBef>
            </a:pPr>
            <a:r>
              <a:rPr lang="ja-JP" altLang="en-US" sz="2400" dirty="0"/>
              <a:t>資源ベースモデル（</a:t>
            </a:r>
            <a:r>
              <a:rPr lang="en-US" altLang="ja-JP" sz="2400" dirty="0"/>
              <a:t>RBV</a:t>
            </a:r>
            <a:r>
              <a:rPr lang="ja-JP" altLang="en-US" sz="2400" dirty="0"/>
              <a:t>）</a:t>
            </a:r>
            <a:endParaRPr lang="en-US" altLang="ja-JP" sz="2400" dirty="0"/>
          </a:p>
          <a:p>
            <a:pPr lvl="1" eaLnBrk="1" hangingPunct="1">
              <a:spcBef>
                <a:spcPts val="0"/>
              </a:spcBef>
            </a:pPr>
            <a:r>
              <a:rPr lang="ja-JP" altLang="en-US" sz="2000" dirty="0"/>
              <a:t>企業の業績は企業内部における</a:t>
            </a:r>
            <a:r>
              <a:rPr lang="ja-JP" altLang="en-US" sz="2000" dirty="0">
                <a:solidFill>
                  <a:srgbClr val="FF0000"/>
                </a:solidFill>
              </a:rPr>
              <a:t>経営資源</a:t>
            </a:r>
            <a:r>
              <a:rPr lang="ja-JP" altLang="en-US" sz="2000" dirty="0"/>
              <a:t>によって生じるという考え方</a:t>
            </a:r>
            <a:endParaRPr lang="en-US" altLang="ja-JP" sz="2000" dirty="0"/>
          </a:p>
          <a:p>
            <a:pPr eaLnBrk="1" hangingPunct="1">
              <a:spcBef>
                <a:spcPts val="0"/>
              </a:spcBef>
            </a:pPr>
            <a:r>
              <a:rPr lang="ja-JP" altLang="en-US" sz="2400" dirty="0"/>
              <a:t>イノベーション</a:t>
            </a:r>
            <a:endParaRPr lang="en-US" altLang="ja-JP" sz="2400" dirty="0"/>
          </a:p>
          <a:p>
            <a:pPr lvl="1" eaLnBrk="1" hangingPunct="1">
              <a:spcBef>
                <a:spcPts val="0"/>
              </a:spcBef>
            </a:pPr>
            <a:r>
              <a:rPr lang="ja-JP" altLang="en-US" sz="2000" dirty="0"/>
              <a:t>経営資源の</a:t>
            </a:r>
            <a:r>
              <a:rPr lang="ja-JP" altLang="en-US" sz="2000" dirty="0">
                <a:solidFill>
                  <a:srgbClr val="FF0000"/>
                </a:solidFill>
              </a:rPr>
              <a:t>新結合</a:t>
            </a:r>
            <a:r>
              <a:rPr lang="ja-JP" altLang="en-US" sz="2000" dirty="0"/>
              <a:t>のこと（シュンペーター）</a:t>
            </a:r>
            <a:endParaRPr lang="en-US" altLang="ja-JP" sz="2000" dirty="0"/>
          </a:p>
          <a:p>
            <a:pPr lvl="2" eaLnBrk="1" hangingPunct="1">
              <a:spcBef>
                <a:spcPts val="0"/>
              </a:spcBef>
            </a:pPr>
            <a:r>
              <a:rPr lang="ja-JP" altLang="en-US" sz="1600" dirty="0">
                <a:solidFill>
                  <a:srgbClr val="FF0000"/>
                </a:solidFill>
              </a:rPr>
              <a:t>プロセス</a:t>
            </a:r>
            <a:r>
              <a:rPr lang="ja-JP" altLang="en-US" sz="1600" dirty="0"/>
              <a:t>（工程）イノベーション</a:t>
            </a:r>
            <a:endParaRPr lang="en-US" altLang="ja-JP" sz="1600" dirty="0"/>
          </a:p>
          <a:p>
            <a:pPr lvl="2" eaLnBrk="1" hangingPunct="1">
              <a:spcBef>
                <a:spcPts val="0"/>
              </a:spcBef>
            </a:pPr>
            <a:r>
              <a:rPr lang="ja-JP" altLang="en-US" sz="1600" dirty="0">
                <a:solidFill>
                  <a:srgbClr val="FF0000"/>
                </a:solidFill>
              </a:rPr>
              <a:t>プロダクト</a:t>
            </a:r>
            <a:r>
              <a:rPr lang="ja-JP" altLang="en-US" sz="1600" dirty="0"/>
              <a:t>（製品）イノベーション</a:t>
            </a:r>
            <a:endParaRPr lang="en-US" altLang="ja-JP" sz="1600" dirty="0"/>
          </a:p>
          <a:p>
            <a:pPr eaLnBrk="1" hangingPunct="1">
              <a:spcBef>
                <a:spcPts val="0"/>
              </a:spcBef>
            </a:pPr>
            <a:r>
              <a:rPr lang="ja-JP" altLang="en-US" sz="2400" dirty="0"/>
              <a:t>生産性のジレンマ</a:t>
            </a:r>
            <a:endParaRPr lang="en-US" altLang="ja-JP" sz="2400" dirty="0"/>
          </a:p>
          <a:p>
            <a:pPr lvl="1" eaLnBrk="1" hangingPunct="1">
              <a:spcBef>
                <a:spcPts val="0"/>
              </a:spcBef>
            </a:pPr>
            <a:r>
              <a:rPr lang="ja-JP" altLang="en-US" sz="2000" dirty="0">
                <a:solidFill>
                  <a:srgbClr val="FF0000"/>
                </a:solidFill>
              </a:rPr>
              <a:t>成熟期</a:t>
            </a:r>
            <a:r>
              <a:rPr lang="ja-JP" altLang="en-US" sz="2000" dirty="0"/>
              <a:t>では生産性の向上はあるが</a:t>
            </a:r>
            <a:r>
              <a:rPr lang="ja-JP" altLang="en-US" sz="2000" dirty="0">
                <a:solidFill>
                  <a:srgbClr val="FF0000"/>
                </a:solidFill>
              </a:rPr>
              <a:t>技術革新が生じなくなる</a:t>
            </a:r>
            <a:r>
              <a:rPr lang="ja-JP" altLang="en-US" sz="2000" dirty="0"/>
              <a:t>という説</a:t>
            </a:r>
            <a:endParaRPr lang="en-US" altLang="ja-JP" sz="2000" dirty="0"/>
          </a:p>
          <a:p>
            <a:pPr lvl="1" eaLnBrk="1" hangingPunct="1">
              <a:spcBef>
                <a:spcPts val="0"/>
              </a:spcBef>
            </a:pPr>
            <a:endParaRPr lang="en-US" altLang="ja-JP" sz="2000" dirty="0"/>
          </a:p>
        </p:txBody>
      </p:sp>
    </p:spTree>
    <p:extLst>
      <p:ext uri="{BB962C8B-B14F-4D97-AF65-F5344CB8AC3E}">
        <p14:creationId xmlns:p14="http://schemas.microsoft.com/office/powerpoint/2010/main" val="25165317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500"/>
                                        <p:tgtEl>
                                          <p:spTgt spid="1434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341">
                                            <p:txEl>
                                              <p:pRg st="1" end="1"/>
                                            </p:txEl>
                                          </p:spTgt>
                                        </p:tgtEl>
                                        <p:attrNameLst>
                                          <p:attrName>style.visibility</p:attrName>
                                        </p:attrNameLst>
                                      </p:cBhvr>
                                      <p:to>
                                        <p:strVal val="visible"/>
                                      </p:to>
                                    </p:set>
                                    <p:animEffect transition="in" filter="fade">
                                      <p:cBhvr>
                                        <p:cTn id="10" dur="500"/>
                                        <p:tgtEl>
                                          <p:spTgt spid="14341">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341">
                                            <p:txEl>
                                              <p:pRg st="2" end="2"/>
                                            </p:txEl>
                                          </p:spTgt>
                                        </p:tgtEl>
                                        <p:attrNameLst>
                                          <p:attrName>style.visibility</p:attrName>
                                        </p:attrNameLst>
                                      </p:cBhvr>
                                      <p:to>
                                        <p:strVal val="visible"/>
                                      </p:to>
                                    </p:set>
                                    <p:animEffect transition="in" filter="fade">
                                      <p:cBhvr>
                                        <p:cTn id="13" dur="500"/>
                                        <p:tgtEl>
                                          <p:spTgt spid="1434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341">
                                            <p:txEl>
                                              <p:pRg st="3" end="3"/>
                                            </p:txEl>
                                          </p:spTgt>
                                        </p:tgtEl>
                                        <p:attrNameLst>
                                          <p:attrName>style.visibility</p:attrName>
                                        </p:attrNameLst>
                                      </p:cBhvr>
                                      <p:to>
                                        <p:strVal val="visible"/>
                                      </p:to>
                                    </p:set>
                                    <p:animEffect transition="in" filter="fade">
                                      <p:cBhvr>
                                        <p:cTn id="18" dur="500"/>
                                        <p:tgtEl>
                                          <p:spTgt spid="14341">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341">
                                            <p:txEl>
                                              <p:pRg st="4" end="4"/>
                                            </p:txEl>
                                          </p:spTgt>
                                        </p:tgtEl>
                                        <p:attrNameLst>
                                          <p:attrName>style.visibility</p:attrName>
                                        </p:attrNameLst>
                                      </p:cBhvr>
                                      <p:to>
                                        <p:strVal val="visible"/>
                                      </p:to>
                                    </p:set>
                                    <p:animEffect transition="in" filter="fade">
                                      <p:cBhvr>
                                        <p:cTn id="21" dur="500"/>
                                        <p:tgtEl>
                                          <p:spTgt spid="14341">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341">
                                            <p:txEl>
                                              <p:pRg st="5" end="5"/>
                                            </p:txEl>
                                          </p:spTgt>
                                        </p:tgtEl>
                                        <p:attrNameLst>
                                          <p:attrName>style.visibility</p:attrName>
                                        </p:attrNameLst>
                                      </p:cBhvr>
                                      <p:to>
                                        <p:strVal val="visible"/>
                                      </p:to>
                                    </p:set>
                                    <p:animEffect transition="in" filter="fade">
                                      <p:cBhvr>
                                        <p:cTn id="24" dur="500"/>
                                        <p:tgtEl>
                                          <p:spTgt spid="14341">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341">
                                            <p:txEl>
                                              <p:pRg st="6" end="6"/>
                                            </p:txEl>
                                          </p:spTgt>
                                        </p:tgtEl>
                                        <p:attrNameLst>
                                          <p:attrName>style.visibility</p:attrName>
                                        </p:attrNameLst>
                                      </p:cBhvr>
                                      <p:to>
                                        <p:strVal val="visible"/>
                                      </p:to>
                                    </p:set>
                                    <p:animEffect transition="in" filter="fade">
                                      <p:cBhvr>
                                        <p:cTn id="27" dur="500"/>
                                        <p:tgtEl>
                                          <p:spTgt spid="14341">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341">
                                            <p:txEl>
                                              <p:pRg st="7" end="7"/>
                                            </p:txEl>
                                          </p:spTgt>
                                        </p:tgtEl>
                                        <p:attrNameLst>
                                          <p:attrName>style.visibility</p:attrName>
                                        </p:attrNameLst>
                                      </p:cBhvr>
                                      <p:to>
                                        <p:strVal val="visible"/>
                                      </p:to>
                                    </p:set>
                                    <p:animEffect transition="in" filter="fade">
                                      <p:cBhvr>
                                        <p:cTn id="30" dur="500"/>
                                        <p:tgtEl>
                                          <p:spTgt spid="14341">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4341">
                                            <p:txEl>
                                              <p:pRg st="8" end="8"/>
                                            </p:txEl>
                                          </p:spTgt>
                                        </p:tgtEl>
                                        <p:attrNameLst>
                                          <p:attrName>style.visibility</p:attrName>
                                        </p:attrNameLst>
                                      </p:cBhvr>
                                      <p:to>
                                        <p:strVal val="visible"/>
                                      </p:to>
                                    </p:set>
                                    <p:animEffect transition="in" filter="fade">
                                      <p:cBhvr>
                                        <p:cTn id="35" dur="500"/>
                                        <p:tgtEl>
                                          <p:spTgt spid="14341">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4341">
                                            <p:txEl>
                                              <p:pRg st="9" end="9"/>
                                            </p:txEl>
                                          </p:spTgt>
                                        </p:tgtEl>
                                        <p:attrNameLst>
                                          <p:attrName>style.visibility</p:attrName>
                                        </p:attrNameLst>
                                      </p:cBhvr>
                                      <p:to>
                                        <p:strVal val="visible"/>
                                      </p:to>
                                    </p:set>
                                    <p:animEffect transition="in" filter="fade">
                                      <p:cBhvr>
                                        <p:cTn id="38" dur="500"/>
                                        <p:tgtEl>
                                          <p:spTgt spid="14341">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4341">
                                            <p:txEl>
                                              <p:pRg st="10" end="10"/>
                                            </p:txEl>
                                          </p:spTgt>
                                        </p:tgtEl>
                                        <p:attrNameLst>
                                          <p:attrName>style.visibility</p:attrName>
                                        </p:attrNameLst>
                                      </p:cBhvr>
                                      <p:to>
                                        <p:strVal val="visible"/>
                                      </p:to>
                                    </p:set>
                                    <p:animEffect transition="in" filter="fade">
                                      <p:cBhvr>
                                        <p:cTn id="43" dur="500"/>
                                        <p:tgtEl>
                                          <p:spTgt spid="14341">
                                            <p:txEl>
                                              <p:pRg st="10" end="10"/>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4341">
                                            <p:txEl>
                                              <p:pRg st="11" end="11"/>
                                            </p:txEl>
                                          </p:spTgt>
                                        </p:tgtEl>
                                        <p:attrNameLst>
                                          <p:attrName>style.visibility</p:attrName>
                                        </p:attrNameLst>
                                      </p:cBhvr>
                                      <p:to>
                                        <p:strVal val="visible"/>
                                      </p:to>
                                    </p:set>
                                    <p:animEffect transition="in" filter="fade">
                                      <p:cBhvr>
                                        <p:cTn id="46" dur="500"/>
                                        <p:tgtEl>
                                          <p:spTgt spid="14341">
                                            <p:txEl>
                                              <p:pRg st="11" end="11"/>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4341">
                                            <p:txEl>
                                              <p:pRg st="12" end="12"/>
                                            </p:txEl>
                                          </p:spTgt>
                                        </p:tgtEl>
                                        <p:attrNameLst>
                                          <p:attrName>style.visibility</p:attrName>
                                        </p:attrNameLst>
                                      </p:cBhvr>
                                      <p:to>
                                        <p:strVal val="visible"/>
                                      </p:to>
                                    </p:set>
                                    <p:animEffect transition="in" filter="fade">
                                      <p:cBhvr>
                                        <p:cTn id="49" dur="500"/>
                                        <p:tgtEl>
                                          <p:spTgt spid="14341">
                                            <p:txEl>
                                              <p:pRg st="12" end="12"/>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4341">
                                            <p:txEl>
                                              <p:pRg st="13" end="13"/>
                                            </p:txEl>
                                          </p:spTgt>
                                        </p:tgtEl>
                                        <p:attrNameLst>
                                          <p:attrName>style.visibility</p:attrName>
                                        </p:attrNameLst>
                                      </p:cBhvr>
                                      <p:to>
                                        <p:strVal val="visible"/>
                                      </p:to>
                                    </p:set>
                                    <p:animEffect transition="in" filter="fade">
                                      <p:cBhvr>
                                        <p:cTn id="52" dur="500"/>
                                        <p:tgtEl>
                                          <p:spTgt spid="14341">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4341">
                                            <p:txEl>
                                              <p:pRg st="14" end="14"/>
                                            </p:txEl>
                                          </p:spTgt>
                                        </p:tgtEl>
                                        <p:attrNameLst>
                                          <p:attrName>style.visibility</p:attrName>
                                        </p:attrNameLst>
                                      </p:cBhvr>
                                      <p:to>
                                        <p:strVal val="visible"/>
                                      </p:to>
                                    </p:set>
                                    <p:animEffect transition="in" filter="fade">
                                      <p:cBhvr>
                                        <p:cTn id="57" dur="500"/>
                                        <p:tgtEl>
                                          <p:spTgt spid="14341">
                                            <p:txEl>
                                              <p:pRg st="14" end="14"/>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4341">
                                            <p:txEl>
                                              <p:pRg st="15" end="15"/>
                                            </p:txEl>
                                          </p:spTgt>
                                        </p:tgtEl>
                                        <p:attrNameLst>
                                          <p:attrName>style.visibility</p:attrName>
                                        </p:attrNameLst>
                                      </p:cBhvr>
                                      <p:to>
                                        <p:strVal val="visible"/>
                                      </p:to>
                                    </p:set>
                                    <p:animEffect transition="in" filter="fade">
                                      <p:cBhvr>
                                        <p:cTn id="60" dur="500"/>
                                        <p:tgtEl>
                                          <p:spTgt spid="14341">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86FFDD01-8F33-4113-B8AD-26DDC7906CBB}" type="slidenum">
              <a:rPr lang="en-US" altLang="ja-JP"/>
              <a:pPr>
                <a:defRPr/>
              </a:pPr>
              <a:t>26</a:t>
            </a:fld>
            <a:endParaRPr lang="en-US" altLang="ja-JP" dirty="0"/>
          </a:p>
        </p:txBody>
      </p:sp>
      <p:sp>
        <p:nvSpPr>
          <p:cNvPr id="14340" name="Rectangle 2"/>
          <p:cNvSpPr>
            <a:spLocks noGrp="1" noChangeArrowheads="1"/>
          </p:cNvSpPr>
          <p:nvPr>
            <p:ph type="title"/>
          </p:nvPr>
        </p:nvSpPr>
        <p:spPr>
          <a:xfrm>
            <a:off x="569913" y="311224"/>
            <a:ext cx="8229600" cy="1252538"/>
          </a:xfrm>
        </p:spPr>
        <p:txBody>
          <a:bodyPr/>
          <a:lstStyle/>
          <a:p>
            <a:pPr eaLnBrk="1" hangingPunct="1"/>
            <a:r>
              <a:rPr lang="ja-JP" altLang="en-US" dirty="0">
                <a:latin typeface="+mj-ea"/>
              </a:rPr>
              <a:t>宿題３：レポート</a:t>
            </a:r>
            <a:r>
              <a:rPr lang="en-US" altLang="ja-JP" dirty="0">
                <a:latin typeface="+mj-ea"/>
              </a:rPr>
              <a:t>3</a:t>
            </a:r>
            <a:endParaRPr lang="ja-JP" altLang="en-US" sz="4400" dirty="0"/>
          </a:p>
        </p:txBody>
      </p:sp>
      <p:sp>
        <p:nvSpPr>
          <p:cNvPr id="8" name="日付プレースホルダ 7"/>
          <p:cNvSpPr>
            <a:spLocks noGrp="1"/>
          </p:cNvSpPr>
          <p:nvPr>
            <p:ph type="dt" sz="half" idx="10"/>
          </p:nvPr>
        </p:nvSpPr>
        <p:spPr/>
        <p:txBody>
          <a:bodyPr/>
          <a:lstStyle/>
          <a:p>
            <a:pPr>
              <a:defRPr/>
            </a:pPr>
            <a:r>
              <a:rPr lang="ja-JP" altLang="en-US" dirty="0"/>
              <a:t>「マネジメント原理」</a:t>
            </a:r>
            <a:endParaRPr lang="en-US" altLang="ja-JP" dirty="0"/>
          </a:p>
        </p:txBody>
      </p:sp>
      <p:sp>
        <p:nvSpPr>
          <p:cNvPr id="14341" name="Rectangle 3"/>
          <p:cNvSpPr>
            <a:spLocks noGrp="1" noChangeArrowheads="1"/>
          </p:cNvSpPr>
          <p:nvPr>
            <p:ph type="body" idx="1"/>
          </p:nvPr>
        </p:nvSpPr>
        <p:spPr>
          <a:xfrm>
            <a:off x="344487" y="1108076"/>
            <a:ext cx="8690818" cy="5130800"/>
          </a:xfrm>
        </p:spPr>
        <p:txBody>
          <a:bodyPr/>
          <a:lstStyle/>
          <a:p>
            <a:pPr eaLnBrk="1" hangingPunct="1">
              <a:spcBef>
                <a:spcPts val="400"/>
              </a:spcBef>
            </a:pPr>
            <a:r>
              <a:rPr lang="en-US" altLang="ja-JP" dirty="0"/>
              <a:t>6</a:t>
            </a:r>
            <a:r>
              <a:rPr lang="ja-JP" altLang="en-US" dirty="0"/>
              <a:t>月</a:t>
            </a:r>
            <a:r>
              <a:rPr lang="en-US" altLang="ja-JP" dirty="0"/>
              <a:t>27</a:t>
            </a:r>
            <a:r>
              <a:rPr lang="ja-JP" altLang="en-US" dirty="0"/>
              <a:t>日欠席者のキーワード：</a:t>
            </a:r>
            <a:r>
              <a:rPr lang="en-US" altLang="ja-JP" dirty="0">
                <a:solidFill>
                  <a:srgbClr val="FF0000"/>
                </a:solidFill>
              </a:rPr>
              <a:t>PPM</a:t>
            </a:r>
          </a:p>
          <a:p>
            <a:pPr eaLnBrk="1" hangingPunct="1">
              <a:spcBef>
                <a:spcPts val="400"/>
              </a:spcBef>
            </a:pPr>
            <a:r>
              <a:rPr lang="ja-JP" altLang="en-US" dirty="0"/>
              <a:t>宿題のテーマ</a:t>
            </a:r>
            <a:endParaRPr lang="en-US" altLang="ja-JP" dirty="0"/>
          </a:p>
          <a:p>
            <a:pPr lvl="1" eaLnBrk="1" hangingPunct="1">
              <a:spcBef>
                <a:spcPts val="400"/>
              </a:spcBef>
            </a:pPr>
            <a:r>
              <a:rPr lang="ja-JP" altLang="en-US" dirty="0"/>
              <a:t>「電気</a:t>
            </a:r>
            <a:r>
              <a:rPr lang="ja-JP" altLang="en-US" dirty="0">
                <a:solidFill>
                  <a:srgbClr val="3333CC"/>
                </a:solidFill>
              </a:rPr>
              <a:t>自動車の</a:t>
            </a:r>
            <a:r>
              <a:rPr lang="en-US" altLang="ja-JP" dirty="0">
                <a:solidFill>
                  <a:srgbClr val="3333CC"/>
                </a:solidFill>
              </a:rPr>
              <a:t>5</a:t>
            </a:r>
            <a:r>
              <a:rPr lang="ja-JP" altLang="en-US" dirty="0">
                <a:solidFill>
                  <a:srgbClr val="3333CC"/>
                </a:solidFill>
              </a:rPr>
              <a:t>大競争要因と</a:t>
            </a:r>
            <a:r>
              <a:rPr lang="en-US" altLang="ja-JP" dirty="0">
                <a:solidFill>
                  <a:srgbClr val="3333CC"/>
                </a:solidFill>
              </a:rPr>
              <a:t>SWOT</a:t>
            </a:r>
            <a:r>
              <a:rPr lang="ja-JP" altLang="en-US" dirty="0">
                <a:solidFill>
                  <a:srgbClr val="3333CC"/>
                </a:solidFill>
              </a:rPr>
              <a:t>分析の作成</a:t>
            </a:r>
            <a:r>
              <a:rPr lang="ja-JP" altLang="en-US" dirty="0"/>
              <a:t>」</a:t>
            </a:r>
            <a:endParaRPr lang="en-US" altLang="ja-JP" dirty="0"/>
          </a:p>
          <a:p>
            <a:pPr eaLnBrk="1" hangingPunct="1">
              <a:spcBef>
                <a:spcPts val="400"/>
              </a:spcBef>
            </a:pPr>
            <a:r>
              <a:rPr lang="ja-JP" altLang="en-US" dirty="0"/>
              <a:t>提出方法</a:t>
            </a:r>
            <a:endParaRPr lang="en-US" altLang="ja-JP" dirty="0"/>
          </a:p>
          <a:p>
            <a:pPr lvl="1" eaLnBrk="1" hangingPunct="1">
              <a:spcBef>
                <a:spcPts val="400"/>
              </a:spcBef>
            </a:pPr>
            <a:r>
              <a:rPr lang="ja-JP" altLang="en-US" dirty="0"/>
              <a:t>調査した内容を基に、</a:t>
            </a:r>
            <a:r>
              <a:rPr lang="ja-JP" altLang="en-US" dirty="0">
                <a:solidFill>
                  <a:srgbClr val="3333CC"/>
                </a:solidFill>
              </a:rPr>
              <a:t>自分の考え</a:t>
            </a:r>
            <a:r>
              <a:rPr lang="ja-JP" altLang="en-US" dirty="0"/>
              <a:t>で、</a:t>
            </a:r>
            <a:r>
              <a:rPr lang="ja-JP" altLang="en-US" dirty="0">
                <a:solidFill>
                  <a:srgbClr val="3333CC"/>
                </a:solidFill>
              </a:rPr>
              <a:t>レポート</a:t>
            </a:r>
            <a:r>
              <a:rPr lang="ja-JP" altLang="en-US" dirty="0"/>
              <a:t>にまとめること</a:t>
            </a:r>
            <a:endParaRPr lang="en-US" altLang="ja-JP" dirty="0"/>
          </a:p>
          <a:p>
            <a:pPr lvl="1" eaLnBrk="1" hangingPunct="1">
              <a:spcBef>
                <a:spcPts val="400"/>
              </a:spcBef>
            </a:pPr>
            <a:r>
              <a:rPr lang="en-US" altLang="ja-JP" dirty="0">
                <a:solidFill>
                  <a:srgbClr val="3333CC"/>
                </a:solidFill>
              </a:rPr>
              <a:t>A4</a:t>
            </a:r>
            <a:r>
              <a:rPr lang="ja-JP" altLang="en-US" dirty="0"/>
              <a:t>用紙に</a:t>
            </a:r>
            <a:r>
              <a:rPr lang="en-US" altLang="ja-JP" dirty="0"/>
              <a:t>Word</a:t>
            </a:r>
            <a:r>
              <a:rPr lang="ja-JP" altLang="en-US" dirty="0"/>
              <a:t>またはコンピュータ入力文字で</a:t>
            </a:r>
            <a:r>
              <a:rPr lang="ja-JP" altLang="en-US" dirty="0">
                <a:solidFill>
                  <a:srgbClr val="3333CC"/>
                </a:solidFill>
              </a:rPr>
              <a:t>１ページ以上</a:t>
            </a:r>
            <a:endParaRPr lang="en-US" altLang="ja-JP" dirty="0">
              <a:solidFill>
                <a:srgbClr val="3333CC"/>
              </a:solidFill>
            </a:endParaRPr>
          </a:p>
          <a:p>
            <a:pPr lvl="1" eaLnBrk="1" hangingPunct="1">
              <a:spcBef>
                <a:spcPts val="400"/>
              </a:spcBef>
            </a:pPr>
            <a:r>
              <a:rPr lang="ja-JP" altLang="en-US" dirty="0"/>
              <a:t>表紙はいらない⇒タイトル名の下に</a:t>
            </a:r>
            <a:r>
              <a:rPr lang="ja-JP" altLang="en-US" dirty="0">
                <a:solidFill>
                  <a:srgbClr val="3333CC"/>
                </a:solidFill>
              </a:rPr>
              <a:t>学籍番号と氏名</a:t>
            </a:r>
            <a:r>
              <a:rPr lang="ja-JP" altLang="en-US" dirty="0"/>
              <a:t>を記入</a:t>
            </a:r>
            <a:endParaRPr lang="en-US" altLang="ja-JP" dirty="0"/>
          </a:p>
          <a:p>
            <a:pPr lvl="1" eaLnBrk="1" hangingPunct="1">
              <a:spcBef>
                <a:spcPts val="400"/>
              </a:spcBef>
            </a:pPr>
            <a:r>
              <a:rPr lang="ja-JP" altLang="en-US" dirty="0">
                <a:solidFill>
                  <a:srgbClr val="FF0000"/>
                </a:solidFill>
              </a:rPr>
              <a:t>自分の考えがほとんどでも参考文献を必ず記入</a:t>
            </a:r>
            <a:br>
              <a:rPr lang="en-US" altLang="ja-JP" dirty="0">
                <a:solidFill>
                  <a:srgbClr val="FF0000"/>
                </a:solidFill>
              </a:rPr>
            </a:br>
            <a:r>
              <a:rPr lang="ja-JP" altLang="en-US" dirty="0"/>
              <a:t>（教科書、ネットの情報、その他参考書）</a:t>
            </a:r>
            <a:endParaRPr lang="en-US" altLang="ja-JP" dirty="0"/>
          </a:p>
          <a:p>
            <a:pPr lvl="1" eaLnBrk="1" hangingPunct="1">
              <a:spcBef>
                <a:spcPts val="400"/>
              </a:spcBef>
            </a:pPr>
            <a:r>
              <a:rPr lang="ja-JP" altLang="en-US" dirty="0"/>
              <a:t>提出方法：</a:t>
            </a:r>
            <a:r>
              <a:rPr lang="en-US" altLang="ja-JP" dirty="0">
                <a:solidFill>
                  <a:srgbClr val="FF0000"/>
                </a:solidFill>
              </a:rPr>
              <a:t>7</a:t>
            </a:r>
            <a:r>
              <a:rPr lang="ja-JP" altLang="en-US" dirty="0">
                <a:solidFill>
                  <a:srgbClr val="FF0000"/>
                </a:solidFill>
              </a:rPr>
              <a:t>月</a:t>
            </a:r>
            <a:r>
              <a:rPr lang="en-US" altLang="ja-JP" dirty="0">
                <a:solidFill>
                  <a:srgbClr val="FF0000"/>
                </a:solidFill>
              </a:rPr>
              <a:t>10</a:t>
            </a:r>
            <a:r>
              <a:rPr lang="ja-JP" altLang="en-US" dirty="0">
                <a:solidFill>
                  <a:srgbClr val="FF0000"/>
                </a:solidFill>
              </a:rPr>
              <a:t>日</a:t>
            </a:r>
            <a:r>
              <a:rPr lang="ja-JP" altLang="en-US" dirty="0">
                <a:solidFill>
                  <a:srgbClr val="3333CC"/>
                </a:solidFill>
              </a:rPr>
              <a:t>（金）までにメール添付で送ること</a:t>
            </a:r>
            <a:br>
              <a:rPr lang="en-US" altLang="ja-JP" dirty="0">
                <a:solidFill>
                  <a:srgbClr val="3333CC"/>
                </a:solidFill>
              </a:rPr>
            </a:br>
            <a:r>
              <a:rPr lang="en-US" altLang="ja-JP" dirty="0">
                <a:solidFill>
                  <a:srgbClr val="3333CC"/>
                </a:solidFill>
              </a:rPr>
              <a:t>7</a:t>
            </a:r>
            <a:r>
              <a:rPr lang="ja-JP" altLang="en-US" dirty="0">
                <a:solidFill>
                  <a:srgbClr val="3333CC"/>
                </a:solidFill>
              </a:rPr>
              <a:t>月</a:t>
            </a:r>
            <a:r>
              <a:rPr lang="en-US" altLang="ja-JP" dirty="0">
                <a:solidFill>
                  <a:srgbClr val="3333CC"/>
                </a:solidFill>
              </a:rPr>
              <a:t>10</a:t>
            </a:r>
            <a:r>
              <a:rPr lang="ja-JP" altLang="en-US" dirty="0">
                <a:solidFill>
                  <a:srgbClr val="3333CC"/>
                </a:solidFill>
              </a:rPr>
              <a:t>日を過ぎると減点とする</a:t>
            </a:r>
            <a:endParaRPr lang="en-US" altLang="ja-JP" dirty="0">
              <a:solidFill>
                <a:srgbClr val="3333CC"/>
              </a:solidFill>
            </a:endParaRPr>
          </a:p>
          <a:p>
            <a:pPr lvl="2" eaLnBrk="1" hangingPunct="1">
              <a:spcBef>
                <a:spcPts val="400"/>
              </a:spcBef>
            </a:pPr>
            <a:r>
              <a:rPr lang="en-US" altLang="ja-JP" sz="2400" dirty="0"/>
              <a:t>Kana-toshi@ab.auone-net.jp</a:t>
            </a:r>
          </a:p>
        </p:txBody>
      </p:sp>
      <p:pic>
        <p:nvPicPr>
          <p:cNvPr id="7" name="Picture 2" descr="C:\Documents and Settings\toshihiko\Local Settings\Temporary Internet Files\Content.IE5\V96PQNOG\MC900286930[1].wmf">
            <a:extLst>
              <a:ext uri="{FF2B5EF4-FFF2-40B4-BE49-F238E27FC236}">
                <a16:creationId xmlns:a16="http://schemas.microsoft.com/office/drawing/2014/main" id="{E2974BAB-E27A-4FB1-B90D-08679312D4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66367" y="5597557"/>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32981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500"/>
                                        <p:tgtEl>
                                          <p:spTgt spid="143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41">
                                            <p:txEl>
                                              <p:pRg st="1" end="1"/>
                                            </p:txEl>
                                          </p:spTgt>
                                        </p:tgtEl>
                                        <p:attrNameLst>
                                          <p:attrName>style.visibility</p:attrName>
                                        </p:attrNameLst>
                                      </p:cBhvr>
                                      <p:to>
                                        <p:strVal val="visible"/>
                                      </p:to>
                                    </p:set>
                                    <p:animEffect transition="in" filter="fade">
                                      <p:cBhvr>
                                        <p:cTn id="12" dur="500"/>
                                        <p:tgtEl>
                                          <p:spTgt spid="14341">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341">
                                            <p:txEl>
                                              <p:pRg st="2" end="2"/>
                                            </p:txEl>
                                          </p:spTgt>
                                        </p:tgtEl>
                                        <p:attrNameLst>
                                          <p:attrName>style.visibility</p:attrName>
                                        </p:attrNameLst>
                                      </p:cBhvr>
                                      <p:to>
                                        <p:strVal val="visible"/>
                                      </p:to>
                                    </p:set>
                                    <p:animEffect transition="in" filter="fade">
                                      <p:cBhvr>
                                        <p:cTn id="15" dur="500"/>
                                        <p:tgtEl>
                                          <p:spTgt spid="1434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341">
                                            <p:txEl>
                                              <p:pRg st="3" end="3"/>
                                            </p:txEl>
                                          </p:spTgt>
                                        </p:tgtEl>
                                        <p:attrNameLst>
                                          <p:attrName>style.visibility</p:attrName>
                                        </p:attrNameLst>
                                      </p:cBhvr>
                                      <p:to>
                                        <p:strVal val="visible"/>
                                      </p:to>
                                    </p:set>
                                    <p:animEffect transition="in" filter="fade">
                                      <p:cBhvr>
                                        <p:cTn id="20" dur="500"/>
                                        <p:tgtEl>
                                          <p:spTgt spid="14341">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341">
                                            <p:txEl>
                                              <p:pRg st="4" end="4"/>
                                            </p:txEl>
                                          </p:spTgt>
                                        </p:tgtEl>
                                        <p:attrNameLst>
                                          <p:attrName>style.visibility</p:attrName>
                                        </p:attrNameLst>
                                      </p:cBhvr>
                                      <p:to>
                                        <p:strVal val="visible"/>
                                      </p:to>
                                    </p:set>
                                    <p:animEffect transition="in" filter="fade">
                                      <p:cBhvr>
                                        <p:cTn id="23" dur="500"/>
                                        <p:tgtEl>
                                          <p:spTgt spid="14341">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341">
                                            <p:txEl>
                                              <p:pRg st="5" end="5"/>
                                            </p:txEl>
                                          </p:spTgt>
                                        </p:tgtEl>
                                        <p:attrNameLst>
                                          <p:attrName>style.visibility</p:attrName>
                                        </p:attrNameLst>
                                      </p:cBhvr>
                                      <p:to>
                                        <p:strVal val="visible"/>
                                      </p:to>
                                    </p:set>
                                    <p:animEffect transition="in" filter="fade">
                                      <p:cBhvr>
                                        <p:cTn id="26" dur="500"/>
                                        <p:tgtEl>
                                          <p:spTgt spid="14341">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4341">
                                            <p:txEl>
                                              <p:pRg st="6" end="6"/>
                                            </p:txEl>
                                          </p:spTgt>
                                        </p:tgtEl>
                                        <p:attrNameLst>
                                          <p:attrName>style.visibility</p:attrName>
                                        </p:attrNameLst>
                                      </p:cBhvr>
                                      <p:to>
                                        <p:strVal val="visible"/>
                                      </p:to>
                                    </p:set>
                                    <p:animEffect transition="in" filter="fade">
                                      <p:cBhvr>
                                        <p:cTn id="29" dur="500"/>
                                        <p:tgtEl>
                                          <p:spTgt spid="14341">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4341">
                                            <p:txEl>
                                              <p:pRg st="7" end="7"/>
                                            </p:txEl>
                                          </p:spTgt>
                                        </p:tgtEl>
                                        <p:attrNameLst>
                                          <p:attrName>style.visibility</p:attrName>
                                        </p:attrNameLst>
                                      </p:cBhvr>
                                      <p:to>
                                        <p:strVal val="visible"/>
                                      </p:to>
                                    </p:set>
                                    <p:animEffect transition="in" filter="fade">
                                      <p:cBhvr>
                                        <p:cTn id="32" dur="500"/>
                                        <p:tgtEl>
                                          <p:spTgt spid="14341">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4341">
                                            <p:txEl>
                                              <p:pRg st="8" end="8"/>
                                            </p:txEl>
                                          </p:spTgt>
                                        </p:tgtEl>
                                        <p:attrNameLst>
                                          <p:attrName>style.visibility</p:attrName>
                                        </p:attrNameLst>
                                      </p:cBhvr>
                                      <p:to>
                                        <p:strVal val="visible"/>
                                      </p:to>
                                    </p:set>
                                    <p:animEffect transition="in" filter="fade">
                                      <p:cBhvr>
                                        <p:cTn id="35" dur="500"/>
                                        <p:tgtEl>
                                          <p:spTgt spid="14341">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4341">
                                            <p:txEl>
                                              <p:pRg st="9" end="9"/>
                                            </p:txEl>
                                          </p:spTgt>
                                        </p:tgtEl>
                                        <p:attrNameLst>
                                          <p:attrName>style.visibility</p:attrName>
                                        </p:attrNameLst>
                                      </p:cBhvr>
                                      <p:to>
                                        <p:strVal val="visible"/>
                                      </p:to>
                                    </p:set>
                                    <p:animEffect transition="in" filter="fade">
                                      <p:cBhvr>
                                        <p:cTn id="38" dur="500"/>
                                        <p:tgtEl>
                                          <p:spTgt spid="1434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CA2A8304-3EFF-480D-AB65-55BEBBF49EB0}" type="slidenum">
              <a:rPr lang="en-US" altLang="ja-JP"/>
              <a:pPr>
                <a:defRPr/>
              </a:pPr>
              <a:t>3</a:t>
            </a:fld>
            <a:endParaRPr lang="en-US" altLang="ja-JP" dirty="0"/>
          </a:p>
        </p:txBody>
      </p:sp>
      <p:sp>
        <p:nvSpPr>
          <p:cNvPr id="6148" name="Rectangle 2"/>
          <p:cNvSpPr>
            <a:spLocks noGrp="1" noChangeArrowheads="1"/>
          </p:cNvSpPr>
          <p:nvPr>
            <p:ph type="title"/>
          </p:nvPr>
        </p:nvSpPr>
        <p:spPr>
          <a:xfrm>
            <a:off x="569913" y="332410"/>
            <a:ext cx="8229600" cy="1252538"/>
          </a:xfrm>
        </p:spPr>
        <p:txBody>
          <a:bodyPr/>
          <a:lstStyle/>
          <a:p>
            <a:pPr eaLnBrk="1" hangingPunct="1"/>
            <a:r>
              <a:rPr lang="ja-JP" altLang="en-US" sz="4400" dirty="0"/>
              <a:t>１．経営戦略</a:t>
            </a:r>
            <a:r>
              <a:rPr lang="en-US" altLang="ja-JP" sz="4400" dirty="0"/>
              <a:t>-2</a:t>
            </a:r>
            <a:endParaRPr lang="ja-JP" altLang="en-US" sz="4400" dirty="0"/>
          </a:p>
        </p:txBody>
      </p:sp>
      <p:sp>
        <p:nvSpPr>
          <p:cNvPr id="6149" name="Rectangle 3"/>
          <p:cNvSpPr>
            <a:spLocks noGrp="1" noChangeArrowheads="1"/>
          </p:cNvSpPr>
          <p:nvPr>
            <p:ph type="body" idx="1"/>
          </p:nvPr>
        </p:nvSpPr>
        <p:spPr>
          <a:xfrm>
            <a:off x="487016" y="1153462"/>
            <a:ext cx="8574433" cy="5387006"/>
          </a:xfrm>
        </p:spPr>
        <p:txBody>
          <a:bodyPr/>
          <a:lstStyle/>
          <a:p>
            <a:pPr eaLnBrk="1" hangingPunct="1">
              <a:spcBef>
                <a:spcPts val="500"/>
              </a:spcBef>
            </a:pPr>
            <a:r>
              <a:rPr lang="ja-JP" altLang="en-US" dirty="0"/>
              <a:t>経営戦略の構成要素</a:t>
            </a:r>
            <a:endParaRPr lang="en-US" altLang="ja-JP" dirty="0"/>
          </a:p>
          <a:p>
            <a:pPr lvl="1" eaLnBrk="1" hangingPunct="1">
              <a:spcBef>
                <a:spcPts val="500"/>
              </a:spcBef>
            </a:pPr>
            <a:r>
              <a:rPr lang="en-US" altLang="ja-JP" dirty="0"/>
              <a:t>(1)</a:t>
            </a:r>
            <a:r>
              <a:rPr lang="ja-JP" altLang="en-US" dirty="0"/>
              <a:t> 企業戦略</a:t>
            </a:r>
            <a:endParaRPr lang="en-US" altLang="ja-JP" dirty="0"/>
          </a:p>
          <a:p>
            <a:pPr lvl="2" eaLnBrk="1" hangingPunct="1">
              <a:spcBef>
                <a:spcPts val="500"/>
              </a:spcBef>
            </a:pPr>
            <a:r>
              <a:rPr lang="ja-JP" altLang="en-US" dirty="0">
                <a:solidFill>
                  <a:srgbClr val="FF0000"/>
                </a:solidFill>
              </a:rPr>
              <a:t>事業構造</a:t>
            </a:r>
            <a:r>
              <a:rPr lang="ja-JP" altLang="en-US" dirty="0"/>
              <a:t>戦略</a:t>
            </a:r>
            <a:endParaRPr lang="en-US" altLang="ja-JP" dirty="0"/>
          </a:p>
          <a:p>
            <a:pPr lvl="2" eaLnBrk="1" hangingPunct="1">
              <a:spcBef>
                <a:spcPts val="500"/>
              </a:spcBef>
            </a:pPr>
            <a:r>
              <a:rPr lang="ja-JP" altLang="en-US" dirty="0"/>
              <a:t>企業全体としておこなう事業の</a:t>
            </a:r>
            <a:r>
              <a:rPr lang="ja-JP" altLang="en-US" dirty="0">
                <a:solidFill>
                  <a:srgbClr val="FF0000"/>
                </a:solidFill>
              </a:rPr>
              <a:t>範囲 </a:t>
            </a:r>
            <a:r>
              <a:rPr lang="ja-JP" altLang="en-US" dirty="0"/>
              <a:t>⇒ 事業</a:t>
            </a:r>
            <a:r>
              <a:rPr lang="ja-JP" altLang="en-US" dirty="0">
                <a:solidFill>
                  <a:srgbClr val="FF0000"/>
                </a:solidFill>
              </a:rPr>
              <a:t>ドメイン</a:t>
            </a:r>
            <a:r>
              <a:rPr lang="ja-JP" altLang="en-US" dirty="0"/>
              <a:t>の決定</a:t>
            </a:r>
            <a:endParaRPr lang="en-US" altLang="ja-JP" dirty="0"/>
          </a:p>
          <a:p>
            <a:pPr lvl="1" eaLnBrk="1" hangingPunct="1">
              <a:spcBef>
                <a:spcPts val="500"/>
              </a:spcBef>
            </a:pPr>
            <a:r>
              <a:rPr lang="en-US" altLang="ja-JP" dirty="0"/>
              <a:t>(2)</a:t>
            </a:r>
            <a:r>
              <a:rPr lang="ja-JP" altLang="en-US" dirty="0"/>
              <a:t> 競争戦略</a:t>
            </a:r>
            <a:endParaRPr lang="en-US" altLang="ja-JP" dirty="0"/>
          </a:p>
          <a:p>
            <a:pPr lvl="2" eaLnBrk="1" hangingPunct="1">
              <a:spcBef>
                <a:spcPts val="500"/>
              </a:spcBef>
            </a:pPr>
            <a:r>
              <a:rPr lang="ja-JP" altLang="en-US" dirty="0">
                <a:solidFill>
                  <a:srgbClr val="FF0000"/>
                </a:solidFill>
              </a:rPr>
              <a:t>事業</a:t>
            </a:r>
            <a:r>
              <a:rPr lang="ja-JP" altLang="en-US" dirty="0"/>
              <a:t>戦略</a:t>
            </a:r>
            <a:r>
              <a:rPr lang="ja-JP" altLang="en-US" dirty="0">
                <a:solidFill>
                  <a:srgbClr val="FF0000"/>
                </a:solidFill>
              </a:rPr>
              <a:t> </a:t>
            </a:r>
            <a:r>
              <a:rPr lang="ja-JP" altLang="en-US" dirty="0"/>
              <a:t>⇒</a:t>
            </a:r>
            <a:r>
              <a:rPr lang="ja-JP" altLang="en-US" dirty="0">
                <a:solidFill>
                  <a:srgbClr val="FF0000"/>
                </a:solidFill>
              </a:rPr>
              <a:t> ビジネス</a:t>
            </a:r>
            <a:r>
              <a:rPr lang="ja-JP" altLang="en-US" dirty="0"/>
              <a:t>戦略</a:t>
            </a:r>
            <a:endParaRPr lang="en-US" altLang="ja-JP" dirty="0">
              <a:solidFill>
                <a:srgbClr val="FF0000"/>
              </a:solidFill>
            </a:endParaRPr>
          </a:p>
          <a:p>
            <a:pPr lvl="2" eaLnBrk="1" hangingPunct="1">
              <a:spcBef>
                <a:spcPts val="500"/>
              </a:spcBef>
            </a:pPr>
            <a:r>
              <a:rPr lang="ja-JP" altLang="en-US" dirty="0"/>
              <a:t>他社に対しどんな競争上の</a:t>
            </a:r>
            <a:r>
              <a:rPr lang="ja-JP" altLang="en-US" dirty="0">
                <a:solidFill>
                  <a:srgbClr val="FF0000"/>
                </a:solidFill>
              </a:rPr>
              <a:t>優位</a:t>
            </a:r>
            <a:r>
              <a:rPr lang="ja-JP" altLang="en-US" dirty="0"/>
              <a:t>性を確保するかという方針</a:t>
            </a:r>
            <a:endParaRPr lang="en-US" altLang="ja-JP" dirty="0"/>
          </a:p>
          <a:p>
            <a:pPr marL="671513" lvl="2" indent="0" eaLnBrk="1" hangingPunct="1">
              <a:spcBef>
                <a:spcPts val="500"/>
              </a:spcBef>
              <a:buNone/>
            </a:pPr>
            <a:r>
              <a:rPr lang="ja-JP" altLang="en-US" dirty="0"/>
              <a:t>　 ⇒企業戦略の決定後に決める</a:t>
            </a:r>
            <a:endParaRPr lang="en-US" altLang="ja-JP" dirty="0"/>
          </a:p>
          <a:p>
            <a:pPr lvl="1" eaLnBrk="1" hangingPunct="1">
              <a:spcBef>
                <a:spcPts val="500"/>
              </a:spcBef>
            </a:pPr>
            <a:r>
              <a:rPr lang="en-US" altLang="ja-JP" dirty="0"/>
              <a:t>(3)</a:t>
            </a:r>
            <a:r>
              <a:rPr lang="ja-JP" altLang="en-US" dirty="0"/>
              <a:t> 機能別戦略</a:t>
            </a:r>
            <a:endParaRPr lang="en-US" altLang="ja-JP" dirty="0"/>
          </a:p>
          <a:p>
            <a:pPr lvl="2" eaLnBrk="1" hangingPunct="1">
              <a:spcBef>
                <a:spcPts val="500"/>
              </a:spcBef>
            </a:pPr>
            <a:r>
              <a:rPr lang="ja-JP" altLang="en-US" dirty="0">
                <a:solidFill>
                  <a:srgbClr val="FF0000"/>
                </a:solidFill>
              </a:rPr>
              <a:t>職能</a:t>
            </a:r>
            <a:r>
              <a:rPr lang="ja-JP" altLang="en-US" dirty="0"/>
              <a:t>別戦略</a:t>
            </a:r>
            <a:endParaRPr lang="en-US" altLang="ja-JP" dirty="0"/>
          </a:p>
          <a:p>
            <a:pPr lvl="2" eaLnBrk="1" hangingPunct="1">
              <a:spcBef>
                <a:spcPts val="500"/>
              </a:spcBef>
            </a:pPr>
            <a:r>
              <a:rPr lang="ja-JP" altLang="en-US" dirty="0"/>
              <a:t>企業活動に必要な個々の</a:t>
            </a:r>
            <a:r>
              <a:rPr lang="ja-JP" altLang="en-US" dirty="0">
                <a:solidFill>
                  <a:srgbClr val="FF0000"/>
                </a:solidFill>
              </a:rPr>
              <a:t>機能</a:t>
            </a:r>
            <a:r>
              <a:rPr lang="ja-JP" altLang="en-US" dirty="0"/>
              <a:t>ごとに決める方針</a:t>
            </a:r>
            <a:endParaRPr lang="en-US" altLang="ja-JP" dirty="0"/>
          </a:p>
          <a:p>
            <a:pPr marL="671513" lvl="2" indent="0" eaLnBrk="1" hangingPunct="1">
              <a:spcBef>
                <a:spcPts val="500"/>
              </a:spcBef>
              <a:buNone/>
            </a:pPr>
            <a:r>
              <a:rPr lang="ja-JP" altLang="en-US" dirty="0"/>
              <a:t>　 ⇒企業戦略の決定後に決める</a:t>
            </a:r>
            <a:endParaRPr lang="en-US" altLang="ja-JP" dirty="0"/>
          </a:p>
          <a:p>
            <a:pPr lvl="2" eaLnBrk="1" hangingPunct="1">
              <a:spcBef>
                <a:spcPts val="500"/>
              </a:spcBef>
            </a:pPr>
            <a:r>
              <a:rPr lang="ja-JP" altLang="en-US" dirty="0"/>
              <a:t>事例：</a:t>
            </a:r>
            <a:r>
              <a:rPr lang="ja-JP" altLang="en-US" dirty="0">
                <a:solidFill>
                  <a:srgbClr val="FF0000"/>
                </a:solidFill>
              </a:rPr>
              <a:t>販売</a:t>
            </a:r>
            <a:r>
              <a:rPr lang="ja-JP" altLang="en-US" dirty="0"/>
              <a:t>戦略、生産戦略、財務戦略、広告戦略、</a:t>
            </a:r>
            <a:r>
              <a:rPr lang="ja-JP" altLang="en-US" dirty="0">
                <a:solidFill>
                  <a:srgbClr val="FF0000"/>
                </a:solidFill>
              </a:rPr>
              <a:t>研究開発</a:t>
            </a:r>
            <a:r>
              <a:rPr lang="ja-JP" altLang="en-US" dirty="0"/>
              <a:t>戦略</a:t>
            </a:r>
            <a:endParaRPr lang="en-US" altLang="ja-JP" dirty="0"/>
          </a:p>
          <a:p>
            <a:pPr eaLnBrk="1" hangingPunct="1">
              <a:spcBef>
                <a:spcPts val="5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500"/>
                                        <p:tgtEl>
                                          <p:spTgt spid="61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xEl>
                                              <p:pRg st="1" end="1"/>
                                            </p:txEl>
                                          </p:spTgt>
                                        </p:tgtEl>
                                        <p:attrNameLst>
                                          <p:attrName>style.visibility</p:attrName>
                                        </p:attrNameLst>
                                      </p:cBhvr>
                                      <p:to>
                                        <p:strVal val="visible"/>
                                      </p:to>
                                    </p:set>
                                    <p:animEffect transition="in" filter="fade">
                                      <p:cBhvr>
                                        <p:cTn id="12" dur="500"/>
                                        <p:tgtEl>
                                          <p:spTgt spid="614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9">
                                            <p:txEl>
                                              <p:pRg st="2" end="2"/>
                                            </p:txEl>
                                          </p:spTgt>
                                        </p:tgtEl>
                                        <p:attrNameLst>
                                          <p:attrName>style.visibility</p:attrName>
                                        </p:attrNameLst>
                                      </p:cBhvr>
                                      <p:to>
                                        <p:strVal val="visible"/>
                                      </p:to>
                                    </p:set>
                                    <p:animEffect transition="in" filter="fade">
                                      <p:cBhvr>
                                        <p:cTn id="17" dur="500"/>
                                        <p:tgtEl>
                                          <p:spTgt spid="614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9">
                                            <p:txEl>
                                              <p:pRg st="3" end="3"/>
                                            </p:txEl>
                                          </p:spTgt>
                                        </p:tgtEl>
                                        <p:attrNameLst>
                                          <p:attrName>style.visibility</p:attrName>
                                        </p:attrNameLst>
                                      </p:cBhvr>
                                      <p:to>
                                        <p:strVal val="visible"/>
                                      </p:to>
                                    </p:set>
                                    <p:animEffect transition="in" filter="fade">
                                      <p:cBhvr>
                                        <p:cTn id="22" dur="500"/>
                                        <p:tgtEl>
                                          <p:spTgt spid="614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149">
                                            <p:txEl>
                                              <p:pRg st="4" end="4"/>
                                            </p:txEl>
                                          </p:spTgt>
                                        </p:tgtEl>
                                        <p:attrNameLst>
                                          <p:attrName>style.visibility</p:attrName>
                                        </p:attrNameLst>
                                      </p:cBhvr>
                                      <p:to>
                                        <p:strVal val="visible"/>
                                      </p:to>
                                    </p:set>
                                    <p:animEffect transition="in" filter="fade">
                                      <p:cBhvr>
                                        <p:cTn id="27" dur="500"/>
                                        <p:tgtEl>
                                          <p:spTgt spid="614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49">
                                            <p:txEl>
                                              <p:pRg st="5" end="5"/>
                                            </p:txEl>
                                          </p:spTgt>
                                        </p:tgtEl>
                                        <p:attrNameLst>
                                          <p:attrName>style.visibility</p:attrName>
                                        </p:attrNameLst>
                                      </p:cBhvr>
                                      <p:to>
                                        <p:strVal val="visible"/>
                                      </p:to>
                                    </p:set>
                                    <p:animEffect transition="in" filter="fade">
                                      <p:cBhvr>
                                        <p:cTn id="32" dur="500"/>
                                        <p:tgtEl>
                                          <p:spTgt spid="614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149">
                                            <p:txEl>
                                              <p:pRg st="6" end="6"/>
                                            </p:txEl>
                                          </p:spTgt>
                                        </p:tgtEl>
                                        <p:attrNameLst>
                                          <p:attrName>style.visibility</p:attrName>
                                        </p:attrNameLst>
                                      </p:cBhvr>
                                      <p:to>
                                        <p:strVal val="visible"/>
                                      </p:to>
                                    </p:set>
                                    <p:animEffect transition="in" filter="fade">
                                      <p:cBhvr>
                                        <p:cTn id="37" dur="500"/>
                                        <p:tgtEl>
                                          <p:spTgt spid="614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149">
                                            <p:txEl>
                                              <p:pRg st="7" end="7"/>
                                            </p:txEl>
                                          </p:spTgt>
                                        </p:tgtEl>
                                        <p:attrNameLst>
                                          <p:attrName>style.visibility</p:attrName>
                                        </p:attrNameLst>
                                      </p:cBhvr>
                                      <p:to>
                                        <p:strVal val="visible"/>
                                      </p:to>
                                    </p:set>
                                    <p:animEffect transition="in" filter="fade">
                                      <p:cBhvr>
                                        <p:cTn id="42" dur="500"/>
                                        <p:tgtEl>
                                          <p:spTgt spid="614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149">
                                            <p:txEl>
                                              <p:pRg st="8" end="8"/>
                                            </p:txEl>
                                          </p:spTgt>
                                        </p:tgtEl>
                                        <p:attrNameLst>
                                          <p:attrName>style.visibility</p:attrName>
                                        </p:attrNameLst>
                                      </p:cBhvr>
                                      <p:to>
                                        <p:strVal val="visible"/>
                                      </p:to>
                                    </p:set>
                                    <p:animEffect transition="in" filter="fade">
                                      <p:cBhvr>
                                        <p:cTn id="47" dur="500"/>
                                        <p:tgtEl>
                                          <p:spTgt spid="614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149">
                                            <p:txEl>
                                              <p:pRg st="9" end="9"/>
                                            </p:txEl>
                                          </p:spTgt>
                                        </p:tgtEl>
                                        <p:attrNameLst>
                                          <p:attrName>style.visibility</p:attrName>
                                        </p:attrNameLst>
                                      </p:cBhvr>
                                      <p:to>
                                        <p:strVal val="visible"/>
                                      </p:to>
                                    </p:set>
                                    <p:animEffect transition="in" filter="fade">
                                      <p:cBhvr>
                                        <p:cTn id="52" dur="500"/>
                                        <p:tgtEl>
                                          <p:spTgt spid="614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149">
                                            <p:txEl>
                                              <p:pRg st="10" end="10"/>
                                            </p:txEl>
                                          </p:spTgt>
                                        </p:tgtEl>
                                        <p:attrNameLst>
                                          <p:attrName>style.visibility</p:attrName>
                                        </p:attrNameLst>
                                      </p:cBhvr>
                                      <p:to>
                                        <p:strVal val="visible"/>
                                      </p:to>
                                    </p:set>
                                    <p:animEffect transition="in" filter="fade">
                                      <p:cBhvr>
                                        <p:cTn id="57" dur="500"/>
                                        <p:tgtEl>
                                          <p:spTgt spid="6149">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149">
                                            <p:txEl>
                                              <p:pRg st="11" end="11"/>
                                            </p:txEl>
                                          </p:spTgt>
                                        </p:tgtEl>
                                        <p:attrNameLst>
                                          <p:attrName>style.visibility</p:attrName>
                                        </p:attrNameLst>
                                      </p:cBhvr>
                                      <p:to>
                                        <p:strVal val="visible"/>
                                      </p:to>
                                    </p:set>
                                    <p:animEffect transition="in" filter="fade">
                                      <p:cBhvr>
                                        <p:cTn id="62" dur="500"/>
                                        <p:tgtEl>
                                          <p:spTgt spid="6149">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6149">
                                            <p:txEl>
                                              <p:pRg st="12" end="12"/>
                                            </p:txEl>
                                          </p:spTgt>
                                        </p:tgtEl>
                                        <p:attrNameLst>
                                          <p:attrName>style.visibility</p:attrName>
                                        </p:attrNameLst>
                                      </p:cBhvr>
                                      <p:to>
                                        <p:strVal val="visible"/>
                                      </p:to>
                                    </p:set>
                                    <p:animEffect transition="in" filter="fade">
                                      <p:cBhvr>
                                        <p:cTn id="67" dur="500"/>
                                        <p:tgtEl>
                                          <p:spTgt spid="614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678D3A1F-052F-4009-A361-CEA4498748BB}" type="slidenum">
              <a:rPr lang="en-US" altLang="ja-JP"/>
              <a:pPr>
                <a:defRPr/>
              </a:pPr>
              <a:t>4</a:t>
            </a:fld>
            <a:endParaRPr lang="en-US" altLang="ja-JP" dirty="0"/>
          </a:p>
        </p:txBody>
      </p:sp>
      <p:sp>
        <p:nvSpPr>
          <p:cNvPr id="7172"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１．経営戦略</a:t>
            </a:r>
            <a:r>
              <a:rPr lang="en-US" altLang="ja-JP" sz="4400" dirty="0"/>
              <a:t>-3</a:t>
            </a:r>
            <a:endParaRPr lang="ja-JP" altLang="en-US" sz="4400" dirty="0"/>
          </a:p>
        </p:txBody>
      </p:sp>
      <p:sp>
        <p:nvSpPr>
          <p:cNvPr id="7173" name="Rectangle 3"/>
          <p:cNvSpPr>
            <a:spLocks noGrp="1" noChangeArrowheads="1"/>
          </p:cNvSpPr>
          <p:nvPr>
            <p:ph type="body" idx="1"/>
          </p:nvPr>
        </p:nvSpPr>
        <p:spPr>
          <a:xfrm>
            <a:off x="668594" y="1441844"/>
            <a:ext cx="8402689" cy="4930775"/>
          </a:xfrm>
        </p:spPr>
        <p:txBody>
          <a:bodyPr/>
          <a:lstStyle/>
          <a:p>
            <a:pPr eaLnBrk="1" hangingPunct="1">
              <a:spcBef>
                <a:spcPts val="1200"/>
              </a:spcBef>
            </a:pPr>
            <a:r>
              <a:rPr lang="ja-JP" altLang="en-US" dirty="0"/>
              <a:t>経営戦略のための資源</a:t>
            </a:r>
            <a:r>
              <a:rPr lang="en-US" altLang="ja-JP" dirty="0"/>
              <a:t>-1</a:t>
            </a:r>
          </a:p>
          <a:p>
            <a:pPr lvl="1" eaLnBrk="1" hangingPunct="1">
              <a:spcBef>
                <a:spcPts val="1200"/>
              </a:spcBef>
            </a:pPr>
            <a:r>
              <a:rPr lang="ja-JP" altLang="en-US" dirty="0"/>
              <a:t>経営資源とは</a:t>
            </a:r>
            <a:endParaRPr lang="en-US" altLang="ja-JP" dirty="0"/>
          </a:p>
          <a:p>
            <a:pPr lvl="2" eaLnBrk="1" hangingPunct="1">
              <a:spcBef>
                <a:spcPts val="1200"/>
              </a:spcBef>
            </a:pPr>
            <a:r>
              <a:rPr lang="ja-JP" altLang="en-US" dirty="0"/>
              <a:t>企業戦略を展開するための</a:t>
            </a:r>
            <a:r>
              <a:rPr lang="ja-JP" altLang="en-US" dirty="0">
                <a:solidFill>
                  <a:srgbClr val="FF0000"/>
                </a:solidFill>
              </a:rPr>
              <a:t>資源</a:t>
            </a:r>
            <a:r>
              <a:rPr lang="en-US" altLang="ja-JP" dirty="0"/>
              <a:t> </a:t>
            </a:r>
            <a:r>
              <a:rPr lang="ja-JP" altLang="en-US" dirty="0"/>
              <a:t>⇒ </a:t>
            </a:r>
            <a:r>
              <a:rPr lang="ja-JP" altLang="en-US" dirty="0">
                <a:solidFill>
                  <a:srgbClr val="FF0000"/>
                </a:solidFill>
              </a:rPr>
              <a:t>ヒト</a:t>
            </a:r>
            <a:r>
              <a:rPr lang="en-US" altLang="ja-JP" dirty="0"/>
              <a:t>､</a:t>
            </a:r>
            <a:r>
              <a:rPr lang="ja-JP" altLang="en-US" dirty="0">
                <a:solidFill>
                  <a:srgbClr val="FF0000"/>
                </a:solidFill>
              </a:rPr>
              <a:t>モノ</a:t>
            </a:r>
            <a:r>
              <a:rPr lang="en-US" altLang="ja-JP" dirty="0"/>
              <a:t>､</a:t>
            </a:r>
            <a:r>
              <a:rPr lang="ja-JP" altLang="en-US" dirty="0">
                <a:solidFill>
                  <a:srgbClr val="FF0000"/>
                </a:solidFill>
              </a:rPr>
              <a:t>カネ</a:t>
            </a:r>
            <a:r>
              <a:rPr lang="en-US" altLang="ja-JP" dirty="0"/>
              <a:t>､</a:t>
            </a:r>
            <a:r>
              <a:rPr lang="ja-JP" altLang="en-US" dirty="0">
                <a:solidFill>
                  <a:srgbClr val="FF0000"/>
                </a:solidFill>
              </a:rPr>
              <a:t>情報</a:t>
            </a:r>
            <a:endParaRPr lang="en-US" altLang="ja-JP" dirty="0">
              <a:solidFill>
                <a:srgbClr val="FF0000"/>
              </a:solidFill>
            </a:endParaRPr>
          </a:p>
          <a:p>
            <a:pPr lvl="1" eaLnBrk="1" hangingPunct="1">
              <a:spcBef>
                <a:spcPts val="1200"/>
              </a:spcBef>
            </a:pPr>
            <a:r>
              <a:rPr lang="ja-JP" altLang="en-US" dirty="0"/>
              <a:t>資源獲得の方法</a:t>
            </a:r>
            <a:r>
              <a:rPr lang="en-US" altLang="ja-JP" dirty="0"/>
              <a:t>-1</a:t>
            </a:r>
          </a:p>
          <a:p>
            <a:pPr lvl="2" eaLnBrk="1" hangingPunct="1">
              <a:spcBef>
                <a:spcPts val="1200"/>
              </a:spcBef>
            </a:pPr>
            <a:r>
              <a:rPr lang="ja-JP" altLang="en-US" b="1" dirty="0"/>
              <a:t>４</a:t>
            </a:r>
            <a:r>
              <a:rPr lang="ja-JP" altLang="en-US" dirty="0"/>
              <a:t>つ：自社開発、</a:t>
            </a:r>
            <a:r>
              <a:rPr lang="en-US" altLang="ja-JP" dirty="0"/>
              <a:t>M&amp;A</a:t>
            </a:r>
            <a:r>
              <a:rPr lang="ja-JP" altLang="en-US" dirty="0" err="1"/>
              <a:t>、</a:t>
            </a:r>
            <a:r>
              <a:rPr lang="ja-JP" altLang="en-US" dirty="0"/>
              <a:t>合弁、提携</a:t>
            </a:r>
            <a:endParaRPr lang="en-US" altLang="ja-JP" dirty="0"/>
          </a:p>
          <a:p>
            <a:pPr lvl="2" eaLnBrk="1" hangingPunct="1">
              <a:spcBef>
                <a:spcPts val="1200"/>
              </a:spcBef>
            </a:pPr>
            <a:r>
              <a:rPr lang="en-US" altLang="ja-JP" dirty="0"/>
              <a:t>(1) </a:t>
            </a:r>
            <a:r>
              <a:rPr lang="ja-JP" altLang="en-US" dirty="0"/>
              <a:t>自社開発</a:t>
            </a:r>
            <a:endParaRPr lang="en-US" altLang="ja-JP" dirty="0"/>
          </a:p>
          <a:p>
            <a:pPr lvl="3" eaLnBrk="1" hangingPunct="1">
              <a:spcBef>
                <a:spcPts val="1200"/>
              </a:spcBef>
            </a:pPr>
            <a:r>
              <a:rPr lang="ja-JP" altLang="en-US" dirty="0">
                <a:solidFill>
                  <a:srgbClr val="FF0000"/>
                </a:solidFill>
              </a:rPr>
              <a:t>内部</a:t>
            </a:r>
            <a:r>
              <a:rPr lang="ja-JP" altLang="en-US" dirty="0"/>
              <a:t>成長方式の代表</a:t>
            </a:r>
            <a:endParaRPr lang="en-US" altLang="ja-JP" dirty="0"/>
          </a:p>
          <a:p>
            <a:pPr marL="1023938" lvl="3" indent="0" eaLnBrk="1" hangingPunct="1">
              <a:spcBef>
                <a:spcPts val="1200"/>
              </a:spcBef>
              <a:buNone/>
            </a:pPr>
            <a:r>
              <a:rPr lang="ja-JP" altLang="en-US" dirty="0">
                <a:solidFill>
                  <a:srgbClr val="FF0000"/>
                </a:solidFill>
              </a:rPr>
              <a:t>　 </a:t>
            </a:r>
            <a:r>
              <a:rPr lang="ja-JP" altLang="en-US" dirty="0"/>
              <a:t>⇒</a:t>
            </a:r>
            <a:r>
              <a:rPr lang="ja-JP" altLang="en-US" dirty="0">
                <a:solidFill>
                  <a:srgbClr val="FF0000"/>
                </a:solidFill>
              </a:rPr>
              <a:t> 自前</a:t>
            </a:r>
            <a:r>
              <a:rPr lang="ja-JP" altLang="en-US" dirty="0"/>
              <a:t>で必要資源を獲得：自社の研究開発（</a:t>
            </a:r>
            <a:r>
              <a:rPr lang="en-US" altLang="ja-JP" dirty="0"/>
              <a:t>=R&amp;D</a:t>
            </a:r>
            <a:r>
              <a:rPr lang="ja-JP" altLang="en-US" dirty="0"/>
              <a:t>）など</a:t>
            </a:r>
            <a:endParaRPr lang="en-US" altLang="ja-JP" dirty="0"/>
          </a:p>
          <a:p>
            <a:pPr lvl="3" eaLnBrk="1" hangingPunct="1">
              <a:spcBef>
                <a:spcPts val="1200"/>
              </a:spcBef>
            </a:pPr>
            <a:r>
              <a:rPr lang="ja-JP" altLang="en-US" dirty="0"/>
              <a:t>利点：他社への強力な</a:t>
            </a:r>
            <a:r>
              <a:rPr lang="ja-JP" altLang="en-US" dirty="0">
                <a:solidFill>
                  <a:srgbClr val="FF0000"/>
                </a:solidFill>
              </a:rPr>
              <a:t>武器</a:t>
            </a:r>
            <a:endParaRPr lang="en-US" altLang="ja-JP" dirty="0">
              <a:solidFill>
                <a:srgbClr val="FF0000"/>
              </a:solidFill>
            </a:endParaRPr>
          </a:p>
          <a:p>
            <a:pPr lvl="3" eaLnBrk="1" hangingPunct="1">
              <a:spcBef>
                <a:spcPts val="1200"/>
              </a:spcBef>
            </a:pPr>
            <a:r>
              <a:rPr lang="ja-JP" altLang="en-US" dirty="0"/>
              <a:t>欠点：</a:t>
            </a:r>
            <a:r>
              <a:rPr lang="ja-JP" altLang="en-US" dirty="0">
                <a:solidFill>
                  <a:srgbClr val="FF0000"/>
                </a:solidFill>
              </a:rPr>
              <a:t>時間</a:t>
            </a:r>
            <a:r>
              <a:rPr lang="ja-JP" altLang="en-US" dirty="0"/>
              <a:t>がかかりタイムリーな戦略展開の</a:t>
            </a:r>
            <a:r>
              <a:rPr lang="ja-JP" altLang="en-US" dirty="0">
                <a:solidFill>
                  <a:srgbClr val="FF0000"/>
                </a:solidFill>
              </a:rPr>
              <a:t>阻害</a:t>
            </a:r>
            <a:r>
              <a:rPr lang="ja-JP" altLang="en-US" dirty="0"/>
              <a:t>要因に</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animEffect transition="in" filter="fade">
                                      <p:cBhvr>
                                        <p:cTn id="7" dur="500"/>
                                        <p:tgtEl>
                                          <p:spTgt spid="717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3">
                                            <p:txEl>
                                              <p:pRg st="1" end="1"/>
                                            </p:txEl>
                                          </p:spTgt>
                                        </p:tgtEl>
                                        <p:attrNameLst>
                                          <p:attrName>style.visibility</p:attrName>
                                        </p:attrNameLst>
                                      </p:cBhvr>
                                      <p:to>
                                        <p:strVal val="visible"/>
                                      </p:to>
                                    </p:set>
                                    <p:animEffect transition="in" filter="fade">
                                      <p:cBhvr>
                                        <p:cTn id="12" dur="500"/>
                                        <p:tgtEl>
                                          <p:spTgt spid="717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3">
                                            <p:txEl>
                                              <p:pRg st="2" end="2"/>
                                            </p:txEl>
                                          </p:spTgt>
                                        </p:tgtEl>
                                        <p:attrNameLst>
                                          <p:attrName>style.visibility</p:attrName>
                                        </p:attrNameLst>
                                      </p:cBhvr>
                                      <p:to>
                                        <p:strVal val="visible"/>
                                      </p:to>
                                    </p:set>
                                    <p:animEffect transition="in" filter="fade">
                                      <p:cBhvr>
                                        <p:cTn id="17" dur="500"/>
                                        <p:tgtEl>
                                          <p:spTgt spid="717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73">
                                            <p:txEl>
                                              <p:pRg st="3" end="3"/>
                                            </p:txEl>
                                          </p:spTgt>
                                        </p:tgtEl>
                                        <p:attrNameLst>
                                          <p:attrName>style.visibility</p:attrName>
                                        </p:attrNameLst>
                                      </p:cBhvr>
                                      <p:to>
                                        <p:strVal val="visible"/>
                                      </p:to>
                                    </p:set>
                                    <p:animEffect transition="in" filter="fade">
                                      <p:cBhvr>
                                        <p:cTn id="22" dur="500"/>
                                        <p:tgtEl>
                                          <p:spTgt spid="717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173">
                                            <p:txEl>
                                              <p:pRg st="4" end="4"/>
                                            </p:txEl>
                                          </p:spTgt>
                                        </p:tgtEl>
                                        <p:attrNameLst>
                                          <p:attrName>style.visibility</p:attrName>
                                        </p:attrNameLst>
                                      </p:cBhvr>
                                      <p:to>
                                        <p:strVal val="visible"/>
                                      </p:to>
                                    </p:set>
                                    <p:animEffect transition="in" filter="fade">
                                      <p:cBhvr>
                                        <p:cTn id="27" dur="500"/>
                                        <p:tgtEl>
                                          <p:spTgt spid="717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173">
                                            <p:txEl>
                                              <p:pRg st="5" end="5"/>
                                            </p:txEl>
                                          </p:spTgt>
                                        </p:tgtEl>
                                        <p:attrNameLst>
                                          <p:attrName>style.visibility</p:attrName>
                                        </p:attrNameLst>
                                      </p:cBhvr>
                                      <p:to>
                                        <p:strVal val="visible"/>
                                      </p:to>
                                    </p:set>
                                    <p:animEffect transition="in" filter="fade">
                                      <p:cBhvr>
                                        <p:cTn id="32" dur="500"/>
                                        <p:tgtEl>
                                          <p:spTgt spid="717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173">
                                            <p:txEl>
                                              <p:pRg st="6" end="6"/>
                                            </p:txEl>
                                          </p:spTgt>
                                        </p:tgtEl>
                                        <p:attrNameLst>
                                          <p:attrName>style.visibility</p:attrName>
                                        </p:attrNameLst>
                                      </p:cBhvr>
                                      <p:to>
                                        <p:strVal val="visible"/>
                                      </p:to>
                                    </p:set>
                                    <p:animEffect transition="in" filter="fade">
                                      <p:cBhvr>
                                        <p:cTn id="37" dur="500"/>
                                        <p:tgtEl>
                                          <p:spTgt spid="717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173">
                                            <p:txEl>
                                              <p:pRg st="7" end="7"/>
                                            </p:txEl>
                                          </p:spTgt>
                                        </p:tgtEl>
                                        <p:attrNameLst>
                                          <p:attrName>style.visibility</p:attrName>
                                        </p:attrNameLst>
                                      </p:cBhvr>
                                      <p:to>
                                        <p:strVal val="visible"/>
                                      </p:to>
                                    </p:set>
                                    <p:animEffect transition="in" filter="fade">
                                      <p:cBhvr>
                                        <p:cTn id="42" dur="500"/>
                                        <p:tgtEl>
                                          <p:spTgt spid="717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173">
                                            <p:txEl>
                                              <p:pRg st="8" end="8"/>
                                            </p:txEl>
                                          </p:spTgt>
                                        </p:tgtEl>
                                        <p:attrNameLst>
                                          <p:attrName>style.visibility</p:attrName>
                                        </p:attrNameLst>
                                      </p:cBhvr>
                                      <p:to>
                                        <p:strVal val="visible"/>
                                      </p:to>
                                    </p:set>
                                    <p:animEffect transition="in" filter="fade">
                                      <p:cBhvr>
                                        <p:cTn id="47" dur="500"/>
                                        <p:tgtEl>
                                          <p:spTgt spid="717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173">
                                            <p:txEl>
                                              <p:pRg st="9" end="9"/>
                                            </p:txEl>
                                          </p:spTgt>
                                        </p:tgtEl>
                                        <p:attrNameLst>
                                          <p:attrName>style.visibility</p:attrName>
                                        </p:attrNameLst>
                                      </p:cBhvr>
                                      <p:to>
                                        <p:strVal val="visible"/>
                                      </p:to>
                                    </p:set>
                                    <p:animEffect transition="in" filter="fade">
                                      <p:cBhvr>
                                        <p:cTn id="52" dur="500"/>
                                        <p:tgtEl>
                                          <p:spTgt spid="717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567BEA4C-5C90-4606-85BA-D2B12762C948}" type="slidenum">
              <a:rPr lang="en-US" altLang="ja-JP"/>
              <a:pPr>
                <a:defRPr/>
              </a:pPr>
              <a:t>5</a:t>
            </a:fld>
            <a:endParaRPr lang="en-US" altLang="ja-JP" dirty="0"/>
          </a:p>
        </p:txBody>
      </p:sp>
      <p:sp>
        <p:nvSpPr>
          <p:cNvPr id="8196"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１．経営戦略</a:t>
            </a:r>
            <a:r>
              <a:rPr lang="en-US" altLang="ja-JP" sz="4400" dirty="0"/>
              <a:t>-4</a:t>
            </a:r>
            <a:endParaRPr lang="ja-JP" altLang="en-US" sz="4400" dirty="0"/>
          </a:p>
        </p:txBody>
      </p:sp>
      <p:sp>
        <p:nvSpPr>
          <p:cNvPr id="8197" name="Rectangle 3"/>
          <p:cNvSpPr>
            <a:spLocks noGrp="1" noChangeArrowheads="1"/>
          </p:cNvSpPr>
          <p:nvPr>
            <p:ph type="body" idx="1"/>
          </p:nvPr>
        </p:nvSpPr>
        <p:spPr>
          <a:xfrm>
            <a:off x="570270" y="1520825"/>
            <a:ext cx="8491179" cy="4930775"/>
          </a:xfrm>
        </p:spPr>
        <p:txBody>
          <a:bodyPr/>
          <a:lstStyle/>
          <a:p>
            <a:pPr eaLnBrk="1" hangingPunct="1">
              <a:spcBef>
                <a:spcPts val="1000"/>
              </a:spcBef>
            </a:pPr>
            <a:r>
              <a:rPr lang="ja-JP" altLang="en-US" dirty="0"/>
              <a:t>経営戦略のための資源</a:t>
            </a:r>
            <a:r>
              <a:rPr lang="en-US" altLang="ja-JP" dirty="0"/>
              <a:t>-2</a:t>
            </a:r>
          </a:p>
          <a:p>
            <a:pPr lvl="1" eaLnBrk="1" hangingPunct="1">
              <a:spcBef>
                <a:spcPts val="1000"/>
              </a:spcBef>
            </a:pPr>
            <a:r>
              <a:rPr lang="ja-JP" altLang="en-US" dirty="0"/>
              <a:t>資源獲得の方法</a:t>
            </a:r>
            <a:r>
              <a:rPr lang="en-US" altLang="ja-JP" dirty="0"/>
              <a:t>-2</a:t>
            </a:r>
          </a:p>
          <a:p>
            <a:pPr lvl="2" eaLnBrk="1" hangingPunct="1">
              <a:spcBef>
                <a:spcPts val="1000"/>
              </a:spcBef>
            </a:pPr>
            <a:r>
              <a:rPr lang="en-US" altLang="ja-JP" dirty="0"/>
              <a:t>(2) M&amp;A-1</a:t>
            </a:r>
          </a:p>
          <a:p>
            <a:pPr lvl="3" eaLnBrk="1" hangingPunct="1">
              <a:spcBef>
                <a:spcPts val="1000"/>
              </a:spcBef>
            </a:pPr>
            <a:r>
              <a:rPr lang="ja-JP" altLang="en-US" dirty="0">
                <a:solidFill>
                  <a:srgbClr val="FF0000"/>
                </a:solidFill>
              </a:rPr>
              <a:t>外部</a:t>
            </a:r>
            <a:r>
              <a:rPr lang="ja-JP" altLang="en-US" dirty="0"/>
              <a:t>成長方式の</a:t>
            </a:r>
            <a:r>
              <a:rPr lang="en-US" altLang="ja-JP" dirty="0"/>
              <a:t>1</a:t>
            </a:r>
            <a:r>
              <a:rPr lang="ja-JP" altLang="en-US" dirty="0"/>
              <a:t>つ</a:t>
            </a:r>
            <a:endParaRPr lang="en-US" altLang="ja-JP" dirty="0"/>
          </a:p>
          <a:p>
            <a:pPr lvl="3" eaLnBrk="1" hangingPunct="1">
              <a:spcBef>
                <a:spcPts val="1000"/>
              </a:spcBef>
            </a:pPr>
            <a:r>
              <a:rPr lang="en-US" altLang="ja-JP" dirty="0"/>
              <a:t>M&amp;A</a:t>
            </a:r>
            <a:r>
              <a:rPr lang="ja-JP" altLang="en-US" dirty="0"/>
              <a:t> （</a:t>
            </a:r>
            <a:r>
              <a:rPr lang="en-US" altLang="ja-JP" dirty="0"/>
              <a:t>Mergers &amp; Acquisitions</a:t>
            </a:r>
            <a:r>
              <a:rPr lang="ja-JP" altLang="en-US" dirty="0"/>
              <a:t>）の大分類</a:t>
            </a:r>
            <a:endParaRPr lang="en-US" altLang="ja-JP" dirty="0"/>
          </a:p>
          <a:p>
            <a:pPr lvl="4" eaLnBrk="1" hangingPunct="1">
              <a:spcBef>
                <a:spcPts val="1000"/>
              </a:spcBef>
            </a:pPr>
            <a:r>
              <a:rPr lang="ja-JP" altLang="en-US" dirty="0"/>
              <a:t>合併：複数の会社が</a:t>
            </a:r>
            <a:r>
              <a:rPr lang="ja-JP" altLang="en-US" dirty="0">
                <a:solidFill>
                  <a:srgbClr val="FF0000"/>
                </a:solidFill>
              </a:rPr>
              <a:t>合体</a:t>
            </a:r>
            <a:r>
              <a:rPr lang="ja-JP" altLang="en-US" dirty="0"/>
              <a:t>し、</a:t>
            </a:r>
            <a:r>
              <a:rPr lang="en-US" altLang="ja-JP" dirty="0"/>
              <a:t>1</a:t>
            </a:r>
            <a:r>
              <a:rPr lang="ja-JP" altLang="en-US" dirty="0" err="1"/>
              <a:t>つの</a:t>
            </a:r>
            <a:r>
              <a:rPr lang="ja-JP" altLang="en-US" dirty="0"/>
              <a:t>会社となること</a:t>
            </a:r>
            <a:endParaRPr lang="en-US" altLang="ja-JP" dirty="0"/>
          </a:p>
          <a:p>
            <a:pPr lvl="4" eaLnBrk="1" hangingPunct="1">
              <a:spcBef>
                <a:spcPts val="1000"/>
              </a:spcBef>
            </a:pPr>
            <a:r>
              <a:rPr lang="ja-JP" altLang="en-US" dirty="0"/>
              <a:t>買収：他社株の過半数取得による実質的な</a:t>
            </a:r>
            <a:r>
              <a:rPr lang="ja-JP" altLang="en-US" dirty="0">
                <a:solidFill>
                  <a:srgbClr val="FF0000"/>
                </a:solidFill>
              </a:rPr>
              <a:t>支配</a:t>
            </a:r>
            <a:endParaRPr lang="en-US" altLang="ja-JP" dirty="0">
              <a:solidFill>
                <a:srgbClr val="FF0000"/>
              </a:solidFill>
            </a:endParaRPr>
          </a:p>
          <a:p>
            <a:pPr lvl="3" eaLnBrk="1" hangingPunct="1">
              <a:spcBef>
                <a:spcPts val="1000"/>
              </a:spcBef>
            </a:pPr>
            <a:r>
              <a:rPr lang="ja-JP" altLang="en-US" dirty="0"/>
              <a:t>利点：</a:t>
            </a:r>
            <a:r>
              <a:rPr lang="ja-JP" altLang="en-US" dirty="0">
                <a:solidFill>
                  <a:srgbClr val="FF0000"/>
                </a:solidFill>
              </a:rPr>
              <a:t>迅速</a:t>
            </a:r>
            <a:r>
              <a:rPr lang="ja-JP" altLang="en-US" dirty="0"/>
              <a:t>な戦略展開が可能</a:t>
            </a:r>
            <a:endParaRPr lang="en-US" altLang="ja-JP" dirty="0"/>
          </a:p>
          <a:p>
            <a:pPr lvl="3" eaLnBrk="1" hangingPunct="1">
              <a:spcBef>
                <a:spcPts val="1000"/>
              </a:spcBef>
            </a:pPr>
            <a:r>
              <a:rPr lang="ja-JP" altLang="en-US" dirty="0"/>
              <a:t>欠点：膨大な</a:t>
            </a:r>
            <a:r>
              <a:rPr lang="ja-JP" altLang="en-US" dirty="0">
                <a:solidFill>
                  <a:srgbClr val="FF0000"/>
                </a:solidFill>
              </a:rPr>
              <a:t>資金</a:t>
            </a:r>
            <a:r>
              <a:rPr lang="ja-JP" altLang="en-US" dirty="0"/>
              <a:t>が必要</a:t>
            </a:r>
            <a:endParaRPr lang="en-US" altLang="ja-JP" dirty="0"/>
          </a:p>
          <a:p>
            <a:pPr marL="1023938" lvl="3" indent="0" eaLnBrk="1" hangingPunct="1">
              <a:spcBef>
                <a:spcPts val="1000"/>
              </a:spcBef>
              <a:buNone/>
            </a:pPr>
            <a:r>
              <a:rPr lang="ja-JP" altLang="en-US" dirty="0"/>
              <a:t>　　　　⇒</a:t>
            </a:r>
            <a:r>
              <a:rPr lang="en-US" altLang="ja-JP" dirty="0"/>
              <a:t>M&amp;A</a:t>
            </a:r>
            <a:r>
              <a:rPr lang="ja-JP" altLang="en-US" dirty="0"/>
              <a:t>による組織の融合ができず</a:t>
            </a:r>
            <a:r>
              <a:rPr lang="ja-JP" altLang="en-US" dirty="0">
                <a:solidFill>
                  <a:srgbClr val="FF0000"/>
                </a:solidFill>
              </a:rPr>
              <a:t>混乱</a:t>
            </a:r>
            <a:r>
              <a:rPr lang="ja-JP" altLang="en-US" dirty="0"/>
              <a:t>へ</a:t>
            </a:r>
            <a:endParaRPr lang="en-US" altLang="ja-JP" dirty="0"/>
          </a:p>
          <a:p>
            <a:pPr marL="1023938" lvl="3" indent="0" eaLnBrk="1" hangingPunct="1">
              <a:spcBef>
                <a:spcPts val="1000"/>
              </a:spcBef>
              <a:buNone/>
            </a:pPr>
            <a:r>
              <a:rPr lang="ja-JP" altLang="en-US" dirty="0"/>
              <a:t>　　　　⇒企業</a:t>
            </a:r>
            <a:r>
              <a:rPr lang="ja-JP" altLang="en-US" dirty="0">
                <a:solidFill>
                  <a:srgbClr val="FF0000"/>
                </a:solidFill>
              </a:rPr>
              <a:t>文化</a:t>
            </a:r>
            <a:r>
              <a:rPr lang="ja-JP" altLang="en-US" dirty="0"/>
              <a:t>の融合の困難性</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animEffect transition="in" filter="fade">
                                      <p:cBhvr>
                                        <p:cTn id="7" dur="500"/>
                                        <p:tgtEl>
                                          <p:spTgt spid="81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7">
                                            <p:txEl>
                                              <p:pRg st="1" end="1"/>
                                            </p:txEl>
                                          </p:spTgt>
                                        </p:tgtEl>
                                        <p:attrNameLst>
                                          <p:attrName>style.visibility</p:attrName>
                                        </p:attrNameLst>
                                      </p:cBhvr>
                                      <p:to>
                                        <p:strVal val="visible"/>
                                      </p:to>
                                    </p:set>
                                    <p:animEffect transition="in" filter="fade">
                                      <p:cBhvr>
                                        <p:cTn id="12" dur="500"/>
                                        <p:tgtEl>
                                          <p:spTgt spid="819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7">
                                            <p:txEl>
                                              <p:pRg st="2" end="2"/>
                                            </p:txEl>
                                          </p:spTgt>
                                        </p:tgtEl>
                                        <p:attrNameLst>
                                          <p:attrName>style.visibility</p:attrName>
                                        </p:attrNameLst>
                                      </p:cBhvr>
                                      <p:to>
                                        <p:strVal val="visible"/>
                                      </p:to>
                                    </p:set>
                                    <p:animEffect transition="in" filter="fade">
                                      <p:cBhvr>
                                        <p:cTn id="17" dur="500"/>
                                        <p:tgtEl>
                                          <p:spTgt spid="819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7">
                                            <p:txEl>
                                              <p:pRg st="3" end="3"/>
                                            </p:txEl>
                                          </p:spTgt>
                                        </p:tgtEl>
                                        <p:attrNameLst>
                                          <p:attrName>style.visibility</p:attrName>
                                        </p:attrNameLst>
                                      </p:cBhvr>
                                      <p:to>
                                        <p:strVal val="visible"/>
                                      </p:to>
                                    </p:set>
                                    <p:animEffect transition="in" filter="fade">
                                      <p:cBhvr>
                                        <p:cTn id="22" dur="500"/>
                                        <p:tgtEl>
                                          <p:spTgt spid="819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7">
                                            <p:txEl>
                                              <p:pRg st="4" end="4"/>
                                            </p:txEl>
                                          </p:spTgt>
                                        </p:tgtEl>
                                        <p:attrNameLst>
                                          <p:attrName>style.visibility</p:attrName>
                                        </p:attrNameLst>
                                      </p:cBhvr>
                                      <p:to>
                                        <p:strVal val="visible"/>
                                      </p:to>
                                    </p:set>
                                    <p:animEffect transition="in" filter="fade">
                                      <p:cBhvr>
                                        <p:cTn id="27" dur="500"/>
                                        <p:tgtEl>
                                          <p:spTgt spid="819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197">
                                            <p:txEl>
                                              <p:pRg st="5" end="5"/>
                                            </p:txEl>
                                          </p:spTgt>
                                        </p:tgtEl>
                                        <p:attrNameLst>
                                          <p:attrName>style.visibility</p:attrName>
                                        </p:attrNameLst>
                                      </p:cBhvr>
                                      <p:to>
                                        <p:strVal val="visible"/>
                                      </p:to>
                                    </p:set>
                                    <p:animEffect transition="in" filter="fade">
                                      <p:cBhvr>
                                        <p:cTn id="32" dur="500"/>
                                        <p:tgtEl>
                                          <p:spTgt spid="819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197">
                                            <p:txEl>
                                              <p:pRg st="6" end="6"/>
                                            </p:txEl>
                                          </p:spTgt>
                                        </p:tgtEl>
                                        <p:attrNameLst>
                                          <p:attrName>style.visibility</p:attrName>
                                        </p:attrNameLst>
                                      </p:cBhvr>
                                      <p:to>
                                        <p:strVal val="visible"/>
                                      </p:to>
                                    </p:set>
                                    <p:animEffect transition="in" filter="fade">
                                      <p:cBhvr>
                                        <p:cTn id="37" dur="500"/>
                                        <p:tgtEl>
                                          <p:spTgt spid="819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197">
                                            <p:txEl>
                                              <p:pRg st="7" end="7"/>
                                            </p:txEl>
                                          </p:spTgt>
                                        </p:tgtEl>
                                        <p:attrNameLst>
                                          <p:attrName>style.visibility</p:attrName>
                                        </p:attrNameLst>
                                      </p:cBhvr>
                                      <p:to>
                                        <p:strVal val="visible"/>
                                      </p:to>
                                    </p:set>
                                    <p:animEffect transition="in" filter="fade">
                                      <p:cBhvr>
                                        <p:cTn id="42" dur="500"/>
                                        <p:tgtEl>
                                          <p:spTgt spid="819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197">
                                            <p:txEl>
                                              <p:pRg st="8" end="8"/>
                                            </p:txEl>
                                          </p:spTgt>
                                        </p:tgtEl>
                                        <p:attrNameLst>
                                          <p:attrName>style.visibility</p:attrName>
                                        </p:attrNameLst>
                                      </p:cBhvr>
                                      <p:to>
                                        <p:strVal val="visible"/>
                                      </p:to>
                                    </p:set>
                                    <p:animEffect transition="in" filter="fade">
                                      <p:cBhvr>
                                        <p:cTn id="47" dur="500"/>
                                        <p:tgtEl>
                                          <p:spTgt spid="819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197">
                                            <p:txEl>
                                              <p:pRg st="9" end="9"/>
                                            </p:txEl>
                                          </p:spTgt>
                                        </p:tgtEl>
                                        <p:attrNameLst>
                                          <p:attrName>style.visibility</p:attrName>
                                        </p:attrNameLst>
                                      </p:cBhvr>
                                      <p:to>
                                        <p:strVal val="visible"/>
                                      </p:to>
                                    </p:set>
                                    <p:animEffect transition="in" filter="fade">
                                      <p:cBhvr>
                                        <p:cTn id="52" dur="500"/>
                                        <p:tgtEl>
                                          <p:spTgt spid="819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197">
                                            <p:txEl>
                                              <p:pRg st="10" end="10"/>
                                            </p:txEl>
                                          </p:spTgt>
                                        </p:tgtEl>
                                        <p:attrNameLst>
                                          <p:attrName>style.visibility</p:attrName>
                                        </p:attrNameLst>
                                      </p:cBhvr>
                                      <p:to>
                                        <p:strVal val="visible"/>
                                      </p:to>
                                    </p:set>
                                    <p:animEffect transition="in" filter="fade">
                                      <p:cBhvr>
                                        <p:cTn id="57" dur="500"/>
                                        <p:tgtEl>
                                          <p:spTgt spid="819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FD479C98-28F1-40A6-8A74-66586F460F85}" type="slidenum">
              <a:rPr lang="en-US" altLang="ja-JP"/>
              <a:pPr>
                <a:defRPr/>
              </a:pPr>
              <a:t>6</a:t>
            </a:fld>
            <a:endParaRPr lang="en-US" altLang="ja-JP" dirty="0"/>
          </a:p>
        </p:txBody>
      </p:sp>
      <p:sp>
        <p:nvSpPr>
          <p:cNvPr id="9220"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１．経営戦略</a:t>
            </a:r>
            <a:r>
              <a:rPr lang="en-US" altLang="ja-JP" sz="4400" dirty="0"/>
              <a:t>-5</a:t>
            </a:r>
            <a:endParaRPr lang="ja-JP" altLang="en-US" sz="4400" dirty="0"/>
          </a:p>
        </p:txBody>
      </p:sp>
      <p:sp>
        <p:nvSpPr>
          <p:cNvPr id="9221" name="Rectangle 3"/>
          <p:cNvSpPr>
            <a:spLocks noGrp="1" noChangeArrowheads="1"/>
          </p:cNvSpPr>
          <p:nvPr>
            <p:ph type="body" idx="1"/>
          </p:nvPr>
        </p:nvSpPr>
        <p:spPr>
          <a:xfrm>
            <a:off x="412955" y="1599481"/>
            <a:ext cx="8731045" cy="4930775"/>
          </a:xfrm>
        </p:spPr>
        <p:txBody>
          <a:bodyPr/>
          <a:lstStyle/>
          <a:p>
            <a:pPr eaLnBrk="1" hangingPunct="1">
              <a:spcBef>
                <a:spcPts val="1200"/>
              </a:spcBef>
            </a:pPr>
            <a:r>
              <a:rPr lang="ja-JP" altLang="en-US" dirty="0"/>
              <a:t>経営戦略のための資源</a:t>
            </a:r>
            <a:r>
              <a:rPr lang="en-US" altLang="ja-JP" dirty="0"/>
              <a:t>-3</a:t>
            </a:r>
          </a:p>
          <a:p>
            <a:pPr lvl="1" eaLnBrk="1" hangingPunct="1">
              <a:spcBef>
                <a:spcPts val="1200"/>
              </a:spcBef>
            </a:pPr>
            <a:r>
              <a:rPr lang="ja-JP" altLang="en-US" dirty="0"/>
              <a:t>資源獲得の方法</a:t>
            </a:r>
            <a:r>
              <a:rPr lang="en-US" altLang="ja-JP" dirty="0"/>
              <a:t>-3</a:t>
            </a:r>
          </a:p>
          <a:p>
            <a:pPr lvl="2" eaLnBrk="1" hangingPunct="1">
              <a:spcBef>
                <a:spcPts val="1200"/>
              </a:spcBef>
            </a:pPr>
            <a:r>
              <a:rPr lang="en-US" altLang="ja-JP" dirty="0"/>
              <a:t>(2) M&amp;A-2</a:t>
            </a:r>
          </a:p>
          <a:p>
            <a:pPr lvl="3" eaLnBrk="1" hangingPunct="1">
              <a:spcBef>
                <a:spcPts val="1200"/>
              </a:spcBef>
            </a:pPr>
            <a:r>
              <a:rPr lang="en-US" altLang="ja-JP" dirty="0"/>
              <a:t>M&amp;A</a:t>
            </a:r>
            <a:r>
              <a:rPr lang="ja-JP" altLang="en-US" dirty="0" err="1"/>
              <a:t>の細</a:t>
            </a:r>
            <a:r>
              <a:rPr lang="ja-JP" altLang="en-US" dirty="0"/>
              <a:t>分類</a:t>
            </a:r>
            <a:endParaRPr lang="en-US" altLang="ja-JP" dirty="0"/>
          </a:p>
          <a:p>
            <a:pPr lvl="4" eaLnBrk="1" hangingPunct="1">
              <a:spcBef>
                <a:spcPts val="1200"/>
              </a:spcBef>
            </a:pPr>
            <a:r>
              <a:rPr lang="ja-JP" altLang="en-US" dirty="0"/>
              <a:t>水平型</a:t>
            </a:r>
            <a:r>
              <a:rPr lang="en-US" altLang="ja-JP" dirty="0"/>
              <a:t>M&amp;A</a:t>
            </a:r>
            <a:r>
              <a:rPr lang="ja-JP" altLang="en-US" dirty="0"/>
              <a:t>：同一</a:t>
            </a:r>
            <a:r>
              <a:rPr lang="ja-JP" altLang="en-US" dirty="0">
                <a:solidFill>
                  <a:srgbClr val="FF0000"/>
                </a:solidFill>
              </a:rPr>
              <a:t>産業</a:t>
            </a:r>
            <a:r>
              <a:rPr lang="ja-JP" altLang="en-US" dirty="0"/>
              <a:t>内での</a:t>
            </a:r>
            <a:r>
              <a:rPr lang="en-US" altLang="ja-JP" dirty="0"/>
              <a:t>M&amp;A</a:t>
            </a:r>
          </a:p>
          <a:p>
            <a:pPr lvl="4" eaLnBrk="1" hangingPunct="1">
              <a:spcBef>
                <a:spcPts val="1200"/>
              </a:spcBef>
            </a:pPr>
            <a:r>
              <a:rPr lang="ja-JP" altLang="en-US" dirty="0"/>
              <a:t>垂直型</a:t>
            </a:r>
            <a:r>
              <a:rPr lang="en-US" altLang="ja-JP" dirty="0"/>
              <a:t>M&amp;A</a:t>
            </a:r>
            <a:r>
              <a:rPr lang="ja-JP" altLang="en-US" dirty="0"/>
              <a:t>：財･サービスの流れの</a:t>
            </a:r>
            <a:r>
              <a:rPr lang="ja-JP" altLang="en-US" dirty="0">
                <a:solidFill>
                  <a:srgbClr val="FF0000"/>
                </a:solidFill>
              </a:rPr>
              <a:t>川上</a:t>
            </a:r>
            <a:r>
              <a:rPr lang="ja-JP" altLang="en-US" dirty="0"/>
              <a:t>・</a:t>
            </a:r>
            <a:r>
              <a:rPr lang="ja-JP" altLang="en-US" dirty="0">
                <a:solidFill>
                  <a:srgbClr val="FF0000"/>
                </a:solidFill>
              </a:rPr>
              <a:t>川下</a:t>
            </a:r>
            <a:r>
              <a:rPr lang="ja-JP" altLang="en-US" dirty="0"/>
              <a:t>企業の</a:t>
            </a:r>
            <a:r>
              <a:rPr lang="en-US" altLang="ja-JP" dirty="0"/>
              <a:t>M&amp;A</a:t>
            </a:r>
          </a:p>
          <a:p>
            <a:pPr lvl="4" eaLnBrk="1" hangingPunct="1">
              <a:spcBef>
                <a:spcPts val="1200"/>
              </a:spcBef>
            </a:pPr>
            <a:r>
              <a:rPr lang="ja-JP" altLang="en-US" dirty="0"/>
              <a:t>多角化型</a:t>
            </a:r>
            <a:r>
              <a:rPr lang="en-US" altLang="ja-JP" dirty="0"/>
              <a:t>M&amp;A</a:t>
            </a:r>
            <a:r>
              <a:rPr lang="ja-JP" altLang="en-US" dirty="0"/>
              <a:t>（ｺﾝｸﾞﾛﾏﾘｯﾄ型</a:t>
            </a:r>
            <a:r>
              <a:rPr lang="en-US" altLang="ja-JP" dirty="0"/>
              <a:t>M&amp;A</a:t>
            </a:r>
            <a:r>
              <a:rPr lang="ja-JP" altLang="en-US" dirty="0"/>
              <a:t>）：他産業など、</a:t>
            </a:r>
            <a:r>
              <a:rPr lang="ja-JP" altLang="en-US" dirty="0">
                <a:solidFill>
                  <a:srgbClr val="FF0000"/>
                </a:solidFill>
              </a:rPr>
              <a:t>無関係</a:t>
            </a:r>
            <a:r>
              <a:rPr lang="ja-JP" altLang="en-US" dirty="0"/>
              <a:t>な企業の</a:t>
            </a:r>
            <a:r>
              <a:rPr lang="en-US" altLang="ja-JP" dirty="0"/>
              <a:t>M&amp;A</a:t>
            </a:r>
          </a:p>
          <a:p>
            <a:pPr lvl="4" eaLnBrk="1" hangingPunct="1">
              <a:spcBef>
                <a:spcPts val="1200"/>
              </a:spcBef>
            </a:pPr>
            <a:r>
              <a:rPr lang="ja-JP" altLang="en-US" dirty="0"/>
              <a:t>友好的</a:t>
            </a:r>
            <a:r>
              <a:rPr lang="en-US" altLang="ja-JP" dirty="0"/>
              <a:t>M&amp;A</a:t>
            </a:r>
            <a:r>
              <a:rPr lang="ja-JP" altLang="en-US" dirty="0"/>
              <a:t>：相手企業の</a:t>
            </a:r>
            <a:r>
              <a:rPr lang="ja-JP" altLang="en-US" dirty="0">
                <a:solidFill>
                  <a:srgbClr val="FF0000"/>
                </a:solidFill>
              </a:rPr>
              <a:t>同意</a:t>
            </a:r>
            <a:r>
              <a:rPr lang="ja-JP" altLang="en-US" dirty="0"/>
              <a:t>を</a:t>
            </a:r>
            <a:r>
              <a:rPr lang="ja-JP" altLang="en-US" dirty="0">
                <a:solidFill>
                  <a:srgbClr val="FF0000"/>
                </a:solidFill>
              </a:rPr>
              <a:t>得た</a:t>
            </a:r>
            <a:r>
              <a:rPr lang="en-US" altLang="ja-JP" dirty="0"/>
              <a:t>M&amp;A</a:t>
            </a:r>
          </a:p>
          <a:p>
            <a:pPr lvl="4" eaLnBrk="1" hangingPunct="1">
              <a:spcBef>
                <a:spcPts val="1200"/>
              </a:spcBef>
            </a:pPr>
            <a:r>
              <a:rPr lang="ja-JP" altLang="en-US" dirty="0"/>
              <a:t>敵対的</a:t>
            </a:r>
            <a:r>
              <a:rPr lang="en-US" altLang="ja-JP" dirty="0"/>
              <a:t>M&amp;A</a:t>
            </a:r>
            <a:r>
              <a:rPr lang="ja-JP" altLang="en-US" dirty="0"/>
              <a:t>：相手企業の</a:t>
            </a:r>
            <a:r>
              <a:rPr lang="ja-JP" altLang="en-US" dirty="0">
                <a:solidFill>
                  <a:srgbClr val="FF0000"/>
                </a:solidFill>
              </a:rPr>
              <a:t>同意</a:t>
            </a:r>
            <a:r>
              <a:rPr lang="ja-JP" altLang="en-US" dirty="0"/>
              <a:t>を</a:t>
            </a:r>
            <a:r>
              <a:rPr lang="ja-JP" altLang="en-US" dirty="0">
                <a:solidFill>
                  <a:srgbClr val="FF0000"/>
                </a:solidFill>
              </a:rPr>
              <a:t>得ない</a:t>
            </a:r>
            <a:r>
              <a:rPr lang="en-US" altLang="ja-JP" dirty="0"/>
              <a:t>M&amp;A</a:t>
            </a: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fade">
                                      <p:cBhvr>
                                        <p:cTn id="7" dur="500"/>
                                        <p:tgtEl>
                                          <p:spTgt spid="92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21">
                                            <p:txEl>
                                              <p:pRg st="1" end="1"/>
                                            </p:txEl>
                                          </p:spTgt>
                                        </p:tgtEl>
                                        <p:attrNameLst>
                                          <p:attrName>style.visibility</p:attrName>
                                        </p:attrNameLst>
                                      </p:cBhvr>
                                      <p:to>
                                        <p:strVal val="visible"/>
                                      </p:to>
                                    </p:set>
                                    <p:animEffect transition="in" filter="fade">
                                      <p:cBhvr>
                                        <p:cTn id="12" dur="500"/>
                                        <p:tgtEl>
                                          <p:spTgt spid="92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221">
                                            <p:txEl>
                                              <p:pRg st="2" end="2"/>
                                            </p:txEl>
                                          </p:spTgt>
                                        </p:tgtEl>
                                        <p:attrNameLst>
                                          <p:attrName>style.visibility</p:attrName>
                                        </p:attrNameLst>
                                      </p:cBhvr>
                                      <p:to>
                                        <p:strVal val="visible"/>
                                      </p:to>
                                    </p:set>
                                    <p:animEffect transition="in" filter="fade">
                                      <p:cBhvr>
                                        <p:cTn id="17" dur="500"/>
                                        <p:tgtEl>
                                          <p:spTgt spid="92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221">
                                            <p:txEl>
                                              <p:pRg st="3" end="3"/>
                                            </p:txEl>
                                          </p:spTgt>
                                        </p:tgtEl>
                                        <p:attrNameLst>
                                          <p:attrName>style.visibility</p:attrName>
                                        </p:attrNameLst>
                                      </p:cBhvr>
                                      <p:to>
                                        <p:strVal val="visible"/>
                                      </p:to>
                                    </p:set>
                                    <p:animEffect transition="in" filter="fade">
                                      <p:cBhvr>
                                        <p:cTn id="22" dur="500"/>
                                        <p:tgtEl>
                                          <p:spTgt spid="92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221">
                                            <p:txEl>
                                              <p:pRg st="4" end="4"/>
                                            </p:txEl>
                                          </p:spTgt>
                                        </p:tgtEl>
                                        <p:attrNameLst>
                                          <p:attrName>style.visibility</p:attrName>
                                        </p:attrNameLst>
                                      </p:cBhvr>
                                      <p:to>
                                        <p:strVal val="visible"/>
                                      </p:to>
                                    </p:set>
                                    <p:animEffect transition="in" filter="fade">
                                      <p:cBhvr>
                                        <p:cTn id="27" dur="500"/>
                                        <p:tgtEl>
                                          <p:spTgt spid="922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221">
                                            <p:txEl>
                                              <p:pRg st="5" end="5"/>
                                            </p:txEl>
                                          </p:spTgt>
                                        </p:tgtEl>
                                        <p:attrNameLst>
                                          <p:attrName>style.visibility</p:attrName>
                                        </p:attrNameLst>
                                      </p:cBhvr>
                                      <p:to>
                                        <p:strVal val="visible"/>
                                      </p:to>
                                    </p:set>
                                    <p:animEffect transition="in" filter="fade">
                                      <p:cBhvr>
                                        <p:cTn id="32" dur="500"/>
                                        <p:tgtEl>
                                          <p:spTgt spid="922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221">
                                            <p:txEl>
                                              <p:pRg st="6" end="6"/>
                                            </p:txEl>
                                          </p:spTgt>
                                        </p:tgtEl>
                                        <p:attrNameLst>
                                          <p:attrName>style.visibility</p:attrName>
                                        </p:attrNameLst>
                                      </p:cBhvr>
                                      <p:to>
                                        <p:strVal val="visible"/>
                                      </p:to>
                                    </p:set>
                                    <p:animEffect transition="in" filter="fade">
                                      <p:cBhvr>
                                        <p:cTn id="37" dur="500"/>
                                        <p:tgtEl>
                                          <p:spTgt spid="922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221">
                                            <p:txEl>
                                              <p:pRg st="7" end="7"/>
                                            </p:txEl>
                                          </p:spTgt>
                                        </p:tgtEl>
                                        <p:attrNameLst>
                                          <p:attrName>style.visibility</p:attrName>
                                        </p:attrNameLst>
                                      </p:cBhvr>
                                      <p:to>
                                        <p:strVal val="visible"/>
                                      </p:to>
                                    </p:set>
                                    <p:animEffect transition="in" filter="fade">
                                      <p:cBhvr>
                                        <p:cTn id="42" dur="500"/>
                                        <p:tgtEl>
                                          <p:spTgt spid="922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221">
                                            <p:txEl>
                                              <p:pRg st="8" end="8"/>
                                            </p:txEl>
                                          </p:spTgt>
                                        </p:tgtEl>
                                        <p:attrNameLst>
                                          <p:attrName>style.visibility</p:attrName>
                                        </p:attrNameLst>
                                      </p:cBhvr>
                                      <p:to>
                                        <p:strVal val="visible"/>
                                      </p:to>
                                    </p:set>
                                    <p:animEffect transition="in" filter="fade">
                                      <p:cBhvr>
                                        <p:cTn id="47" dur="500"/>
                                        <p:tgtEl>
                                          <p:spTgt spid="922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ACB0FFC2-ED21-4511-978B-96A3A625AC26}" type="slidenum">
              <a:rPr lang="en-US" altLang="ja-JP"/>
              <a:pPr>
                <a:defRPr/>
              </a:pPr>
              <a:t>7</a:t>
            </a:fld>
            <a:endParaRPr lang="en-US" altLang="ja-JP" dirty="0"/>
          </a:p>
        </p:txBody>
      </p:sp>
      <p:sp>
        <p:nvSpPr>
          <p:cNvPr id="10244"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１．経営戦略</a:t>
            </a:r>
            <a:r>
              <a:rPr lang="en-US" altLang="ja-JP" sz="4400" dirty="0"/>
              <a:t>-6</a:t>
            </a:r>
            <a:endParaRPr lang="ja-JP" altLang="en-US" sz="4400" dirty="0"/>
          </a:p>
        </p:txBody>
      </p:sp>
      <p:sp>
        <p:nvSpPr>
          <p:cNvPr id="10245" name="Rectangle 3"/>
          <p:cNvSpPr>
            <a:spLocks noGrp="1" noChangeArrowheads="1"/>
          </p:cNvSpPr>
          <p:nvPr>
            <p:ph type="body" idx="1"/>
          </p:nvPr>
        </p:nvSpPr>
        <p:spPr>
          <a:xfrm>
            <a:off x="457200" y="1481065"/>
            <a:ext cx="8686800" cy="5039360"/>
          </a:xfrm>
        </p:spPr>
        <p:txBody>
          <a:bodyPr/>
          <a:lstStyle/>
          <a:p>
            <a:pPr eaLnBrk="1" hangingPunct="1">
              <a:spcBef>
                <a:spcPts val="600"/>
              </a:spcBef>
            </a:pPr>
            <a:r>
              <a:rPr lang="ja-JP" altLang="en-US" dirty="0"/>
              <a:t>経営戦略のための資源</a:t>
            </a:r>
            <a:r>
              <a:rPr lang="en-US" altLang="ja-JP" dirty="0"/>
              <a:t>-4</a:t>
            </a:r>
          </a:p>
          <a:p>
            <a:pPr lvl="1" eaLnBrk="1" hangingPunct="1">
              <a:spcBef>
                <a:spcPts val="600"/>
              </a:spcBef>
            </a:pPr>
            <a:r>
              <a:rPr lang="ja-JP" altLang="en-US" dirty="0"/>
              <a:t>資源獲得の方法</a:t>
            </a:r>
            <a:r>
              <a:rPr lang="en-US" altLang="ja-JP" dirty="0"/>
              <a:t>-4</a:t>
            </a:r>
          </a:p>
          <a:p>
            <a:pPr lvl="2" eaLnBrk="1" hangingPunct="1">
              <a:spcBef>
                <a:spcPts val="600"/>
              </a:spcBef>
            </a:pPr>
            <a:r>
              <a:rPr lang="en-US" altLang="ja-JP" dirty="0"/>
              <a:t>(2) M&amp;A-3</a:t>
            </a:r>
          </a:p>
          <a:p>
            <a:pPr lvl="3" eaLnBrk="1" hangingPunct="1">
              <a:spcBef>
                <a:spcPts val="600"/>
              </a:spcBef>
            </a:pPr>
            <a:r>
              <a:rPr lang="ja-JP" altLang="en-US" dirty="0"/>
              <a:t>日米</a:t>
            </a:r>
            <a:r>
              <a:rPr lang="en-US" altLang="ja-JP" dirty="0"/>
              <a:t>M&amp;A</a:t>
            </a:r>
            <a:r>
              <a:rPr lang="ja-JP" altLang="en-US" dirty="0"/>
              <a:t>の違い</a:t>
            </a:r>
            <a:endParaRPr lang="en-US" altLang="ja-JP" dirty="0"/>
          </a:p>
          <a:p>
            <a:pPr lvl="4" eaLnBrk="1" hangingPunct="1">
              <a:spcBef>
                <a:spcPts val="600"/>
              </a:spcBef>
            </a:pPr>
            <a:r>
              <a:rPr lang="ja-JP" altLang="en-US" dirty="0"/>
              <a:t>日本</a:t>
            </a:r>
            <a:endParaRPr lang="en-US" altLang="ja-JP" dirty="0"/>
          </a:p>
          <a:p>
            <a:pPr marL="1878013" lvl="5" indent="-239713">
              <a:spcBef>
                <a:spcPts val="600"/>
              </a:spcBef>
            </a:pPr>
            <a:r>
              <a:rPr lang="ja-JP" altLang="en-US" dirty="0">
                <a:solidFill>
                  <a:srgbClr val="FF0000"/>
                </a:solidFill>
              </a:rPr>
              <a:t>友好</a:t>
            </a:r>
            <a:r>
              <a:rPr lang="ja-JP" altLang="en-US" dirty="0"/>
              <a:t>的</a:t>
            </a:r>
            <a:r>
              <a:rPr lang="en-US" altLang="ja-JP" dirty="0"/>
              <a:t>M&amp;A</a:t>
            </a:r>
            <a:r>
              <a:rPr lang="ja-JP" altLang="en-US" dirty="0"/>
              <a:t>がほとんど</a:t>
            </a:r>
            <a:endParaRPr lang="en-US" altLang="ja-JP" dirty="0"/>
          </a:p>
          <a:p>
            <a:pPr marL="1878013" lvl="5" indent="-239713">
              <a:spcBef>
                <a:spcPts val="600"/>
              </a:spcBef>
            </a:pPr>
            <a:r>
              <a:rPr lang="ja-JP" altLang="en-US" dirty="0"/>
              <a:t>株式</a:t>
            </a:r>
            <a:r>
              <a:rPr lang="ja-JP" altLang="en-US" dirty="0">
                <a:solidFill>
                  <a:srgbClr val="FF0000"/>
                </a:solidFill>
              </a:rPr>
              <a:t>相互持合</a:t>
            </a:r>
            <a:r>
              <a:rPr lang="ja-JP" altLang="en-US" dirty="0"/>
              <a:t>による安定株主工作の結果</a:t>
            </a:r>
            <a:endParaRPr lang="en-US" altLang="ja-JP" dirty="0"/>
          </a:p>
          <a:p>
            <a:pPr marL="1878013" lvl="5" indent="-239713">
              <a:spcBef>
                <a:spcPts val="600"/>
              </a:spcBef>
            </a:pPr>
            <a:r>
              <a:rPr lang="ja-JP" altLang="en-US" sz="1800" dirty="0"/>
              <a:t>会社は</a:t>
            </a:r>
            <a:r>
              <a:rPr lang="ja-JP" altLang="en-US" sz="1800" dirty="0">
                <a:solidFill>
                  <a:srgbClr val="FF0000"/>
                </a:solidFill>
              </a:rPr>
              <a:t>従業員</a:t>
            </a:r>
            <a:r>
              <a:rPr lang="ja-JP" altLang="en-US" sz="1800" dirty="0"/>
              <a:t>のもの、買収は「</a:t>
            </a:r>
            <a:r>
              <a:rPr lang="ja-JP" altLang="en-US" sz="1800" dirty="0">
                <a:solidFill>
                  <a:srgbClr val="FF0000"/>
                </a:solidFill>
              </a:rPr>
              <a:t>のっとり</a:t>
            </a:r>
            <a:r>
              <a:rPr lang="ja-JP" altLang="en-US" sz="1800" dirty="0"/>
              <a:t>」とみる社会的評価</a:t>
            </a:r>
            <a:endParaRPr lang="en-US" altLang="ja-JP" sz="1800" dirty="0"/>
          </a:p>
          <a:p>
            <a:pPr lvl="4" eaLnBrk="1" hangingPunct="1">
              <a:spcBef>
                <a:spcPts val="600"/>
              </a:spcBef>
            </a:pPr>
            <a:r>
              <a:rPr lang="ja-JP" altLang="en-US" dirty="0"/>
              <a:t>米国</a:t>
            </a:r>
            <a:endParaRPr lang="en-US" altLang="ja-JP" dirty="0"/>
          </a:p>
          <a:p>
            <a:pPr marL="1878013" lvl="5" indent="-265113">
              <a:spcBef>
                <a:spcPts val="600"/>
              </a:spcBef>
            </a:pPr>
            <a:r>
              <a:rPr lang="ja-JP" altLang="en-US" sz="1800" dirty="0">
                <a:solidFill>
                  <a:srgbClr val="FF0000"/>
                </a:solidFill>
              </a:rPr>
              <a:t>敵対</a:t>
            </a:r>
            <a:r>
              <a:rPr lang="ja-JP" altLang="en-US" sz="1800" dirty="0"/>
              <a:t>的買収も多い</a:t>
            </a:r>
            <a:endParaRPr lang="en-US" altLang="ja-JP" sz="1800" dirty="0"/>
          </a:p>
          <a:p>
            <a:pPr marL="1878013" lvl="5" indent="-265113">
              <a:spcBef>
                <a:spcPts val="600"/>
              </a:spcBef>
            </a:pPr>
            <a:r>
              <a:rPr lang="ja-JP" altLang="en-US" sz="1800" dirty="0"/>
              <a:t>浮動株が多く、</a:t>
            </a:r>
            <a:r>
              <a:rPr lang="ja-JP" altLang="en-US" sz="1800" dirty="0">
                <a:solidFill>
                  <a:srgbClr val="FF0000"/>
                </a:solidFill>
              </a:rPr>
              <a:t>無能</a:t>
            </a:r>
            <a:r>
              <a:rPr lang="ja-JP" altLang="en-US" sz="1800" dirty="0"/>
              <a:t>な経営者が買収の脅威に</a:t>
            </a:r>
            <a:endParaRPr lang="en-US" altLang="ja-JP" sz="1800" dirty="0"/>
          </a:p>
          <a:p>
            <a:pPr marL="1878013" lvl="5" indent="-265113">
              <a:spcBef>
                <a:spcPts val="600"/>
              </a:spcBef>
            </a:pPr>
            <a:r>
              <a:rPr lang="ja-JP" altLang="en-US" sz="1800" dirty="0"/>
              <a:t>会社は</a:t>
            </a:r>
            <a:r>
              <a:rPr lang="ja-JP" altLang="en-US" sz="1800" dirty="0">
                <a:solidFill>
                  <a:srgbClr val="FF0000"/>
                </a:solidFill>
              </a:rPr>
              <a:t>株主</a:t>
            </a:r>
            <a:r>
              <a:rPr lang="ja-JP" altLang="en-US" sz="1800" dirty="0"/>
              <a:t>のもの、</a:t>
            </a:r>
            <a:r>
              <a:rPr lang="ja-JP" altLang="en-US" sz="1800" dirty="0">
                <a:solidFill>
                  <a:srgbClr val="FF0000"/>
                </a:solidFill>
              </a:rPr>
              <a:t>有能</a:t>
            </a:r>
            <a:r>
              <a:rPr lang="ja-JP" altLang="en-US" sz="1800" dirty="0"/>
              <a:t>な経営者による経営を評価</a:t>
            </a:r>
            <a:endParaRPr lang="en-US" altLang="ja-JP" sz="18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fade">
                                      <p:cBhvr>
                                        <p:cTn id="7" dur="500"/>
                                        <p:tgtEl>
                                          <p:spTgt spid="102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5">
                                            <p:txEl>
                                              <p:pRg st="1" end="1"/>
                                            </p:txEl>
                                          </p:spTgt>
                                        </p:tgtEl>
                                        <p:attrNameLst>
                                          <p:attrName>style.visibility</p:attrName>
                                        </p:attrNameLst>
                                      </p:cBhvr>
                                      <p:to>
                                        <p:strVal val="visible"/>
                                      </p:to>
                                    </p:set>
                                    <p:animEffect transition="in" filter="fade">
                                      <p:cBhvr>
                                        <p:cTn id="12" dur="500"/>
                                        <p:tgtEl>
                                          <p:spTgt spid="102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5">
                                            <p:txEl>
                                              <p:pRg st="2" end="2"/>
                                            </p:txEl>
                                          </p:spTgt>
                                        </p:tgtEl>
                                        <p:attrNameLst>
                                          <p:attrName>style.visibility</p:attrName>
                                        </p:attrNameLst>
                                      </p:cBhvr>
                                      <p:to>
                                        <p:strVal val="visible"/>
                                      </p:to>
                                    </p:set>
                                    <p:animEffect transition="in" filter="fade">
                                      <p:cBhvr>
                                        <p:cTn id="17" dur="500"/>
                                        <p:tgtEl>
                                          <p:spTgt spid="102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5">
                                            <p:txEl>
                                              <p:pRg st="3" end="3"/>
                                            </p:txEl>
                                          </p:spTgt>
                                        </p:tgtEl>
                                        <p:attrNameLst>
                                          <p:attrName>style.visibility</p:attrName>
                                        </p:attrNameLst>
                                      </p:cBhvr>
                                      <p:to>
                                        <p:strVal val="visible"/>
                                      </p:to>
                                    </p:set>
                                    <p:animEffect transition="in" filter="fade">
                                      <p:cBhvr>
                                        <p:cTn id="22" dur="500"/>
                                        <p:tgtEl>
                                          <p:spTgt spid="102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5">
                                            <p:txEl>
                                              <p:pRg st="4" end="4"/>
                                            </p:txEl>
                                          </p:spTgt>
                                        </p:tgtEl>
                                        <p:attrNameLst>
                                          <p:attrName>style.visibility</p:attrName>
                                        </p:attrNameLst>
                                      </p:cBhvr>
                                      <p:to>
                                        <p:strVal val="visible"/>
                                      </p:to>
                                    </p:set>
                                    <p:animEffect transition="in" filter="fade">
                                      <p:cBhvr>
                                        <p:cTn id="27" dur="500"/>
                                        <p:tgtEl>
                                          <p:spTgt spid="102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245">
                                            <p:txEl>
                                              <p:pRg st="5" end="5"/>
                                            </p:txEl>
                                          </p:spTgt>
                                        </p:tgtEl>
                                        <p:attrNameLst>
                                          <p:attrName>style.visibility</p:attrName>
                                        </p:attrNameLst>
                                      </p:cBhvr>
                                      <p:to>
                                        <p:strVal val="visible"/>
                                      </p:to>
                                    </p:set>
                                    <p:animEffect transition="in" filter="fade">
                                      <p:cBhvr>
                                        <p:cTn id="32" dur="500"/>
                                        <p:tgtEl>
                                          <p:spTgt spid="1024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245">
                                            <p:txEl>
                                              <p:pRg st="6" end="6"/>
                                            </p:txEl>
                                          </p:spTgt>
                                        </p:tgtEl>
                                        <p:attrNameLst>
                                          <p:attrName>style.visibility</p:attrName>
                                        </p:attrNameLst>
                                      </p:cBhvr>
                                      <p:to>
                                        <p:strVal val="visible"/>
                                      </p:to>
                                    </p:set>
                                    <p:animEffect transition="in" filter="fade">
                                      <p:cBhvr>
                                        <p:cTn id="37" dur="500"/>
                                        <p:tgtEl>
                                          <p:spTgt spid="1024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245">
                                            <p:txEl>
                                              <p:pRg st="7" end="7"/>
                                            </p:txEl>
                                          </p:spTgt>
                                        </p:tgtEl>
                                        <p:attrNameLst>
                                          <p:attrName>style.visibility</p:attrName>
                                        </p:attrNameLst>
                                      </p:cBhvr>
                                      <p:to>
                                        <p:strVal val="visible"/>
                                      </p:to>
                                    </p:set>
                                    <p:animEffect transition="in" filter="fade">
                                      <p:cBhvr>
                                        <p:cTn id="42" dur="500"/>
                                        <p:tgtEl>
                                          <p:spTgt spid="1024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245">
                                            <p:txEl>
                                              <p:pRg st="8" end="8"/>
                                            </p:txEl>
                                          </p:spTgt>
                                        </p:tgtEl>
                                        <p:attrNameLst>
                                          <p:attrName>style.visibility</p:attrName>
                                        </p:attrNameLst>
                                      </p:cBhvr>
                                      <p:to>
                                        <p:strVal val="visible"/>
                                      </p:to>
                                    </p:set>
                                    <p:animEffect transition="in" filter="fade">
                                      <p:cBhvr>
                                        <p:cTn id="47" dur="500"/>
                                        <p:tgtEl>
                                          <p:spTgt spid="1024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245">
                                            <p:txEl>
                                              <p:pRg st="9" end="9"/>
                                            </p:txEl>
                                          </p:spTgt>
                                        </p:tgtEl>
                                        <p:attrNameLst>
                                          <p:attrName>style.visibility</p:attrName>
                                        </p:attrNameLst>
                                      </p:cBhvr>
                                      <p:to>
                                        <p:strVal val="visible"/>
                                      </p:to>
                                    </p:set>
                                    <p:animEffect transition="in" filter="fade">
                                      <p:cBhvr>
                                        <p:cTn id="52" dur="500"/>
                                        <p:tgtEl>
                                          <p:spTgt spid="1024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245">
                                            <p:txEl>
                                              <p:pRg st="10" end="10"/>
                                            </p:txEl>
                                          </p:spTgt>
                                        </p:tgtEl>
                                        <p:attrNameLst>
                                          <p:attrName>style.visibility</p:attrName>
                                        </p:attrNameLst>
                                      </p:cBhvr>
                                      <p:to>
                                        <p:strVal val="visible"/>
                                      </p:to>
                                    </p:set>
                                    <p:animEffect transition="in" filter="fade">
                                      <p:cBhvr>
                                        <p:cTn id="57" dur="500"/>
                                        <p:tgtEl>
                                          <p:spTgt spid="1024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245">
                                            <p:txEl>
                                              <p:pRg st="11" end="11"/>
                                            </p:txEl>
                                          </p:spTgt>
                                        </p:tgtEl>
                                        <p:attrNameLst>
                                          <p:attrName>style.visibility</p:attrName>
                                        </p:attrNameLst>
                                      </p:cBhvr>
                                      <p:to>
                                        <p:strVal val="visible"/>
                                      </p:to>
                                    </p:set>
                                    <p:animEffect transition="in" filter="fade">
                                      <p:cBhvr>
                                        <p:cTn id="62" dur="500"/>
                                        <p:tgtEl>
                                          <p:spTgt spid="1024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B31EDCAC-2B1B-42B3-B8EC-153998DBE5E3}" type="slidenum">
              <a:rPr lang="en-US" altLang="ja-JP"/>
              <a:pPr>
                <a:defRPr/>
              </a:pPr>
              <a:t>8</a:t>
            </a:fld>
            <a:endParaRPr lang="en-US" altLang="ja-JP" dirty="0"/>
          </a:p>
        </p:txBody>
      </p:sp>
      <p:sp>
        <p:nvSpPr>
          <p:cNvPr id="11268" name="Rectangle 2"/>
          <p:cNvSpPr>
            <a:spLocks noGrp="1" noChangeArrowheads="1"/>
          </p:cNvSpPr>
          <p:nvPr>
            <p:ph type="title"/>
          </p:nvPr>
        </p:nvSpPr>
        <p:spPr>
          <a:xfrm>
            <a:off x="569913" y="431800"/>
            <a:ext cx="8229600" cy="1252538"/>
          </a:xfrm>
        </p:spPr>
        <p:txBody>
          <a:bodyPr/>
          <a:lstStyle/>
          <a:p>
            <a:pPr eaLnBrk="1" hangingPunct="1"/>
            <a:r>
              <a:rPr lang="ja-JP" altLang="en-US" sz="4400" dirty="0"/>
              <a:t>１．経営戦略</a:t>
            </a:r>
            <a:r>
              <a:rPr lang="en-US" altLang="ja-JP" sz="4400" dirty="0"/>
              <a:t>-7</a:t>
            </a:r>
            <a:endParaRPr lang="ja-JP" altLang="en-US" sz="4400" dirty="0"/>
          </a:p>
        </p:txBody>
      </p:sp>
      <p:sp>
        <p:nvSpPr>
          <p:cNvPr id="11269" name="Rectangle 3"/>
          <p:cNvSpPr>
            <a:spLocks noGrp="1" noChangeArrowheads="1"/>
          </p:cNvSpPr>
          <p:nvPr>
            <p:ph type="body" idx="1"/>
          </p:nvPr>
        </p:nvSpPr>
        <p:spPr>
          <a:xfrm>
            <a:off x="576470" y="1635760"/>
            <a:ext cx="8313530" cy="4815840"/>
          </a:xfrm>
        </p:spPr>
        <p:txBody>
          <a:bodyPr/>
          <a:lstStyle/>
          <a:p>
            <a:pPr eaLnBrk="1" hangingPunct="1">
              <a:spcBef>
                <a:spcPts val="1200"/>
              </a:spcBef>
            </a:pPr>
            <a:r>
              <a:rPr lang="ja-JP" altLang="en-US" dirty="0"/>
              <a:t>経営戦略のための資源</a:t>
            </a:r>
            <a:r>
              <a:rPr lang="en-US" altLang="ja-JP" dirty="0"/>
              <a:t>-5</a:t>
            </a:r>
          </a:p>
          <a:p>
            <a:pPr lvl="1" eaLnBrk="1" hangingPunct="1">
              <a:spcBef>
                <a:spcPts val="1200"/>
              </a:spcBef>
            </a:pPr>
            <a:r>
              <a:rPr lang="ja-JP" altLang="en-US" dirty="0"/>
              <a:t>資源獲得の方法</a:t>
            </a:r>
            <a:r>
              <a:rPr lang="en-US" altLang="ja-JP" dirty="0"/>
              <a:t>-5</a:t>
            </a:r>
          </a:p>
          <a:p>
            <a:pPr lvl="2" eaLnBrk="1" hangingPunct="1">
              <a:spcBef>
                <a:spcPts val="1200"/>
              </a:spcBef>
            </a:pPr>
            <a:r>
              <a:rPr lang="en-US" altLang="ja-JP" dirty="0"/>
              <a:t>(3) </a:t>
            </a:r>
            <a:r>
              <a:rPr lang="ja-JP" altLang="en-US" dirty="0"/>
              <a:t>合弁</a:t>
            </a:r>
            <a:endParaRPr lang="en-US" altLang="ja-JP" dirty="0"/>
          </a:p>
          <a:p>
            <a:pPr lvl="3" eaLnBrk="1" hangingPunct="1">
              <a:spcBef>
                <a:spcPts val="1200"/>
              </a:spcBef>
            </a:pPr>
            <a:r>
              <a:rPr lang="ja-JP" altLang="en-US" dirty="0">
                <a:solidFill>
                  <a:srgbClr val="FF0000"/>
                </a:solidFill>
              </a:rPr>
              <a:t>外部</a:t>
            </a:r>
            <a:r>
              <a:rPr lang="ja-JP" altLang="en-US" dirty="0"/>
              <a:t>成長方式の</a:t>
            </a:r>
            <a:r>
              <a:rPr lang="en-US" altLang="ja-JP" dirty="0"/>
              <a:t>1</a:t>
            </a:r>
            <a:r>
              <a:rPr lang="ja-JP" altLang="en-US" dirty="0"/>
              <a:t>つ</a:t>
            </a:r>
            <a:endParaRPr lang="en-US" altLang="ja-JP" dirty="0"/>
          </a:p>
          <a:p>
            <a:pPr lvl="3" eaLnBrk="1" hangingPunct="1">
              <a:spcBef>
                <a:spcPts val="1200"/>
              </a:spcBef>
            </a:pPr>
            <a:r>
              <a:rPr lang="ja-JP" altLang="en-US" dirty="0"/>
              <a:t>複数企業が</a:t>
            </a:r>
            <a:r>
              <a:rPr lang="ja-JP" altLang="en-US" dirty="0">
                <a:solidFill>
                  <a:srgbClr val="FF0000"/>
                </a:solidFill>
              </a:rPr>
              <a:t>共同出資</a:t>
            </a:r>
            <a:r>
              <a:rPr lang="ja-JP" altLang="en-US" dirty="0"/>
              <a:t>で合弁企業を設立して事業遂行</a:t>
            </a:r>
            <a:endParaRPr lang="en-US" altLang="ja-JP" dirty="0"/>
          </a:p>
          <a:p>
            <a:pPr lvl="3" eaLnBrk="1" hangingPunct="1">
              <a:spcBef>
                <a:spcPts val="1200"/>
              </a:spcBef>
            </a:pPr>
            <a:r>
              <a:rPr lang="ja-JP" altLang="en-US" dirty="0"/>
              <a:t>ジョイントベンチャー（</a:t>
            </a:r>
            <a:r>
              <a:rPr lang="en-US" altLang="ja-JP" dirty="0"/>
              <a:t>=</a:t>
            </a:r>
            <a:r>
              <a:rPr lang="en-US" altLang="ja-JP" dirty="0">
                <a:solidFill>
                  <a:srgbClr val="FF0000"/>
                </a:solidFill>
              </a:rPr>
              <a:t>JV</a:t>
            </a:r>
            <a:r>
              <a:rPr lang="ja-JP" altLang="en-US" dirty="0"/>
              <a:t>）も合弁のひとつ</a:t>
            </a:r>
            <a:endParaRPr lang="en-US" altLang="ja-JP" dirty="0"/>
          </a:p>
          <a:p>
            <a:pPr lvl="3" eaLnBrk="1" hangingPunct="1">
              <a:spcBef>
                <a:spcPts val="1200"/>
              </a:spcBef>
            </a:pPr>
            <a:r>
              <a:rPr lang="ja-JP" altLang="en-US" dirty="0"/>
              <a:t>利点：互いの技術・ノウハウの</a:t>
            </a:r>
            <a:r>
              <a:rPr lang="ja-JP" altLang="en-US" dirty="0">
                <a:solidFill>
                  <a:srgbClr val="FF0000"/>
                </a:solidFill>
              </a:rPr>
              <a:t>共有</a:t>
            </a:r>
            <a:r>
              <a:rPr lang="ja-JP" altLang="en-US" dirty="0"/>
              <a:t>が容易</a:t>
            </a:r>
            <a:endParaRPr lang="en-US" altLang="ja-JP" dirty="0"/>
          </a:p>
          <a:p>
            <a:pPr lvl="3" eaLnBrk="1" hangingPunct="1">
              <a:spcBef>
                <a:spcPts val="1200"/>
              </a:spcBef>
            </a:pPr>
            <a:r>
              <a:rPr lang="ja-JP" altLang="en-US" dirty="0"/>
              <a:t>欠点：協力関係の構築ができないと企業間で</a:t>
            </a:r>
            <a:r>
              <a:rPr lang="ja-JP" altLang="en-US" dirty="0">
                <a:solidFill>
                  <a:srgbClr val="FF0000"/>
                </a:solidFill>
              </a:rPr>
              <a:t>制約</a:t>
            </a:r>
            <a:r>
              <a:rPr lang="ja-JP" altLang="en-US" dirty="0"/>
              <a:t>が生じる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animEffect transition="in" filter="fade">
                                      <p:cBhvr>
                                        <p:cTn id="7" dur="500"/>
                                        <p:tgtEl>
                                          <p:spTgt spid="112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9">
                                            <p:txEl>
                                              <p:pRg st="1" end="1"/>
                                            </p:txEl>
                                          </p:spTgt>
                                        </p:tgtEl>
                                        <p:attrNameLst>
                                          <p:attrName>style.visibility</p:attrName>
                                        </p:attrNameLst>
                                      </p:cBhvr>
                                      <p:to>
                                        <p:strVal val="visible"/>
                                      </p:to>
                                    </p:set>
                                    <p:animEffect transition="in" filter="fade">
                                      <p:cBhvr>
                                        <p:cTn id="12" dur="500"/>
                                        <p:tgtEl>
                                          <p:spTgt spid="1126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9">
                                            <p:txEl>
                                              <p:pRg st="2" end="2"/>
                                            </p:txEl>
                                          </p:spTgt>
                                        </p:tgtEl>
                                        <p:attrNameLst>
                                          <p:attrName>style.visibility</p:attrName>
                                        </p:attrNameLst>
                                      </p:cBhvr>
                                      <p:to>
                                        <p:strVal val="visible"/>
                                      </p:to>
                                    </p:set>
                                    <p:animEffect transition="in" filter="fade">
                                      <p:cBhvr>
                                        <p:cTn id="17" dur="500"/>
                                        <p:tgtEl>
                                          <p:spTgt spid="1126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9">
                                            <p:txEl>
                                              <p:pRg st="3" end="3"/>
                                            </p:txEl>
                                          </p:spTgt>
                                        </p:tgtEl>
                                        <p:attrNameLst>
                                          <p:attrName>style.visibility</p:attrName>
                                        </p:attrNameLst>
                                      </p:cBhvr>
                                      <p:to>
                                        <p:strVal val="visible"/>
                                      </p:to>
                                    </p:set>
                                    <p:animEffect transition="in" filter="fade">
                                      <p:cBhvr>
                                        <p:cTn id="22" dur="500"/>
                                        <p:tgtEl>
                                          <p:spTgt spid="1126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9">
                                            <p:txEl>
                                              <p:pRg st="4" end="4"/>
                                            </p:txEl>
                                          </p:spTgt>
                                        </p:tgtEl>
                                        <p:attrNameLst>
                                          <p:attrName>style.visibility</p:attrName>
                                        </p:attrNameLst>
                                      </p:cBhvr>
                                      <p:to>
                                        <p:strVal val="visible"/>
                                      </p:to>
                                    </p:set>
                                    <p:animEffect transition="in" filter="fade">
                                      <p:cBhvr>
                                        <p:cTn id="27" dur="500"/>
                                        <p:tgtEl>
                                          <p:spTgt spid="1126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9">
                                            <p:txEl>
                                              <p:pRg st="5" end="5"/>
                                            </p:txEl>
                                          </p:spTgt>
                                        </p:tgtEl>
                                        <p:attrNameLst>
                                          <p:attrName>style.visibility</p:attrName>
                                        </p:attrNameLst>
                                      </p:cBhvr>
                                      <p:to>
                                        <p:strVal val="visible"/>
                                      </p:to>
                                    </p:set>
                                    <p:animEffect transition="in" filter="fade">
                                      <p:cBhvr>
                                        <p:cTn id="32" dur="500"/>
                                        <p:tgtEl>
                                          <p:spTgt spid="1126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269">
                                            <p:txEl>
                                              <p:pRg st="6" end="6"/>
                                            </p:txEl>
                                          </p:spTgt>
                                        </p:tgtEl>
                                        <p:attrNameLst>
                                          <p:attrName>style.visibility</p:attrName>
                                        </p:attrNameLst>
                                      </p:cBhvr>
                                      <p:to>
                                        <p:strVal val="visible"/>
                                      </p:to>
                                    </p:set>
                                    <p:animEffect transition="in" filter="fade">
                                      <p:cBhvr>
                                        <p:cTn id="37" dur="500"/>
                                        <p:tgtEl>
                                          <p:spTgt spid="1126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269">
                                            <p:txEl>
                                              <p:pRg st="7" end="7"/>
                                            </p:txEl>
                                          </p:spTgt>
                                        </p:tgtEl>
                                        <p:attrNameLst>
                                          <p:attrName>style.visibility</p:attrName>
                                        </p:attrNameLst>
                                      </p:cBhvr>
                                      <p:to>
                                        <p:strVal val="visible"/>
                                      </p:to>
                                    </p:set>
                                    <p:animEffect transition="in" filter="fade">
                                      <p:cBhvr>
                                        <p:cTn id="42" dur="500"/>
                                        <p:tgtEl>
                                          <p:spTgt spid="1126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経営戦略、競争戦略、他の経営戦略論</a:t>
            </a:r>
            <a:endParaRPr lang="en-US" altLang="ja-JP" dirty="0"/>
          </a:p>
        </p:txBody>
      </p:sp>
      <p:sp>
        <p:nvSpPr>
          <p:cNvPr id="6" name="スライド番号プレースホルダ 5"/>
          <p:cNvSpPr>
            <a:spLocks noGrp="1"/>
          </p:cNvSpPr>
          <p:nvPr>
            <p:ph type="sldNum" sz="quarter" idx="12"/>
          </p:nvPr>
        </p:nvSpPr>
        <p:spPr/>
        <p:txBody>
          <a:bodyPr/>
          <a:lstStyle/>
          <a:p>
            <a:pPr>
              <a:defRPr/>
            </a:pPr>
            <a:fld id="{1472FEB4-8554-46F9-9BCA-9D7CDFAF5709}" type="slidenum">
              <a:rPr lang="en-US" altLang="ja-JP"/>
              <a:pPr>
                <a:defRPr/>
              </a:pPr>
              <a:t>9</a:t>
            </a:fld>
            <a:endParaRPr lang="en-US" altLang="ja-JP" dirty="0"/>
          </a:p>
        </p:txBody>
      </p:sp>
      <p:sp>
        <p:nvSpPr>
          <p:cNvPr id="12292" name="Rectangle 2"/>
          <p:cNvSpPr>
            <a:spLocks noGrp="1" noChangeArrowheads="1"/>
          </p:cNvSpPr>
          <p:nvPr>
            <p:ph type="title"/>
          </p:nvPr>
        </p:nvSpPr>
        <p:spPr>
          <a:xfrm>
            <a:off x="579438" y="255964"/>
            <a:ext cx="8229600" cy="1252538"/>
          </a:xfrm>
        </p:spPr>
        <p:txBody>
          <a:bodyPr/>
          <a:lstStyle/>
          <a:p>
            <a:pPr eaLnBrk="1" hangingPunct="1"/>
            <a:r>
              <a:rPr lang="ja-JP" altLang="en-US" sz="4400" dirty="0"/>
              <a:t>１．経営戦略</a:t>
            </a:r>
            <a:r>
              <a:rPr lang="en-US" altLang="ja-JP" sz="4400" dirty="0"/>
              <a:t>-8</a:t>
            </a:r>
            <a:endParaRPr lang="ja-JP" altLang="en-US" sz="4400" dirty="0"/>
          </a:p>
        </p:txBody>
      </p:sp>
      <p:sp>
        <p:nvSpPr>
          <p:cNvPr id="12293" name="Rectangle 3"/>
          <p:cNvSpPr>
            <a:spLocks noGrp="1" noChangeArrowheads="1"/>
          </p:cNvSpPr>
          <p:nvPr>
            <p:ph type="body" idx="1"/>
          </p:nvPr>
        </p:nvSpPr>
        <p:spPr>
          <a:xfrm>
            <a:off x="258417" y="1061886"/>
            <a:ext cx="8885583" cy="5598080"/>
          </a:xfrm>
        </p:spPr>
        <p:txBody>
          <a:bodyPr/>
          <a:lstStyle/>
          <a:p>
            <a:pPr eaLnBrk="1" hangingPunct="1">
              <a:spcBef>
                <a:spcPts val="400"/>
              </a:spcBef>
            </a:pPr>
            <a:r>
              <a:rPr lang="ja-JP" altLang="en-US" dirty="0"/>
              <a:t>経営戦略のための資源</a:t>
            </a:r>
            <a:r>
              <a:rPr lang="en-US" altLang="ja-JP" dirty="0"/>
              <a:t>-6</a:t>
            </a:r>
          </a:p>
          <a:p>
            <a:pPr lvl="1" eaLnBrk="1" hangingPunct="1">
              <a:spcBef>
                <a:spcPts val="400"/>
              </a:spcBef>
            </a:pPr>
            <a:r>
              <a:rPr lang="ja-JP" altLang="en-US" dirty="0"/>
              <a:t>資源獲得の方法</a:t>
            </a:r>
            <a:r>
              <a:rPr lang="en-US" altLang="ja-JP" dirty="0"/>
              <a:t>-6</a:t>
            </a:r>
          </a:p>
          <a:p>
            <a:pPr lvl="2" eaLnBrk="1" hangingPunct="1">
              <a:spcBef>
                <a:spcPts val="400"/>
              </a:spcBef>
            </a:pPr>
            <a:r>
              <a:rPr lang="en-US" altLang="ja-JP" dirty="0"/>
              <a:t>(4) </a:t>
            </a:r>
            <a:r>
              <a:rPr lang="ja-JP" altLang="en-US" dirty="0"/>
              <a:t>提携または戦略的提携</a:t>
            </a:r>
            <a:endParaRPr lang="en-US" altLang="ja-JP" dirty="0"/>
          </a:p>
          <a:p>
            <a:pPr lvl="3" eaLnBrk="1" hangingPunct="1">
              <a:spcBef>
                <a:spcPts val="400"/>
              </a:spcBef>
            </a:pPr>
            <a:r>
              <a:rPr lang="ja-JP" altLang="en-US" dirty="0">
                <a:solidFill>
                  <a:srgbClr val="FF0000"/>
                </a:solidFill>
              </a:rPr>
              <a:t>外部</a:t>
            </a:r>
            <a:r>
              <a:rPr lang="ja-JP" altLang="en-US" dirty="0"/>
              <a:t>成長方式の</a:t>
            </a:r>
            <a:r>
              <a:rPr lang="en-US" altLang="ja-JP" dirty="0"/>
              <a:t>1</a:t>
            </a:r>
            <a:r>
              <a:rPr lang="ja-JP" altLang="en-US" dirty="0"/>
              <a:t>つ</a:t>
            </a:r>
            <a:endParaRPr lang="en-US" altLang="ja-JP" dirty="0"/>
          </a:p>
          <a:p>
            <a:pPr lvl="3" eaLnBrk="1" hangingPunct="1">
              <a:spcBef>
                <a:spcPts val="400"/>
              </a:spcBef>
            </a:pPr>
            <a:r>
              <a:rPr lang="ja-JP" altLang="en-US" dirty="0">
                <a:solidFill>
                  <a:srgbClr val="FF0000"/>
                </a:solidFill>
              </a:rPr>
              <a:t>契約</a:t>
            </a:r>
            <a:r>
              <a:rPr lang="ja-JP" altLang="en-US" dirty="0"/>
              <a:t>に基づく技術やノウハウの利用、</a:t>
            </a:r>
            <a:r>
              <a:rPr lang="ja-JP" altLang="en-US" dirty="0">
                <a:solidFill>
                  <a:srgbClr val="FF0000"/>
                </a:solidFill>
              </a:rPr>
              <a:t>緩やか</a:t>
            </a:r>
            <a:r>
              <a:rPr lang="ja-JP" altLang="en-US" dirty="0"/>
              <a:t>な結びつき</a:t>
            </a:r>
            <a:endParaRPr lang="en-US" altLang="ja-JP" dirty="0"/>
          </a:p>
          <a:p>
            <a:pPr lvl="3" eaLnBrk="1" hangingPunct="1">
              <a:spcBef>
                <a:spcPts val="400"/>
              </a:spcBef>
            </a:pPr>
            <a:r>
              <a:rPr lang="ja-JP" altLang="en-US" dirty="0"/>
              <a:t>利点：資源の</a:t>
            </a:r>
            <a:r>
              <a:rPr lang="ja-JP" altLang="en-US" dirty="0">
                <a:solidFill>
                  <a:srgbClr val="FF0000"/>
                </a:solidFill>
              </a:rPr>
              <a:t>補完</a:t>
            </a:r>
            <a:r>
              <a:rPr lang="ja-JP" altLang="en-US" dirty="0"/>
              <a:t>、技術･ノウハウの</a:t>
            </a:r>
            <a:r>
              <a:rPr lang="ja-JP" altLang="en-US" dirty="0">
                <a:solidFill>
                  <a:srgbClr val="FF0000"/>
                </a:solidFill>
              </a:rPr>
              <a:t>短期</a:t>
            </a:r>
            <a:r>
              <a:rPr lang="ja-JP" altLang="en-US" dirty="0"/>
              <a:t>吸収</a:t>
            </a:r>
            <a:endParaRPr lang="en-US" altLang="ja-JP" dirty="0"/>
          </a:p>
          <a:p>
            <a:pPr lvl="3" eaLnBrk="1" hangingPunct="1">
              <a:spcBef>
                <a:spcPts val="400"/>
              </a:spcBef>
            </a:pPr>
            <a:r>
              <a:rPr lang="ja-JP" altLang="en-US" dirty="0"/>
              <a:t>欠点：協力関係の構築と維持が</a:t>
            </a:r>
            <a:r>
              <a:rPr lang="ja-JP" altLang="en-US" dirty="0">
                <a:solidFill>
                  <a:srgbClr val="FF0000"/>
                </a:solidFill>
              </a:rPr>
              <a:t>困難</a:t>
            </a:r>
            <a:endParaRPr lang="en-US" altLang="ja-JP" dirty="0">
              <a:solidFill>
                <a:srgbClr val="FF0000"/>
              </a:solidFill>
            </a:endParaRPr>
          </a:p>
          <a:p>
            <a:pPr lvl="3" eaLnBrk="1" hangingPunct="1">
              <a:spcBef>
                <a:spcPts val="400"/>
              </a:spcBef>
            </a:pPr>
            <a:r>
              <a:rPr lang="ja-JP" altLang="en-US" dirty="0"/>
              <a:t>事例：</a:t>
            </a:r>
            <a:r>
              <a:rPr lang="ja-JP" altLang="en-US" dirty="0">
                <a:solidFill>
                  <a:srgbClr val="FF0000"/>
                </a:solidFill>
              </a:rPr>
              <a:t>ライセンス</a:t>
            </a:r>
            <a:r>
              <a:rPr lang="ja-JP" altLang="en-US" dirty="0"/>
              <a:t>供与</a:t>
            </a:r>
            <a:r>
              <a:rPr lang="en-US" altLang="ja-JP" dirty="0"/>
              <a:t>､</a:t>
            </a:r>
            <a:r>
              <a:rPr lang="ja-JP" altLang="en-US" dirty="0"/>
              <a:t>共同開発</a:t>
            </a:r>
            <a:r>
              <a:rPr lang="en-US" altLang="ja-JP" dirty="0"/>
              <a:t>､</a:t>
            </a:r>
            <a:r>
              <a:rPr lang="ja-JP" altLang="en-US" dirty="0"/>
              <a:t>共同生産</a:t>
            </a:r>
            <a:r>
              <a:rPr lang="en-US" altLang="ja-JP" dirty="0"/>
              <a:t>､</a:t>
            </a:r>
            <a:r>
              <a:rPr lang="ja-JP" altLang="en-US" dirty="0">
                <a:solidFill>
                  <a:srgbClr val="FF0000"/>
                </a:solidFill>
              </a:rPr>
              <a:t>生産</a:t>
            </a:r>
            <a:r>
              <a:rPr lang="ja-JP" altLang="en-US" dirty="0"/>
              <a:t>･</a:t>
            </a:r>
            <a:r>
              <a:rPr lang="ja-JP" altLang="en-US" dirty="0">
                <a:solidFill>
                  <a:srgbClr val="FF0000"/>
                </a:solidFill>
              </a:rPr>
              <a:t>販売</a:t>
            </a:r>
            <a:r>
              <a:rPr lang="ja-JP" altLang="en-US" dirty="0"/>
              <a:t>委託</a:t>
            </a:r>
            <a:r>
              <a:rPr lang="en-US" altLang="ja-JP" dirty="0"/>
              <a:t>､</a:t>
            </a:r>
            <a:r>
              <a:rPr lang="ja-JP" altLang="en-US" dirty="0"/>
              <a:t>資本参加など</a:t>
            </a:r>
            <a:endParaRPr lang="en-US" altLang="ja-JP" dirty="0">
              <a:solidFill>
                <a:srgbClr val="FF0000"/>
              </a:solidFill>
            </a:endParaRPr>
          </a:p>
          <a:p>
            <a:pPr lvl="3" eaLnBrk="1" hangingPunct="1">
              <a:spcBef>
                <a:spcPts val="400"/>
              </a:spcBef>
            </a:pPr>
            <a:r>
              <a:rPr lang="ja-JP" altLang="en-US" dirty="0"/>
              <a:t>提携形態の種類</a:t>
            </a:r>
            <a:endParaRPr lang="en-US" altLang="ja-JP" dirty="0"/>
          </a:p>
          <a:p>
            <a:pPr lvl="4" eaLnBrk="1" hangingPunct="1">
              <a:spcBef>
                <a:spcPts val="400"/>
              </a:spcBef>
            </a:pPr>
            <a:r>
              <a:rPr lang="ja-JP" altLang="en-US" dirty="0"/>
              <a:t>アライアンス：</a:t>
            </a:r>
            <a:r>
              <a:rPr lang="ja-JP" altLang="en-US" dirty="0">
                <a:solidFill>
                  <a:srgbClr val="FF0000"/>
                </a:solidFill>
              </a:rPr>
              <a:t>長期的</a:t>
            </a:r>
            <a:r>
              <a:rPr lang="ja-JP" altLang="en-US" dirty="0"/>
              <a:t>提携関係の場合</a:t>
            </a:r>
            <a:endParaRPr lang="en-US" altLang="ja-JP" dirty="0"/>
          </a:p>
          <a:p>
            <a:pPr lvl="4" eaLnBrk="1" hangingPunct="1">
              <a:spcBef>
                <a:spcPts val="400"/>
              </a:spcBef>
            </a:pPr>
            <a:r>
              <a:rPr lang="ja-JP" altLang="en-US" dirty="0"/>
              <a:t>アウトソーシング</a:t>
            </a:r>
            <a:r>
              <a:rPr lang="en-US" altLang="ja-JP" dirty="0"/>
              <a:t>､</a:t>
            </a:r>
            <a:r>
              <a:rPr lang="ja-JP" altLang="en-US" dirty="0"/>
              <a:t>クロス･ライセンシング</a:t>
            </a:r>
            <a:endParaRPr lang="en-US" altLang="ja-JP" dirty="0"/>
          </a:p>
          <a:p>
            <a:pPr lvl="4" eaLnBrk="1" hangingPunct="1">
              <a:spcBef>
                <a:spcPts val="400"/>
              </a:spcBef>
            </a:pPr>
            <a:r>
              <a:rPr lang="en-US" altLang="ja-JP" dirty="0"/>
              <a:t>TLO</a:t>
            </a:r>
            <a:r>
              <a:rPr lang="ja-JP" altLang="en-US" dirty="0"/>
              <a:t>（</a:t>
            </a:r>
            <a:r>
              <a:rPr lang="en-US" altLang="ja-JP" dirty="0"/>
              <a:t>Technology Licensing Organization</a:t>
            </a:r>
            <a:r>
              <a:rPr lang="ja-JP" altLang="en-US" dirty="0"/>
              <a:t>）：</a:t>
            </a:r>
            <a:r>
              <a:rPr lang="ja-JP" altLang="en-US" dirty="0">
                <a:solidFill>
                  <a:srgbClr val="FF0000"/>
                </a:solidFill>
              </a:rPr>
              <a:t>技術移転</a:t>
            </a:r>
            <a:r>
              <a:rPr lang="ja-JP" altLang="en-US" dirty="0"/>
              <a:t>機関</a:t>
            </a:r>
            <a:endParaRPr lang="en-US" altLang="ja-JP" dirty="0"/>
          </a:p>
          <a:p>
            <a:pPr lvl="4" eaLnBrk="1" hangingPunct="1">
              <a:spcBef>
                <a:spcPts val="400"/>
              </a:spcBef>
            </a:pPr>
            <a:r>
              <a:rPr lang="ja-JP" altLang="en-US" dirty="0"/>
              <a:t>製品事例</a:t>
            </a:r>
            <a:endParaRPr lang="en-US" altLang="ja-JP" dirty="0"/>
          </a:p>
          <a:p>
            <a:pPr marL="1973263" lvl="5" indent="-174625">
              <a:spcBef>
                <a:spcPts val="400"/>
              </a:spcBef>
            </a:pPr>
            <a:r>
              <a:rPr lang="en-US" altLang="ja-JP" sz="1800" dirty="0"/>
              <a:t>OEM</a:t>
            </a:r>
            <a:r>
              <a:rPr lang="ja-JP" altLang="en-US" sz="1800" dirty="0"/>
              <a:t>（</a:t>
            </a:r>
            <a:r>
              <a:rPr lang="en-US" altLang="ja-JP" sz="1800" dirty="0"/>
              <a:t>Original Equipment Manufacturing</a:t>
            </a:r>
            <a:r>
              <a:rPr lang="ja-JP" altLang="en-US" sz="1800" dirty="0"/>
              <a:t>）：</a:t>
            </a:r>
            <a:r>
              <a:rPr lang="ja-JP" altLang="en-US" sz="1800" dirty="0">
                <a:solidFill>
                  <a:srgbClr val="FF0000"/>
                </a:solidFill>
              </a:rPr>
              <a:t>相手先ブランド</a:t>
            </a:r>
            <a:r>
              <a:rPr lang="ja-JP" altLang="en-US" sz="1800" dirty="0"/>
              <a:t>品の製造</a:t>
            </a:r>
            <a:endParaRPr lang="en-US" altLang="ja-JP" sz="1800" dirty="0">
              <a:solidFill>
                <a:srgbClr val="FF0000"/>
              </a:solidFill>
            </a:endParaRPr>
          </a:p>
          <a:p>
            <a:pPr marL="1973263" lvl="5" indent="-174625">
              <a:spcBef>
                <a:spcPts val="400"/>
              </a:spcBef>
            </a:pPr>
            <a:r>
              <a:rPr lang="en-US" altLang="ja-JP" sz="1800" dirty="0"/>
              <a:t>EMS</a:t>
            </a:r>
            <a:r>
              <a:rPr lang="ja-JP" altLang="en-US" sz="1800" dirty="0"/>
              <a:t>（</a:t>
            </a:r>
            <a:r>
              <a:rPr lang="en-US" altLang="ja-JP" sz="1800" dirty="0"/>
              <a:t>Electronics Manufacturing Service</a:t>
            </a:r>
            <a:r>
              <a:rPr lang="ja-JP" altLang="en-US" sz="1800" dirty="0"/>
              <a:t>）：電子機器の</a:t>
            </a:r>
            <a:r>
              <a:rPr lang="ja-JP" altLang="en-US" sz="1800" dirty="0">
                <a:solidFill>
                  <a:srgbClr val="FF0000"/>
                </a:solidFill>
              </a:rPr>
              <a:t>受託</a:t>
            </a:r>
            <a:r>
              <a:rPr lang="ja-JP" altLang="en-US" sz="1800" dirty="0"/>
              <a:t>生産</a:t>
            </a:r>
            <a:endParaRPr lang="en-US" altLang="ja-JP" sz="1800"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3">
                                            <p:txEl>
                                              <p:pRg st="0" end="0"/>
                                            </p:txEl>
                                          </p:spTgt>
                                        </p:tgtEl>
                                        <p:attrNameLst>
                                          <p:attrName>style.visibility</p:attrName>
                                        </p:attrNameLst>
                                      </p:cBhvr>
                                      <p:to>
                                        <p:strVal val="visible"/>
                                      </p:to>
                                    </p:set>
                                    <p:animEffect transition="in" filter="fade">
                                      <p:cBhvr>
                                        <p:cTn id="7" dur="500"/>
                                        <p:tgtEl>
                                          <p:spTgt spid="122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3">
                                            <p:txEl>
                                              <p:pRg st="1" end="1"/>
                                            </p:txEl>
                                          </p:spTgt>
                                        </p:tgtEl>
                                        <p:attrNameLst>
                                          <p:attrName>style.visibility</p:attrName>
                                        </p:attrNameLst>
                                      </p:cBhvr>
                                      <p:to>
                                        <p:strVal val="visible"/>
                                      </p:to>
                                    </p:set>
                                    <p:animEffect transition="in" filter="fade">
                                      <p:cBhvr>
                                        <p:cTn id="12" dur="500"/>
                                        <p:tgtEl>
                                          <p:spTgt spid="122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3">
                                            <p:txEl>
                                              <p:pRg st="2" end="2"/>
                                            </p:txEl>
                                          </p:spTgt>
                                        </p:tgtEl>
                                        <p:attrNameLst>
                                          <p:attrName>style.visibility</p:attrName>
                                        </p:attrNameLst>
                                      </p:cBhvr>
                                      <p:to>
                                        <p:strVal val="visible"/>
                                      </p:to>
                                    </p:set>
                                    <p:animEffect transition="in" filter="fade">
                                      <p:cBhvr>
                                        <p:cTn id="17" dur="500"/>
                                        <p:tgtEl>
                                          <p:spTgt spid="1229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293">
                                            <p:txEl>
                                              <p:pRg st="3" end="3"/>
                                            </p:txEl>
                                          </p:spTgt>
                                        </p:tgtEl>
                                        <p:attrNameLst>
                                          <p:attrName>style.visibility</p:attrName>
                                        </p:attrNameLst>
                                      </p:cBhvr>
                                      <p:to>
                                        <p:strVal val="visible"/>
                                      </p:to>
                                    </p:set>
                                    <p:animEffect transition="in" filter="fade">
                                      <p:cBhvr>
                                        <p:cTn id="22" dur="500"/>
                                        <p:tgtEl>
                                          <p:spTgt spid="1229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293">
                                            <p:txEl>
                                              <p:pRg st="4" end="4"/>
                                            </p:txEl>
                                          </p:spTgt>
                                        </p:tgtEl>
                                        <p:attrNameLst>
                                          <p:attrName>style.visibility</p:attrName>
                                        </p:attrNameLst>
                                      </p:cBhvr>
                                      <p:to>
                                        <p:strVal val="visible"/>
                                      </p:to>
                                    </p:set>
                                    <p:animEffect transition="in" filter="fade">
                                      <p:cBhvr>
                                        <p:cTn id="27" dur="500"/>
                                        <p:tgtEl>
                                          <p:spTgt spid="1229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293">
                                            <p:txEl>
                                              <p:pRg st="5" end="5"/>
                                            </p:txEl>
                                          </p:spTgt>
                                        </p:tgtEl>
                                        <p:attrNameLst>
                                          <p:attrName>style.visibility</p:attrName>
                                        </p:attrNameLst>
                                      </p:cBhvr>
                                      <p:to>
                                        <p:strVal val="visible"/>
                                      </p:to>
                                    </p:set>
                                    <p:animEffect transition="in" filter="fade">
                                      <p:cBhvr>
                                        <p:cTn id="32" dur="500"/>
                                        <p:tgtEl>
                                          <p:spTgt spid="1229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293">
                                            <p:txEl>
                                              <p:pRg st="6" end="6"/>
                                            </p:txEl>
                                          </p:spTgt>
                                        </p:tgtEl>
                                        <p:attrNameLst>
                                          <p:attrName>style.visibility</p:attrName>
                                        </p:attrNameLst>
                                      </p:cBhvr>
                                      <p:to>
                                        <p:strVal val="visible"/>
                                      </p:to>
                                    </p:set>
                                    <p:animEffect transition="in" filter="fade">
                                      <p:cBhvr>
                                        <p:cTn id="37" dur="500"/>
                                        <p:tgtEl>
                                          <p:spTgt spid="1229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293">
                                            <p:txEl>
                                              <p:pRg st="7" end="7"/>
                                            </p:txEl>
                                          </p:spTgt>
                                        </p:tgtEl>
                                        <p:attrNameLst>
                                          <p:attrName>style.visibility</p:attrName>
                                        </p:attrNameLst>
                                      </p:cBhvr>
                                      <p:to>
                                        <p:strVal val="visible"/>
                                      </p:to>
                                    </p:set>
                                    <p:animEffect transition="in" filter="fade">
                                      <p:cBhvr>
                                        <p:cTn id="42" dur="500"/>
                                        <p:tgtEl>
                                          <p:spTgt spid="1229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293">
                                            <p:txEl>
                                              <p:pRg st="8" end="8"/>
                                            </p:txEl>
                                          </p:spTgt>
                                        </p:tgtEl>
                                        <p:attrNameLst>
                                          <p:attrName>style.visibility</p:attrName>
                                        </p:attrNameLst>
                                      </p:cBhvr>
                                      <p:to>
                                        <p:strVal val="visible"/>
                                      </p:to>
                                    </p:set>
                                    <p:animEffect transition="in" filter="fade">
                                      <p:cBhvr>
                                        <p:cTn id="47" dur="500"/>
                                        <p:tgtEl>
                                          <p:spTgt spid="1229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293">
                                            <p:txEl>
                                              <p:pRg st="9" end="9"/>
                                            </p:txEl>
                                          </p:spTgt>
                                        </p:tgtEl>
                                        <p:attrNameLst>
                                          <p:attrName>style.visibility</p:attrName>
                                        </p:attrNameLst>
                                      </p:cBhvr>
                                      <p:to>
                                        <p:strVal val="visible"/>
                                      </p:to>
                                    </p:set>
                                    <p:animEffect transition="in" filter="fade">
                                      <p:cBhvr>
                                        <p:cTn id="52" dur="500"/>
                                        <p:tgtEl>
                                          <p:spTgt spid="1229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293">
                                            <p:txEl>
                                              <p:pRg st="10" end="10"/>
                                            </p:txEl>
                                          </p:spTgt>
                                        </p:tgtEl>
                                        <p:attrNameLst>
                                          <p:attrName>style.visibility</p:attrName>
                                        </p:attrNameLst>
                                      </p:cBhvr>
                                      <p:to>
                                        <p:strVal val="visible"/>
                                      </p:to>
                                    </p:set>
                                    <p:animEffect transition="in" filter="fade">
                                      <p:cBhvr>
                                        <p:cTn id="57" dur="500"/>
                                        <p:tgtEl>
                                          <p:spTgt spid="12293">
                                            <p:txEl>
                                              <p:pRg st="10" end="10"/>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2293">
                                            <p:txEl>
                                              <p:pRg st="11" end="11"/>
                                            </p:txEl>
                                          </p:spTgt>
                                        </p:tgtEl>
                                        <p:attrNameLst>
                                          <p:attrName>style.visibility</p:attrName>
                                        </p:attrNameLst>
                                      </p:cBhvr>
                                      <p:to>
                                        <p:strVal val="visible"/>
                                      </p:to>
                                    </p:set>
                                    <p:animEffect transition="in" filter="fade">
                                      <p:cBhvr>
                                        <p:cTn id="60" dur="500"/>
                                        <p:tgtEl>
                                          <p:spTgt spid="12293">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12293">
                                            <p:txEl>
                                              <p:pRg st="12" end="12"/>
                                            </p:txEl>
                                          </p:spTgt>
                                        </p:tgtEl>
                                        <p:attrNameLst>
                                          <p:attrName>style.visibility</p:attrName>
                                        </p:attrNameLst>
                                      </p:cBhvr>
                                      <p:to>
                                        <p:strVal val="visible"/>
                                      </p:to>
                                    </p:set>
                                    <p:animEffect transition="in" filter="fade">
                                      <p:cBhvr>
                                        <p:cTn id="65" dur="500"/>
                                        <p:tgtEl>
                                          <p:spTgt spid="12293">
                                            <p:txEl>
                                              <p:pRg st="12" end="12"/>
                                            </p:txEl>
                                          </p:spTgt>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2293">
                                            <p:txEl>
                                              <p:pRg st="13" end="13"/>
                                            </p:txEl>
                                          </p:spTgt>
                                        </p:tgtEl>
                                        <p:attrNameLst>
                                          <p:attrName>style.visibility</p:attrName>
                                        </p:attrNameLst>
                                      </p:cBhvr>
                                      <p:to>
                                        <p:strVal val="visible"/>
                                      </p:to>
                                    </p:set>
                                    <p:animEffect transition="in" filter="fade">
                                      <p:cBhvr>
                                        <p:cTn id="68" dur="500"/>
                                        <p:tgtEl>
                                          <p:spTgt spid="12293">
                                            <p:txEl>
                                              <p:pRg st="13" end="13"/>
                                            </p:txEl>
                                          </p:spTgt>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2293">
                                            <p:txEl>
                                              <p:pRg st="14" end="14"/>
                                            </p:txEl>
                                          </p:spTgt>
                                        </p:tgtEl>
                                        <p:attrNameLst>
                                          <p:attrName>style.visibility</p:attrName>
                                        </p:attrNameLst>
                                      </p:cBhvr>
                                      <p:to>
                                        <p:strVal val="visible"/>
                                      </p:to>
                                    </p:set>
                                    <p:animEffect transition="in" filter="fade">
                                      <p:cBhvr>
                                        <p:cTn id="71" dur="500"/>
                                        <p:tgtEl>
                                          <p:spTgt spid="1229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 - &amp;quot;マネジメント原理（説明5）&amp;#x0D;&amp;#x0A;　　　１．経営戦略&amp;#x0D;&amp;#x0A;　　　２．競争戦略&amp;#x0D;&amp;#x0A;　　　３．他の経営戦略論&amp;quot;&quot;/&gt;&lt;property id=&quot;20307&quot; value=&quot;310&quot;/&gt;&lt;/object&gt;&lt;object type=&quot;3&quot; unique_id=&quot;10005&quot;&gt;&lt;property id=&quot;20148&quot; value=&quot;5&quot;/&gt;&lt;property id=&quot;20300&quot; value=&quot;スライド 2 - &amp;quot;１．経営戦略-1&amp;quot;&quot;/&gt;&lt;property id=&quot;20307&quot; value=&quot;324&quot;/&gt;&lt;/object&gt;&lt;object type=&quot;3&quot; unique_id=&quot;10006&quot;&gt;&lt;property id=&quot;20148&quot; value=&quot;5&quot;/&gt;&lt;property id=&quot;20300&quot; value=&quot;スライド 3 - &amp;quot;１．経営戦略-2&amp;quot;&quot;/&gt;&lt;property id=&quot;20307&quot; value=&quot;325&quot;/&gt;&lt;/object&gt;&lt;object type=&quot;3&quot; unique_id=&quot;10007&quot;&gt;&lt;property id=&quot;20148&quot; value=&quot;5&quot;/&gt;&lt;property id=&quot;20300&quot; value=&quot;スライド 4 - &amp;quot;１．経営戦略-3&amp;quot;&quot;/&gt;&lt;property id=&quot;20307&quot; value=&quot;326&quot;/&gt;&lt;/object&gt;&lt;object type=&quot;3&quot; unique_id=&quot;10008&quot;&gt;&lt;property id=&quot;20148&quot; value=&quot;5&quot;/&gt;&lt;property id=&quot;20300&quot; value=&quot;スライド 5 - &amp;quot;１．経営戦略-4&amp;quot;&quot;/&gt;&lt;property id=&quot;20307&quot; value=&quot;327&quot;/&gt;&lt;/object&gt;&lt;object type=&quot;3&quot; unique_id=&quot;10009&quot;&gt;&lt;property id=&quot;20148&quot; value=&quot;5&quot;/&gt;&lt;property id=&quot;20300&quot; value=&quot;スライド 6 - &amp;quot;１．経営戦略-5&amp;quot;&quot;/&gt;&lt;property id=&quot;20307&quot; value=&quot;328&quot;/&gt;&lt;/object&gt;&lt;object type=&quot;3&quot; unique_id=&quot;10010&quot;&gt;&lt;property id=&quot;20148&quot; value=&quot;5&quot;/&gt;&lt;property id=&quot;20300&quot; value=&quot;スライド 7 - &amp;quot;１．経営戦略-6&amp;quot;&quot;/&gt;&lt;property id=&quot;20307&quot; value=&quot;329&quot;/&gt;&lt;/object&gt;&lt;object type=&quot;3&quot; unique_id=&quot;10011&quot;&gt;&lt;property id=&quot;20148&quot; value=&quot;5&quot;/&gt;&lt;property id=&quot;20300&quot; value=&quot;スライド 8 - &amp;quot;１．経営戦略-7&amp;quot;&quot;/&gt;&lt;property id=&quot;20307&quot; value=&quot;330&quot;/&gt;&lt;/object&gt;&lt;object type=&quot;3&quot; unique_id=&quot;10012&quot;&gt;&lt;property id=&quot;20148&quot; value=&quot;5&quot;/&gt;&lt;property id=&quot;20300&quot; value=&quot;スライド 9 - &amp;quot;１．経営戦略-8&amp;quot;&quot;/&gt;&lt;property id=&quot;20307&quot; value=&quot;331&quot;/&gt;&lt;/object&gt;&lt;object type=&quot;3&quot; unique_id=&quot;10013&quot;&gt;&lt;property id=&quot;20148&quot; value=&quot;5&quot;/&gt;&lt;property id=&quot;20300&quot; value=&quot;スライド 10 - &amp;quot;１．経営戦略-9&amp;quot;&quot;/&gt;&lt;property id=&quot;20307&quot; value=&quot;332&quot;/&gt;&lt;/object&gt;&lt;object type=&quot;3&quot; unique_id=&quot;10014&quot;&gt;&lt;property id=&quot;20148&quot; value=&quot;5&quot;/&gt;&lt;property id=&quot;20300&quot; value=&quot;スライド 11 - &amp;quot;１．経営戦略-10&amp;quot;&quot;/&gt;&lt;property id=&quot;20307&quot; value=&quot;333&quot;/&gt;&lt;/object&gt;&lt;object type=&quot;3&quot; unique_id=&quot;10015&quot;&gt;&lt;property id=&quot;20148&quot; value=&quot;5&quot;/&gt;&lt;property id=&quot;20300&quot; value=&quot;スライド 12 - &amp;quot;１．経営戦略-11&amp;quot;&quot;/&gt;&lt;property id=&quot;20307&quot; value=&quot;334&quot;/&gt;&lt;/object&gt;&lt;object type=&quot;3&quot; unique_id=&quot;10016&quot;&gt;&lt;property id=&quot;20148&quot; value=&quot;5&quot;/&gt;&lt;property id=&quot;20300&quot; value=&quot;スライド 13 - &amp;quot;２．競争戦略-1&amp;#x0D;&amp;#x0A;&amp;quot;&quot;/&gt;&lt;property id=&quot;20307&quot; value=&quot;335&quot;/&gt;&lt;/object&gt;&lt;object type=&quot;3&quot; unique_id=&quot;10017&quot;&gt;&lt;property id=&quot;20148&quot; value=&quot;5&quot;/&gt;&lt;property id=&quot;20300&quot; value=&quot;スライド 14 - &amp;quot;２．競争戦略-2&amp;quot;&quot;/&gt;&lt;property id=&quot;20307&quot; value=&quot;336&quot;/&gt;&lt;/object&gt;&lt;object type=&quot;3&quot; unique_id=&quot;10018&quot;&gt;&lt;property id=&quot;20148&quot; value=&quot;5&quot;/&gt;&lt;property id=&quot;20300&quot; value=&quot;スライド 15 - &amp;quot;２．競争戦略-3&amp;quot;&quot;/&gt;&lt;property id=&quot;20307&quot; value=&quot;337&quot;/&gt;&lt;/object&gt;&lt;object type=&quot;3&quot; unique_id=&quot;10019&quot;&gt;&lt;property id=&quot;20148&quot; value=&quot;5&quot;/&gt;&lt;property id=&quot;20300&quot; value=&quot;スライド 16 - &amp;quot;２．競争戦略-4&amp;quot;&quot;/&gt;&lt;property id=&quot;20307&quot; value=&quot;338&quot;/&gt;&lt;/object&gt;&lt;object type=&quot;3&quot; unique_id=&quot;10020&quot;&gt;&lt;property id=&quot;20148&quot; value=&quot;5&quot;/&gt;&lt;property id=&quot;20300&quot; value=&quot;スライド 17 - &amp;quot;３．他の経営戦略論-1&amp;quot;&quot;/&gt;&lt;property id=&quot;20307&quot; value=&quot;340&quot;/&gt;&lt;/object&gt;&lt;object type=&quot;3&quot; unique_id=&quot;10021&quot;&gt;&lt;property id=&quot;20148&quot; value=&quot;5&quot;/&gt;&lt;property id=&quot;20300&quot; value=&quot;スライド 18 - &amp;quot;３．他の経営戦略論-2&amp;quot;&quot;/&gt;&lt;property id=&quot;20307&quot; value=&quot;341&quot;/&gt;&lt;/object&gt;&lt;object type=&quot;3&quot; unique_id=&quot;10022&quot;&gt;&lt;property id=&quot;20148&quot; value=&quot;5&quot;/&gt;&lt;property id=&quot;20300&quot; value=&quot;スライド 19 - &amp;quot;３．他の経営戦略論-3&amp;quot;&quot;/&gt;&lt;property id=&quot;20307&quot; value=&quot;342&quot;/&gt;&lt;/object&gt;&lt;object type=&quot;3&quot; unique_id=&quot;10023&quot;&gt;&lt;property id=&quot;20148&quot; value=&quot;5&quot;/&gt;&lt;property id=&quot;20300&quot; value=&quot;スライド 20 - &amp;quot;３．他の経営戦略論-4&amp;quot;&quot;/&gt;&lt;property id=&quot;20307&quot; value=&quot;343&quot;/&gt;&lt;/object&gt;&lt;object type=&quot;3&quot; unique_id=&quot;10024&quot;&gt;&lt;property id=&quot;20148&quot; value=&quot;5&quot;/&gt;&lt;property id=&quot;20300&quot; value=&quot;スライド 21 - &amp;quot;３．他の経営戦略論-5&amp;quot;&quot;/&gt;&lt;property id=&quot;20307&quot; value=&quot;344&quot;/&gt;&lt;/object&gt;&lt;object type=&quot;3&quot; unique_id=&quot;10025&quot;&gt;&lt;property id=&quot;20148&quot; value=&quot;5&quot;/&gt;&lt;property id=&quot;20300&quot; value=&quot;スライド 22 - &amp;quot;３．他の経営戦略論-6&amp;quot;&quot;/&gt;&lt;property id=&quot;20307&quot; value=&quot;347&quot;/&gt;&lt;/object&gt;&lt;object type=&quot;3&quot; unique_id=&quot;10026&quot;&gt;&lt;property id=&quot;20148&quot; value=&quot;5&quot;/&gt;&lt;property id=&quot;20300&quot; value=&quot;スライド 23 - &amp;quot;３．他の経営戦略論-7&amp;quot;&quot;/&gt;&lt;property id=&quot;20307&quot; value=&quot;348&quot;/&gt;&lt;/object&gt;&lt;object type=&quot;3&quot; unique_id=&quot;10027&quot;&gt;&lt;property id=&quot;20148&quot; value=&quot;5&quot;/&gt;&lt;property id=&quot;20300&quot; value=&quot;スライド 24 - &amp;quot;３．他の経営戦略論-8&amp;quot;&quot;/&gt;&lt;property id=&quot;20307&quot; value=&quot;349&quot;/&gt;&lt;/object&gt;&lt;object type=&quot;3&quot; unique_id=&quot;10185&quot;&gt;&lt;property id=&quot;20148&quot; value=&quot;5&quot;/&gt;&lt;property id=&quot;20300&quot; value=&quot;スライド 26 - &amp;quot;宿題３：レポート3&amp;quot;&quot;/&gt;&lt;property id=&quot;20307&quot; value=&quot;459&quot;/&gt;&lt;/object&gt;&lt;object type=&quot;3&quot; unique_id=&quot;10213&quot;&gt;&lt;property id=&quot;20148&quot; value=&quot;5&quot;/&gt;&lt;property id=&quot;20300&quot; value=&quot;スライド 25 - &amp;quot;補足：その他の経営戦略&amp;quot;&quot;/&gt;&lt;property id=&quot;20307&quot; value=&quot;460&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3339</TotalTime>
  <Words>1960</Words>
  <Application>Microsoft Office PowerPoint</Application>
  <PresentationFormat>画面に合わせる (4:3)</PresentationFormat>
  <Paragraphs>367</Paragraphs>
  <Slides>26</Slides>
  <Notes>26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ＭＳ Ｐゴシック</vt:lpstr>
      <vt:lpstr>Arial</vt:lpstr>
      <vt:lpstr>Garamond</vt:lpstr>
      <vt:lpstr>Wingdings</vt:lpstr>
      <vt:lpstr>Edge</vt:lpstr>
      <vt:lpstr>マネジメント原理（説明5） 　　　１．経営戦略 　　　２．競争戦略 　　　３．他の経営戦略論</vt:lpstr>
      <vt:lpstr>１．経営戦略-1</vt:lpstr>
      <vt:lpstr>１．経営戦略-2</vt:lpstr>
      <vt:lpstr>１．経営戦略-3</vt:lpstr>
      <vt:lpstr>１．経営戦略-4</vt:lpstr>
      <vt:lpstr>１．経営戦略-5</vt:lpstr>
      <vt:lpstr>１．経営戦略-6</vt:lpstr>
      <vt:lpstr>１．経営戦略-7</vt:lpstr>
      <vt:lpstr>１．経営戦略-8</vt:lpstr>
      <vt:lpstr>１．経営戦略-9</vt:lpstr>
      <vt:lpstr>１．経営戦略-10</vt:lpstr>
      <vt:lpstr>１．経営戦略-11</vt:lpstr>
      <vt:lpstr>２．競争戦略-1 </vt:lpstr>
      <vt:lpstr>２．競争戦略-2</vt:lpstr>
      <vt:lpstr>２．競争戦略-3</vt:lpstr>
      <vt:lpstr>２．競争戦略-4</vt:lpstr>
      <vt:lpstr>３．他の経営戦略論-1</vt:lpstr>
      <vt:lpstr>３．他の経営戦略論-2</vt:lpstr>
      <vt:lpstr>３．他の経営戦略論-3</vt:lpstr>
      <vt:lpstr>３．他の経営戦略論-4</vt:lpstr>
      <vt:lpstr>３．他の経営戦略論-5</vt:lpstr>
      <vt:lpstr>３．他の経営戦略論-6</vt:lpstr>
      <vt:lpstr>３．他の経営戦略論-7</vt:lpstr>
      <vt:lpstr>３．他の経営戦略論-8</vt:lpstr>
      <vt:lpstr>補足：その他の経営戦略</vt:lpstr>
      <vt:lpstr>宿題３：レポート3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317</cp:revision>
  <cp:lastPrinted>2020-06-05T22:26:39Z</cp:lastPrinted>
  <dcterms:created xsi:type="dcterms:W3CDTF">2007-11-09T04:25:00Z</dcterms:created>
  <dcterms:modified xsi:type="dcterms:W3CDTF">2020-06-27T03:53:42Z</dcterms:modified>
</cp:coreProperties>
</file>