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5"/>
  </p:notesMasterIdLst>
  <p:handoutMasterIdLst>
    <p:handoutMasterId r:id="rId16"/>
  </p:handoutMasterIdLst>
  <p:sldIdLst>
    <p:sldId id="310" r:id="rId2"/>
    <p:sldId id="325" r:id="rId3"/>
    <p:sldId id="327" r:id="rId4"/>
    <p:sldId id="328" r:id="rId5"/>
    <p:sldId id="329" r:id="rId6"/>
    <p:sldId id="330" r:id="rId7"/>
    <p:sldId id="331" r:id="rId8"/>
    <p:sldId id="332" r:id="rId9"/>
    <p:sldId id="343" r:id="rId10"/>
    <p:sldId id="335" r:id="rId11"/>
    <p:sldId id="336" r:id="rId12"/>
    <p:sldId id="337" r:id="rId13"/>
    <p:sldId id="459" r:id="rId14"/>
  </p:sldIdLst>
  <p:sldSz cx="9144000" cy="6858000" type="screen4x3"/>
  <p:notesSz cx="9963150" cy="6832600"/>
  <p:custDataLst>
    <p:tags r:id="rId17"/>
  </p:custDataLst>
  <p:defaultTex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1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1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1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1400" kern="1200">
        <a:solidFill>
          <a:schemeClr val="tx1"/>
        </a:solidFill>
        <a:latin typeface="Arial" charset="0"/>
        <a:ea typeface="ＭＳ Ｐゴシック" pitchFamily="50" charset="-128"/>
        <a:cs typeface="+mn-cs"/>
      </a:defRPr>
    </a:lvl5pPr>
    <a:lvl6pPr marL="2286000" algn="l" defTabSz="914400" rtl="0" eaLnBrk="1" latinLnBrk="0" hangingPunct="1">
      <a:defRPr kumimoji="1" sz="1400" kern="1200">
        <a:solidFill>
          <a:schemeClr val="tx1"/>
        </a:solidFill>
        <a:latin typeface="Arial" charset="0"/>
        <a:ea typeface="ＭＳ Ｐゴシック" pitchFamily="50" charset="-128"/>
        <a:cs typeface="+mn-cs"/>
      </a:defRPr>
    </a:lvl6pPr>
    <a:lvl7pPr marL="2743200" algn="l" defTabSz="914400" rtl="0" eaLnBrk="1" latinLnBrk="0" hangingPunct="1">
      <a:defRPr kumimoji="1" sz="1400" kern="1200">
        <a:solidFill>
          <a:schemeClr val="tx1"/>
        </a:solidFill>
        <a:latin typeface="Arial" charset="0"/>
        <a:ea typeface="ＭＳ Ｐゴシック" pitchFamily="50" charset="-128"/>
        <a:cs typeface="+mn-cs"/>
      </a:defRPr>
    </a:lvl7pPr>
    <a:lvl8pPr marL="3200400" algn="l" defTabSz="914400" rtl="0" eaLnBrk="1" latinLnBrk="0" hangingPunct="1">
      <a:defRPr kumimoji="1" sz="1400" kern="1200">
        <a:solidFill>
          <a:schemeClr val="tx1"/>
        </a:solidFill>
        <a:latin typeface="Arial" charset="0"/>
        <a:ea typeface="ＭＳ Ｐゴシック" pitchFamily="50" charset="-128"/>
        <a:cs typeface="+mn-cs"/>
      </a:defRPr>
    </a:lvl8pPr>
    <a:lvl9pPr marL="3657600" algn="l" defTabSz="914400" rtl="0" eaLnBrk="1" latinLnBrk="0" hangingPunct="1">
      <a:defRPr kumimoji="1" sz="14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2" userDrawn="1">
          <p15:clr>
            <a:srgbClr val="A4A3A4"/>
          </p15:clr>
        </p15:guide>
        <p15:guide id="2" pos="3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CC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503" autoAdjust="0"/>
    <p:restoredTop sz="93842" autoAdjust="0"/>
  </p:normalViewPr>
  <p:slideViewPr>
    <p:cSldViewPr snapToGrid="0">
      <p:cViewPr varScale="1">
        <p:scale>
          <a:sx n="76" d="100"/>
          <a:sy n="76" d="100"/>
        </p:scale>
        <p:origin x="701"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0" d="100"/>
          <a:sy n="100" d="100"/>
        </p:scale>
        <p:origin x="504" y="78"/>
      </p:cViewPr>
      <p:guideLst>
        <p:guide orient="horz" pos="2152"/>
        <p:guide pos="3140"/>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hdr" sz="quarter"/>
          </p:nvPr>
        </p:nvSpPr>
        <p:spPr bwMode="auto">
          <a:xfrm>
            <a:off x="266687" y="113922"/>
            <a:ext cx="4613485"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ctr" defTabSz="913374">
              <a:defRPr sz="1200"/>
            </a:lvl1pPr>
          </a:lstStyle>
          <a:p>
            <a:pPr algn="l">
              <a:defRPr/>
            </a:pPr>
            <a:endParaRPr lang="ja-JP" altLang="en-US" dirty="0"/>
          </a:p>
        </p:txBody>
      </p:sp>
      <p:sp>
        <p:nvSpPr>
          <p:cNvPr id="287747" name="Rectangle 3"/>
          <p:cNvSpPr>
            <a:spLocks noGrp="1" noChangeArrowheads="1"/>
          </p:cNvSpPr>
          <p:nvPr>
            <p:ph type="dt" sz="quarter" idx="1"/>
          </p:nvPr>
        </p:nvSpPr>
        <p:spPr bwMode="auto">
          <a:xfrm>
            <a:off x="6420526" y="95974"/>
            <a:ext cx="3194187"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dirty="0"/>
          </a:p>
        </p:txBody>
      </p:sp>
      <p:sp>
        <p:nvSpPr>
          <p:cNvPr id="287748" name="Rectangle 4"/>
          <p:cNvSpPr>
            <a:spLocks noGrp="1" noChangeArrowheads="1"/>
          </p:cNvSpPr>
          <p:nvPr>
            <p:ph type="ftr" sz="quarter" idx="2"/>
          </p:nvPr>
        </p:nvSpPr>
        <p:spPr bwMode="auto">
          <a:xfrm>
            <a:off x="352666" y="6426935"/>
            <a:ext cx="5312935" cy="342847"/>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ctr" defTabSz="913374">
              <a:defRPr sz="1200"/>
            </a:lvl1pPr>
          </a:lstStyle>
          <a:p>
            <a:pPr algn="l">
              <a:defRPr/>
            </a:pPr>
            <a:endParaRPr lang="ja-JP" altLang="en-US" sz="1100" dirty="0"/>
          </a:p>
        </p:txBody>
      </p:sp>
      <p:sp>
        <p:nvSpPr>
          <p:cNvPr id="287749" name="Rectangle 5"/>
          <p:cNvSpPr>
            <a:spLocks noGrp="1" noChangeArrowheads="1"/>
          </p:cNvSpPr>
          <p:nvPr>
            <p:ph type="sldNum" sz="quarter" idx="3"/>
          </p:nvPr>
        </p:nvSpPr>
        <p:spPr bwMode="auto">
          <a:xfrm>
            <a:off x="7589917" y="6437531"/>
            <a:ext cx="2009484"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fld id="{63D6D410-48B4-445D-9B2F-04784F5ABC8D}" type="slidenum">
              <a:rPr lang="en-US" altLang="ja-JP"/>
              <a:pPr>
                <a:defRPr/>
              </a:pPr>
              <a:t>‹#›</a:t>
            </a:fld>
            <a:endParaRPr lang="en-US" altLang="ja-JP" dirty="0"/>
          </a:p>
        </p:txBody>
      </p:sp>
    </p:spTree>
    <p:extLst>
      <p:ext uri="{BB962C8B-B14F-4D97-AF65-F5344CB8AC3E}">
        <p14:creationId xmlns:p14="http://schemas.microsoft.com/office/powerpoint/2010/main" val="22595094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defTabSz="913374">
              <a:defRPr sz="1200"/>
            </a:lvl1pPr>
          </a:lstStyle>
          <a:p>
            <a:pPr>
              <a:defRPr/>
            </a:pPr>
            <a:endParaRPr lang="en-US" altLang="ja-JP"/>
          </a:p>
        </p:txBody>
      </p:sp>
      <p:sp>
        <p:nvSpPr>
          <p:cNvPr id="4099" name="Rectangle 3"/>
          <p:cNvSpPr>
            <a:spLocks noGrp="1" noChangeArrowheads="1"/>
          </p:cNvSpPr>
          <p:nvPr>
            <p:ph type="dt" idx="1"/>
          </p:nvPr>
        </p:nvSpPr>
        <p:spPr bwMode="auto">
          <a:xfrm>
            <a:off x="5643497"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a:p>
        </p:txBody>
      </p:sp>
      <p:sp>
        <p:nvSpPr>
          <p:cNvPr id="7172" name="Rectangle 4"/>
          <p:cNvSpPr>
            <a:spLocks noGrp="1" noRot="1" noChangeAspect="1" noChangeArrowheads="1" noTextEdit="1"/>
          </p:cNvSpPr>
          <p:nvPr>
            <p:ph type="sldImg" idx="2"/>
          </p:nvPr>
        </p:nvSpPr>
        <p:spPr bwMode="auto">
          <a:xfrm>
            <a:off x="3271838" y="509588"/>
            <a:ext cx="3419475" cy="25654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96476" y="3244878"/>
            <a:ext cx="7971797" cy="3075887"/>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0"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defTabSz="913374">
              <a:defRPr sz="1200"/>
            </a:lvl1pPr>
          </a:lstStyle>
          <a:p>
            <a:pPr>
              <a:defRPr/>
            </a:pPr>
            <a:endParaRPr lang="en-US" altLang="ja-JP"/>
          </a:p>
        </p:txBody>
      </p:sp>
      <p:sp>
        <p:nvSpPr>
          <p:cNvPr id="4103" name="Rectangle 7"/>
          <p:cNvSpPr>
            <a:spLocks noGrp="1" noChangeArrowheads="1"/>
          </p:cNvSpPr>
          <p:nvPr>
            <p:ph type="sldNum" sz="quarter" idx="5"/>
          </p:nvPr>
        </p:nvSpPr>
        <p:spPr bwMode="auto">
          <a:xfrm>
            <a:off x="5643497"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r" defTabSz="913374">
              <a:defRPr sz="1200"/>
            </a:lvl1pPr>
          </a:lstStyle>
          <a:p>
            <a:pPr>
              <a:defRPr/>
            </a:pPr>
            <a:fld id="{7E570F62-7062-4B3B-B92E-4E12DBA7881A}" type="slidenum">
              <a:rPr lang="en-US" altLang="ja-JP"/>
              <a:pPr>
                <a:defRPr/>
              </a:pPr>
              <a:t>‹#›</a:t>
            </a:fld>
            <a:endParaRPr lang="en-US" altLang="ja-JP"/>
          </a:p>
        </p:txBody>
      </p:sp>
    </p:spTree>
    <p:extLst>
      <p:ext uri="{BB962C8B-B14F-4D97-AF65-F5344CB8AC3E}">
        <p14:creationId xmlns:p14="http://schemas.microsoft.com/office/powerpoint/2010/main" val="41627040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25CBF599-569E-4218-BA78-CC5C24C19ABF}" type="slidenum">
              <a:rPr lang="en-US" altLang="ja-JP" smtClean="0"/>
              <a:pPr/>
              <a:t>1</a:t>
            </a:fld>
            <a:endParaRPr lang="en-US" altLang="ja-JP"/>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008152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pPr defTabSz="912315"/>
            <a:fld id="{EC0889AD-F6F8-460F-9F8A-AB3FA73F092D}" type="slidenum">
              <a:rPr lang="en-US" altLang="ja-JP" smtClean="0">
                <a:ea typeface="ＭＳ Ｐゴシック" charset="-128"/>
              </a:rPr>
              <a:pPr defTabSz="912315"/>
              <a:t>10</a:t>
            </a:fld>
            <a:endParaRPr lang="en-US" altLang="ja-JP">
              <a:ea typeface="ＭＳ Ｐゴシック" charset="-128"/>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170073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pPr defTabSz="912315"/>
            <a:fld id="{2A9F3689-BE77-4C6A-8834-8EF84D72B3D3}" type="slidenum">
              <a:rPr lang="en-US" altLang="ja-JP" smtClean="0">
                <a:ea typeface="ＭＳ Ｐゴシック" charset="-128"/>
              </a:rPr>
              <a:pPr defTabSz="912315"/>
              <a:t>11</a:t>
            </a:fld>
            <a:endParaRPr lang="en-US" altLang="ja-JP">
              <a:ea typeface="ＭＳ Ｐゴシック"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163434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pPr defTabSz="912315"/>
            <a:fld id="{59236F5E-B36A-4697-A272-311C7C859097}" type="slidenum">
              <a:rPr lang="en-US" altLang="ja-JP" smtClean="0">
                <a:ea typeface="ＭＳ Ｐゴシック" charset="-128"/>
              </a:rPr>
              <a:pPr defTabSz="912315"/>
              <a:t>12</a:t>
            </a:fld>
            <a:endParaRPr lang="en-US" altLang="ja-JP">
              <a:ea typeface="ＭＳ Ｐゴシック"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763952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pPr defTabSz="912315"/>
            <a:fld id="{F4BB7DFC-BB47-4D0A-B53E-F115A355C3C1}" type="slidenum">
              <a:rPr lang="en-US" altLang="ja-JP" smtClean="0">
                <a:ea typeface="ＭＳ Ｐゴシック" charset="-128"/>
              </a:rPr>
              <a:pPr defTabSz="912315"/>
              <a:t>13</a:t>
            </a:fld>
            <a:endParaRPr lang="en-US" altLang="ja-JP">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526439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2315"/>
            <a:fld id="{3FD383C0-39A3-4E89-AA87-85090E092619}" type="slidenum">
              <a:rPr lang="en-US" altLang="ja-JP" smtClean="0">
                <a:ea typeface="ＭＳ Ｐゴシック" charset="-128"/>
              </a:rPr>
              <a:pPr defTabSz="912315"/>
              <a:t>2</a:t>
            </a:fld>
            <a:endParaRPr lang="en-US" altLang="ja-JP">
              <a:ea typeface="ＭＳ Ｐゴシック"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41086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defTabSz="912315"/>
            <a:fld id="{5BC4D8F8-7567-4B92-867A-DD047AF765D8}" type="slidenum">
              <a:rPr lang="en-US" altLang="ja-JP" smtClean="0">
                <a:ea typeface="ＭＳ Ｐゴシック" charset="-128"/>
              </a:rPr>
              <a:pPr defTabSz="912315"/>
              <a:t>3</a:t>
            </a:fld>
            <a:endParaRPr lang="en-US" altLang="ja-JP">
              <a:ea typeface="ＭＳ Ｐゴシック" charset="-128"/>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088190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12315"/>
            <a:fld id="{04DB78C6-EDF2-4ACF-A6E5-481FB0326783}" type="slidenum">
              <a:rPr lang="en-US" altLang="ja-JP" smtClean="0">
                <a:ea typeface="ＭＳ Ｐゴシック" charset="-128"/>
              </a:rPr>
              <a:pPr defTabSz="912315"/>
              <a:t>4</a:t>
            </a:fld>
            <a:endParaRPr lang="en-US" altLang="ja-JP">
              <a:ea typeface="ＭＳ Ｐゴシック"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79145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pPr defTabSz="912315"/>
            <a:fld id="{2FD12CE7-06C6-449B-A450-C36A9182EE45}" type="slidenum">
              <a:rPr lang="en-US" altLang="ja-JP" smtClean="0">
                <a:ea typeface="ＭＳ Ｐゴシック" charset="-128"/>
              </a:rPr>
              <a:pPr defTabSz="912315"/>
              <a:t>5</a:t>
            </a:fld>
            <a:endParaRPr lang="en-US" altLang="ja-JP">
              <a:ea typeface="ＭＳ Ｐゴシック" charset="-128"/>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854918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pPr defTabSz="912315"/>
            <a:fld id="{E9759B08-1869-4DEC-8568-89BC53EBDC8E}" type="slidenum">
              <a:rPr lang="en-US" altLang="ja-JP" smtClean="0">
                <a:ea typeface="ＭＳ Ｐゴシック" charset="-128"/>
              </a:rPr>
              <a:pPr defTabSz="912315"/>
              <a:t>6</a:t>
            </a:fld>
            <a:endParaRPr lang="en-US" altLang="ja-JP">
              <a:ea typeface="ＭＳ Ｐゴシック"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2933911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pPr defTabSz="912315"/>
            <a:fld id="{A6A4E755-8C44-46D7-B6C6-3101B0FDB0DB}" type="slidenum">
              <a:rPr lang="en-US" altLang="ja-JP" smtClean="0">
                <a:ea typeface="ＭＳ Ｐゴシック" charset="-128"/>
              </a:rPr>
              <a:pPr defTabSz="912315"/>
              <a:t>7</a:t>
            </a:fld>
            <a:endParaRPr lang="en-US" altLang="ja-JP">
              <a:ea typeface="ＭＳ Ｐゴシック" charset="-128"/>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783603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defTabSz="912315"/>
            <a:fld id="{55A31CAC-2E9C-469F-A6B4-DED45AFF8548}" type="slidenum">
              <a:rPr lang="en-US" altLang="ja-JP" smtClean="0">
                <a:ea typeface="ＭＳ Ｐゴシック" charset="-128"/>
              </a:rPr>
              <a:pPr defTabSz="912315"/>
              <a:t>8</a:t>
            </a:fld>
            <a:endParaRPr lang="en-US" altLang="ja-JP">
              <a:ea typeface="ＭＳ Ｐゴシック" charset="-128"/>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496634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pPr defTabSz="912315"/>
            <a:fld id="{E7C3C43B-A226-43B3-B064-90BE0EC3830A}" type="slidenum">
              <a:rPr lang="en-US" altLang="ja-JP" smtClean="0">
                <a:ea typeface="ＭＳ Ｐゴシック" charset="-128"/>
              </a:rPr>
              <a:pPr defTabSz="912315"/>
              <a:t>9</a:t>
            </a:fld>
            <a:endParaRPr lang="en-US" altLang="ja-JP">
              <a:ea typeface="ＭＳ Ｐゴシック" charset="-128"/>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781642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038336"/>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ja-JP" altLang="en-US"/>
          </a:p>
        </p:txBody>
      </p:sp>
      <p:sp>
        <p:nvSpPr>
          <p:cNvPr id="5" name="Line 8"/>
          <p:cNvSpPr>
            <a:spLocks noChangeShapeType="1"/>
          </p:cNvSpPr>
          <p:nvPr/>
        </p:nvSpPr>
        <p:spPr bwMode="auto">
          <a:xfrm>
            <a:off x="1706563" y="3376613"/>
            <a:ext cx="6769100" cy="0"/>
          </a:xfrm>
          <a:prstGeom prst="line">
            <a:avLst/>
          </a:prstGeom>
          <a:noFill/>
          <a:ln w="19050">
            <a:solidFill>
              <a:schemeClr val="accent1"/>
            </a:solidFill>
            <a:round/>
            <a:headEnd/>
            <a:tailEnd/>
          </a:ln>
          <a:effectLst/>
        </p:spPr>
        <p:txBody>
          <a:bodyPr/>
          <a:lstStyle/>
          <a:p>
            <a:pPr>
              <a:defRPr/>
            </a:pPr>
            <a:endParaRPr lang="ja-JP" altLang="en-US"/>
          </a:p>
        </p:txBody>
      </p:sp>
      <p:sp>
        <p:nvSpPr>
          <p:cNvPr id="8194" name="Rectangle 2"/>
          <p:cNvSpPr>
            <a:spLocks noGrp="1" noChangeArrowheads="1"/>
          </p:cNvSpPr>
          <p:nvPr>
            <p:ph type="ctrTitle"/>
          </p:nvPr>
        </p:nvSpPr>
        <p:spPr>
          <a:xfrm>
            <a:off x="914400" y="1524000"/>
            <a:ext cx="7623175" cy="1752600"/>
          </a:xfrm>
        </p:spPr>
        <p:txBody>
          <a:bodyPr/>
          <a:lstStyle>
            <a:lvl1pPr>
              <a:defRPr sz="5000"/>
            </a:lvl1pPr>
          </a:lstStyle>
          <a:p>
            <a:r>
              <a:rPr lang="ja-JP" altLang="en-US" dirty="0"/>
              <a:t>マスタ タイトルの書式設定</a:t>
            </a:r>
          </a:p>
        </p:txBody>
      </p:sp>
      <p:sp>
        <p:nvSpPr>
          <p:cNvPr id="8195" name="Rectangle 3"/>
          <p:cNvSpPr>
            <a:spLocks noGrp="1" noChangeArrowheads="1"/>
          </p:cNvSpPr>
          <p:nvPr>
            <p:ph type="subTitle" idx="1"/>
          </p:nvPr>
        </p:nvSpPr>
        <p:spPr>
          <a:xfrm>
            <a:off x="1662113" y="3587750"/>
            <a:ext cx="6854825" cy="2428875"/>
          </a:xfrm>
        </p:spPr>
        <p:txBody>
          <a:bodyPr/>
          <a:lstStyle>
            <a:lvl1pPr marL="0" indent="0">
              <a:buFont typeface="Wingdings" pitchFamily="2" charset="2"/>
              <a:buNone/>
              <a:defRPr sz="2800"/>
            </a:lvl1pPr>
          </a:lstStyle>
          <a:p>
            <a:r>
              <a:rPr lang="ja-JP" altLang="en-US"/>
              <a:t>マスタ サブタイトルの書式設定</a:t>
            </a:r>
          </a:p>
        </p:txBody>
      </p:sp>
      <p:sp>
        <p:nvSpPr>
          <p:cNvPr id="6" name="Rectangle 4"/>
          <p:cNvSpPr>
            <a:spLocks noGrp="1" noChangeArrowheads="1"/>
          </p:cNvSpPr>
          <p:nvPr>
            <p:ph type="dt" sz="half" idx="10"/>
          </p:nvPr>
        </p:nvSpPr>
        <p:spPr/>
        <p:txBody>
          <a:bodyPr/>
          <a:lstStyle>
            <a:lvl1pPr>
              <a:defRPr/>
            </a:lvl1pPr>
          </a:lstStyle>
          <a:p>
            <a:pPr>
              <a:defRPr/>
            </a:pPr>
            <a:r>
              <a:rPr lang="ja-JP" altLang="en-US"/>
              <a:t>「マネジメント原理」</a:t>
            </a:r>
            <a:endParaRPr lang="en-US" altLang="ja-JP"/>
          </a:p>
        </p:txBody>
      </p:sp>
      <p:sp>
        <p:nvSpPr>
          <p:cNvPr id="7" name="Rectangle 5"/>
          <p:cNvSpPr>
            <a:spLocks noGrp="1" noChangeArrowheads="1"/>
          </p:cNvSpPr>
          <p:nvPr>
            <p:ph type="ftr" sz="quarter" idx="11"/>
          </p:nvPr>
        </p:nvSpPr>
        <p:spPr>
          <a:xfrm>
            <a:off x="3124200" y="6243638"/>
            <a:ext cx="3248025" cy="457200"/>
          </a:xfrm>
        </p:spPr>
        <p:txBody>
          <a:bodyPr/>
          <a:lstStyle>
            <a:lvl1pPr>
              <a:defRPr/>
            </a:lvl1pPr>
          </a:lstStyle>
          <a:p>
            <a:pPr>
              <a:defRPr/>
            </a:pPr>
            <a:r>
              <a:rPr lang="ja-JP" altLang="en-US"/>
              <a:t>組織文化とリーダーシップ</a:t>
            </a:r>
            <a:endParaRPr lang="en-US" altLang="ja-JP"/>
          </a:p>
        </p:txBody>
      </p:sp>
      <p:sp>
        <p:nvSpPr>
          <p:cNvPr id="8" name="Rectangle 6"/>
          <p:cNvSpPr>
            <a:spLocks noGrp="1" noChangeArrowheads="1"/>
          </p:cNvSpPr>
          <p:nvPr>
            <p:ph type="sldNum" sz="quarter" idx="12"/>
          </p:nvPr>
        </p:nvSpPr>
        <p:spPr>
          <a:xfrm>
            <a:off x="6553200" y="6243638"/>
            <a:ext cx="2133600" cy="457200"/>
          </a:xfrm>
        </p:spPr>
        <p:txBody>
          <a:bodyPr/>
          <a:lstStyle>
            <a:lvl1pPr>
              <a:defRPr/>
            </a:lvl1pPr>
          </a:lstStyle>
          <a:p>
            <a:pPr>
              <a:defRPr/>
            </a:pPr>
            <a:fld id="{B1C3518F-C2BD-4D79-B2E5-39780A5E7100}"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FA42E9C-A987-4895-AD65-F5115C42FFFA}"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76213"/>
            <a:ext cx="2057400" cy="5926137"/>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176213"/>
            <a:ext cx="6019800" cy="5926137"/>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FDC74FB-6246-43BE-8849-86E23D89A619}"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41951A5-0028-4E77-9714-7332A60CD747}"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0E32F05-8E14-4354-96FA-057EDA7AF00A}"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19FD916-8E47-4448-A9EF-3A6E04E5F8E1}"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9BE65D06-7865-40D5-BACF-78FA5D66C226}"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F3B949A-11FB-49C5-A633-DB0AAF0420E1}"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71C909A2-A808-41F2-B3E7-17E9570D48FC}"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BF88260-F46B-47BB-A555-A0436269DCAA}"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組織文化とリーダーシップ</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542F2CF-0491-43A4-923D-1C8C2D3AFCC0}"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7261" y="402397"/>
            <a:ext cx="8229600" cy="1274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570383"/>
            <a:ext cx="8229600" cy="46852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17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600">
                <a:latin typeface="+mj-lt"/>
              </a:defRPr>
            </a:lvl1pPr>
          </a:lstStyle>
          <a:p>
            <a:pPr>
              <a:defRPr/>
            </a:pPr>
            <a:r>
              <a:rPr lang="ja-JP" altLang="en-US"/>
              <a:t>「マネジメント原理」</a:t>
            </a:r>
            <a:endParaRPr lang="en-US" altLang="ja-JP"/>
          </a:p>
        </p:txBody>
      </p:sp>
      <p:sp>
        <p:nvSpPr>
          <p:cNvPr id="7173" name="Rectangle 5"/>
          <p:cNvSpPr>
            <a:spLocks noGrp="1" noChangeArrowheads="1"/>
          </p:cNvSpPr>
          <p:nvPr>
            <p:ph type="ftr" sz="quarter" idx="3"/>
          </p:nvPr>
        </p:nvSpPr>
        <p:spPr bwMode="auto">
          <a:xfrm>
            <a:off x="2594112" y="6248400"/>
            <a:ext cx="46401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600">
                <a:latin typeface="+mj-lt"/>
              </a:defRPr>
            </a:lvl1pPr>
          </a:lstStyle>
          <a:p>
            <a:pPr>
              <a:defRPr/>
            </a:pPr>
            <a:r>
              <a:rPr lang="ja-JP" altLang="en-US"/>
              <a:t>組織文化とリーダーシップ</a:t>
            </a:r>
            <a:endParaRPr lang="en-US" altLang="ja-JP"/>
          </a:p>
        </p:txBody>
      </p:sp>
      <p:sp>
        <p:nvSpPr>
          <p:cNvPr id="7174" name="Rectangle 6"/>
          <p:cNvSpPr>
            <a:spLocks noGrp="1" noChangeArrowheads="1"/>
          </p:cNvSpPr>
          <p:nvPr>
            <p:ph type="sldNum" sz="quarter" idx="4"/>
          </p:nvPr>
        </p:nvSpPr>
        <p:spPr bwMode="auto">
          <a:xfrm>
            <a:off x="7181850" y="6243638"/>
            <a:ext cx="15049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2000">
                <a:latin typeface="+mj-lt"/>
              </a:defRPr>
            </a:lvl1pPr>
          </a:lstStyle>
          <a:p>
            <a:pPr>
              <a:defRPr/>
            </a:pPr>
            <a:fld id="{BF4033AB-F934-4BA3-9D87-D0C02217DAD4}" type="slidenum">
              <a:rPr lang="en-US" altLang="ja-JP"/>
              <a:pPr>
                <a:defRPr/>
              </a:pPr>
              <a:t>‹#›</a:t>
            </a:fld>
            <a:endParaRPr lang="en-US" altLang="ja-JP"/>
          </a:p>
        </p:txBody>
      </p:sp>
      <p:sp>
        <p:nvSpPr>
          <p:cNvPr id="717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ja-JP" altLang="en-US"/>
          </a:p>
        </p:txBody>
      </p:sp>
      <p:sp>
        <p:nvSpPr>
          <p:cNvPr id="7176" name="Line 8"/>
          <p:cNvSpPr>
            <a:spLocks noChangeShapeType="1"/>
          </p:cNvSpPr>
          <p:nvPr/>
        </p:nvSpPr>
        <p:spPr bwMode="auto">
          <a:xfrm>
            <a:off x="457200" y="6311346"/>
            <a:ext cx="8229600" cy="0"/>
          </a:xfrm>
          <a:prstGeom prst="line">
            <a:avLst/>
          </a:prstGeom>
          <a:noFill/>
          <a:ln w="19050">
            <a:solidFill>
              <a:schemeClr val="accent1"/>
            </a:solidFill>
            <a:round/>
            <a:headEnd/>
            <a:tailEnd/>
          </a:ln>
          <a:effectLst/>
        </p:spPr>
        <p:txBody>
          <a:body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fade">
                                      <p:cBhvr>
                                        <p:cTn id="7" dur="500"/>
                                        <p:tgtEl>
                                          <p:spTgt spid="1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fade">
                                      <p:cBhvr>
                                        <p:cTn id="12" dur="500"/>
                                        <p:tgtEl>
                                          <p:spTgt spid="1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7">
                                            <p:txEl>
                                              <p:pRg st="2" end="2"/>
                                            </p:txEl>
                                          </p:spTgt>
                                        </p:tgtEl>
                                        <p:attrNameLst>
                                          <p:attrName>style.visibility</p:attrName>
                                        </p:attrNameLst>
                                      </p:cBhvr>
                                      <p:to>
                                        <p:strVal val="visible"/>
                                      </p:to>
                                    </p:set>
                                    <p:animEffect transition="in" filter="fade">
                                      <p:cBhvr>
                                        <p:cTn id="17" dur="500"/>
                                        <p:tgtEl>
                                          <p:spTgt spid="10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7">
                                            <p:txEl>
                                              <p:pRg st="3" end="3"/>
                                            </p:txEl>
                                          </p:spTgt>
                                        </p:tgtEl>
                                        <p:attrNameLst>
                                          <p:attrName>style.visibility</p:attrName>
                                        </p:attrNameLst>
                                      </p:cBhvr>
                                      <p:to>
                                        <p:strVal val="visible"/>
                                      </p:to>
                                    </p:set>
                                    <p:animEffect transition="in" filter="fade">
                                      <p:cBhvr>
                                        <p:cTn id="22" dur="500"/>
                                        <p:tgtEl>
                                          <p:spTgt spid="10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7">
                                            <p:txEl>
                                              <p:pRg st="4" end="4"/>
                                            </p:txEl>
                                          </p:spTgt>
                                        </p:tgtEl>
                                        <p:attrNameLst>
                                          <p:attrName>style.visibility</p:attrName>
                                        </p:attrNameLst>
                                      </p:cBhvr>
                                      <p:to>
                                        <p:strVal val="visible"/>
                                      </p:to>
                                    </p:set>
                                    <p:animEffect transition="in" filter="fade">
                                      <p:cBhvr>
                                        <p:cTn id="27"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Lst>
      </p:bldP>
    </p:bldLst>
  </p:timing>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2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2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2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2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kumimoji="1" sz="28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kumimoji="1" sz="2400">
          <a:solidFill>
            <a:schemeClr val="tx1"/>
          </a:solidFill>
          <a:latin typeface="+mn-lt"/>
          <a:ea typeface="+mn-ea"/>
        </a:defRPr>
      </a:lvl2pPr>
      <a:lvl3pPr marL="893763" indent="-222250" algn="l" rtl="0" eaLnBrk="0" fontAlgn="base" hangingPunct="0">
        <a:spcBef>
          <a:spcPct val="20000"/>
        </a:spcBef>
        <a:spcAft>
          <a:spcPct val="0"/>
        </a:spcAft>
        <a:buClr>
          <a:schemeClr val="accent1"/>
        </a:buClr>
        <a:buSzPct val="65000"/>
        <a:buFont typeface="Wingdings" pitchFamily="2" charset="2"/>
        <a:buChar char="n"/>
        <a:defRPr kumimoji="1" sz="2000">
          <a:solidFill>
            <a:schemeClr val="tx1"/>
          </a:solidFill>
          <a:latin typeface="+mn-lt"/>
          <a:ea typeface="+mn-ea"/>
        </a:defRPr>
      </a:lvl3pPr>
      <a:lvl4pPr marL="1252538" indent="-228600" algn="l" rtl="0" eaLnBrk="0" fontAlgn="base" hangingPunct="0">
        <a:spcBef>
          <a:spcPct val="20000"/>
        </a:spcBef>
        <a:spcAft>
          <a:spcPct val="0"/>
        </a:spcAft>
        <a:buClr>
          <a:schemeClr val="accent2"/>
        </a:buClr>
        <a:buSzPct val="70000"/>
        <a:buFont typeface="Wingdings" pitchFamily="2" charset="2"/>
        <a:buChar char="q"/>
        <a:defRPr kumimoji="1" sz="1800">
          <a:solidFill>
            <a:schemeClr val="tx1"/>
          </a:solidFill>
          <a:latin typeface="+mn-lt"/>
          <a:ea typeface="+mn-ea"/>
        </a:defRPr>
      </a:lvl4pPr>
      <a:lvl5pPr marL="1520825" indent="-179388" algn="l" rtl="0" eaLnBrk="0" fontAlgn="base" hangingPunct="0">
        <a:spcBef>
          <a:spcPct val="20000"/>
        </a:spcBef>
        <a:spcAft>
          <a:spcPct val="0"/>
        </a:spcAft>
        <a:buClr>
          <a:schemeClr val="accent1"/>
        </a:buClr>
        <a:buSzPct val="75000"/>
        <a:buFont typeface="Wingdings" pitchFamily="2" charset="2"/>
        <a:buChar char="§"/>
        <a:defRPr kumimoji="1" sz="1800">
          <a:solidFill>
            <a:schemeClr val="tx1"/>
          </a:solidFill>
          <a:latin typeface="+mn-lt"/>
          <a:ea typeface="+mn-ea"/>
        </a:defRPr>
      </a:lvl5pPr>
      <a:lvl6pPr marL="21383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6pPr>
      <a:lvl7pPr marL="25955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7pPr>
      <a:lvl8pPr marL="30527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8pPr>
      <a:lvl9pPr marL="35099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54102" y="1192278"/>
            <a:ext cx="7204668" cy="2153826"/>
          </a:xfrm>
        </p:spPr>
        <p:txBody>
          <a:bodyPr/>
          <a:lstStyle/>
          <a:p>
            <a:pPr eaLnBrk="1" hangingPunct="1"/>
            <a:r>
              <a:rPr lang="ja-JP" altLang="en-US" sz="4400" dirty="0"/>
              <a:t>マネジメント原理（説明</a:t>
            </a:r>
            <a:r>
              <a:rPr lang="en-US" altLang="ja-JP" sz="4400" dirty="0"/>
              <a:t>6</a:t>
            </a:r>
            <a:r>
              <a:rPr lang="ja-JP" altLang="en-US" sz="4400" dirty="0"/>
              <a:t>）</a:t>
            </a:r>
            <a:br>
              <a:rPr lang="en-US" altLang="ja-JP" sz="4400" dirty="0"/>
            </a:br>
            <a:r>
              <a:rPr lang="ja-JP" altLang="en-US" sz="4400" dirty="0"/>
              <a:t>　　　１．組織文化</a:t>
            </a:r>
            <a:br>
              <a:rPr lang="en-US" altLang="ja-JP" sz="4400" dirty="0"/>
            </a:br>
            <a:r>
              <a:rPr lang="ja-JP" altLang="en-US" sz="4400" dirty="0"/>
              <a:t>　　　２．リーダーシップ</a:t>
            </a:r>
            <a:endParaRPr lang="ja-JP" altLang="en-US" sz="4400" dirty="0">
              <a:solidFill>
                <a:srgbClr val="FF0000"/>
              </a:solidFill>
            </a:endParaRPr>
          </a:p>
        </p:txBody>
      </p:sp>
      <p:sp>
        <p:nvSpPr>
          <p:cNvPr id="3075" name="Rectangle 3"/>
          <p:cNvSpPr>
            <a:spLocks noGrp="1" noChangeArrowheads="1"/>
          </p:cNvSpPr>
          <p:nvPr>
            <p:ph type="subTitle" idx="1"/>
          </p:nvPr>
        </p:nvSpPr>
        <p:spPr>
          <a:xfrm>
            <a:off x="1630568" y="3444771"/>
            <a:ext cx="7543800" cy="2855912"/>
          </a:xfrm>
        </p:spPr>
        <p:txBody>
          <a:bodyPr/>
          <a:lstStyle/>
          <a:p>
            <a:pPr eaLnBrk="1" hangingPunct="1"/>
            <a:r>
              <a:rPr lang="ja-JP" altLang="en-US" sz="3200" dirty="0"/>
              <a:t>城西国際大学大学院</a:t>
            </a:r>
            <a:endParaRPr lang="en-US" altLang="ja-JP" sz="3200" dirty="0"/>
          </a:p>
          <a:p>
            <a:pPr eaLnBrk="1" hangingPunct="1"/>
            <a:r>
              <a:rPr lang="ja-JP" altLang="en-US" sz="3200" dirty="0"/>
              <a:t>ビジネスデザイン研究科</a:t>
            </a:r>
            <a:endParaRPr lang="en-US" altLang="ja-JP" sz="3200" dirty="0"/>
          </a:p>
          <a:p>
            <a:pPr eaLnBrk="1" hangingPunct="1"/>
            <a:r>
              <a:rPr lang="ja-JP" altLang="en-US" sz="3200" dirty="0"/>
              <a:t>経営学博士：伊東俊彦</a:t>
            </a:r>
            <a:endParaRPr lang="en-US" altLang="ja-JP" sz="1800" dirty="0"/>
          </a:p>
        </p:txBody>
      </p:sp>
      <p:sp>
        <p:nvSpPr>
          <p:cNvPr id="3076" name="テキスト ボックス 3"/>
          <p:cNvSpPr txBox="1">
            <a:spLocks noChangeArrowheads="1"/>
          </p:cNvSpPr>
          <p:nvPr/>
        </p:nvSpPr>
        <p:spPr bwMode="auto">
          <a:xfrm>
            <a:off x="582335" y="6431270"/>
            <a:ext cx="2458815" cy="307777"/>
          </a:xfrm>
          <a:prstGeom prst="rect">
            <a:avLst/>
          </a:prstGeom>
          <a:noFill/>
          <a:ln w="9525">
            <a:noFill/>
            <a:miter lim="800000"/>
            <a:headEnd/>
            <a:tailEnd/>
          </a:ln>
        </p:spPr>
        <p:txBody>
          <a:bodyPr wrap="square">
            <a:spAutoFit/>
          </a:bodyPr>
          <a:lstStyle/>
          <a:p>
            <a:r>
              <a:rPr lang="en-US" altLang="ja-JP" dirty="0"/>
              <a:t>management-6.pptx</a:t>
            </a:r>
            <a:endParaRPr lang="ja-JP" altLang="en-US" dirty="0">
              <a:solidFill>
                <a:srgbClr val="FF0000"/>
              </a:solidFill>
            </a:endParaRPr>
          </a:p>
        </p:txBody>
      </p:sp>
      <p:sp>
        <p:nvSpPr>
          <p:cNvPr id="5" name="正方形/長方形 4"/>
          <p:cNvSpPr/>
          <p:nvPr/>
        </p:nvSpPr>
        <p:spPr>
          <a:xfrm>
            <a:off x="1099336" y="5320772"/>
            <a:ext cx="7455384" cy="738664"/>
          </a:xfrm>
          <a:prstGeom prst="rect">
            <a:avLst/>
          </a:prstGeom>
        </p:spPr>
        <p:txBody>
          <a:bodyPr wrap="square">
            <a:spAutoFit/>
          </a:bodyPr>
          <a:lstStyle/>
          <a:p>
            <a:pPr eaLnBrk="1" hangingPunct="1"/>
            <a:r>
              <a:rPr lang="ja-JP" altLang="en-US" dirty="0"/>
              <a:t>・本資料作成にあたり特にことわらない限り下記書籍をテキストとして使用</a:t>
            </a:r>
            <a:endParaRPr lang="en-US" altLang="ja-JP" dirty="0"/>
          </a:p>
          <a:p>
            <a:pPr eaLnBrk="1" hangingPunct="1"/>
            <a:r>
              <a:rPr lang="ja-JP" altLang="en-US" dirty="0"/>
              <a:t>　</a:t>
            </a:r>
            <a:r>
              <a:rPr lang="en-US" altLang="ja-JP" dirty="0"/>
              <a:t>『</a:t>
            </a:r>
            <a:r>
              <a:rPr lang="ja-JP" altLang="en-US" dirty="0"/>
              <a:t>新版 公務員</a:t>
            </a:r>
            <a:r>
              <a:rPr lang="en-US" altLang="ja-JP" dirty="0"/>
              <a:t>V</a:t>
            </a:r>
            <a:r>
              <a:rPr lang="ja-JP" altLang="en-US" dirty="0"/>
              <a:t>テキスト</a:t>
            </a:r>
            <a:r>
              <a:rPr lang="en-US" altLang="ja-JP" dirty="0"/>
              <a:t>13 </a:t>
            </a:r>
            <a:r>
              <a:rPr lang="ja-JP" altLang="en-US" dirty="0"/>
              <a:t>経営学</a:t>
            </a:r>
            <a:r>
              <a:rPr lang="en-US" altLang="ja-JP" dirty="0"/>
              <a:t>』TAC</a:t>
            </a:r>
            <a:r>
              <a:rPr lang="ja-JP" altLang="en-US" dirty="0"/>
              <a:t>公務員講座編、</a:t>
            </a:r>
            <a:r>
              <a:rPr lang="en-US" altLang="ja-JP" dirty="0"/>
              <a:t>TAC</a:t>
            </a:r>
            <a:r>
              <a:rPr lang="ja-JP" altLang="en-US" dirty="0"/>
              <a:t>出版、</a:t>
            </a:r>
            <a:r>
              <a:rPr lang="en-US" altLang="ja-JP" dirty="0"/>
              <a:t>2007</a:t>
            </a:r>
          </a:p>
          <a:p>
            <a:pPr eaLnBrk="1" hangingPunct="1"/>
            <a:r>
              <a:rPr lang="ja-JP" altLang="en-US" dirty="0"/>
              <a:t>・</a:t>
            </a:r>
            <a:r>
              <a:rPr lang="ja-JP" altLang="en-US" dirty="0">
                <a:solidFill>
                  <a:srgbClr val="FF0000"/>
                </a:solidFill>
              </a:rPr>
              <a:t>組織文化の項目は</a:t>
            </a:r>
            <a:r>
              <a:rPr lang="en-US" altLang="ja-JP" dirty="0">
                <a:solidFill>
                  <a:srgbClr val="FF0000"/>
                </a:solidFill>
              </a:rPr>
              <a:t>『</a:t>
            </a:r>
            <a:r>
              <a:rPr lang="ja-JP" altLang="en-US" dirty="0">
                <a:solidFill>
                  <a:srgbClr val="FF0000"/>
                </a:solidFill>
              </a:rPr>
              <a:t>組織論</a:t>
            </a:r>
            <a:r>
              <a:rPr lang="en-US" altLang="ja-JP" dirty="0">
                <a:solidFill>
                  <a:srgbClr val="FF0000"/>
                </a:solidFill>
              </a:rPr>
              <a:t>』</a:t>
            </a:r>
            <a:r>
              <a:rPr lang="ja-JP" altLang="en-US" dirty="0">
                <a:solidFill>
                  <a:srgbClr val="FF0000"/>
                </a:solidFill>
              </a:rPr>
              <a:t>桑田耕太郎・田尾雅夫</a:t>
            </a:r>
            <a:r>
              <a:rPr lang="en-US" altLang="ja-JP" dirty="0">
                <a:solidFill>
                  <a:srgbClr val="FF0000"/>
                </a:solidFill>
              </a:rPr>
              <a:t>,</a:t>
            </a:r>
            <a:r>
              <a:rPr lang="ja-JP" altLang="en-US" dirty="0">
                <a:solidFill>
                  <a:srgbClr val="FF0000"/>
                </a:solidFill>
              </a:rPr>
              <a:t>有斐閣、</a:t>
            </a:r>
            <a:r>
              <a:rPr lang="en-US" altLang="ja-JP" dirty="0">
                <a:solidFill>
                  <a:srgbClr val="FF0000"/>
                </a:solidFill>
              </a:rPr>
              <a:t>1998 </a:t>
            </a:r>
            <a:r>
              <a:rPr lang="ja-JP" altLang="en-US" dirty="0">
                <a:solidFill>
                  <a:srgbClr val="FF0000"/>
                </a:solidFill>
              </a:rPr>
              <a:t>より第</a:t>
            </a:r>
            <a:r>
              <a:rPr lang="en-US" altLang="ja-JP" dirty="0">
                <a:solidFill>
                  <a:srgbClr val="FF0000"/>
                </a:solidFill>
              </a:rPr>
              <a:t>9</a:t>
            </a:r>
            <a:r>
              <a:rPr lang="ja-JP" altLang="en-US" dirty="0">
                <a:solidFill>
                  <a:srgbClr val="FF0000"/>
                </a:solidFill>
              </a:rPr>
              <a:t>章を参照</a:t>
            </a:r>
          </a:p>
        </p:txBody>
      </p:sp>
      <p:pic>
        <p:nvPicPr>
          <p:cNvPr id="1026" name="Picture 2" descr="C:\Documents and Settings\toshihiko\デスクトップ\万里の長城.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70" y="14685"/>
            <a:ext cx="3215083" cy="9673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5131A986-4D8C-460B-B39B-D971BF92F952}" type="slidenum">
              <a:rPr lang="en-US" altLang="ja-JP"/>
              <a:pPr>
                <a:defRPr/>
              </a:pPr>
              <a:t>10</a:t>
            </a:fld>
            <a:endParaRPr lang="en-US" altLang="ja-JP" dirty="0"/>
          </a:p>
        </p:txBody>
      </p:sp>
      <p:sp>
        <p:nvSpPr>
          <p:cNvPr id="16388" name="Rectangle 2"/>
          <p:cNvSpPr>
            <a:spLocks noGrp="1" noChangeArrowheads="1"/>
          </p:cNvSpPr>
          <p:nvPr>
            <p:ph type="title"/>
          </p:nvPr>
        </p:nvSpPr>
        <p:spPr>
          <a:xfrm>
            <a:off x="569913" y="431800"/>
            <a:ext cx="8229600" cy="1252538"/>
          </a:xfrm>
        </p:spPr>
        <p:txBody>
          <a:bodyPr/>
          <a:lstStyle/>
          <a:p>
            <a:pPr eaLnBrk="1" hangingPunct="1"/>
            <a:r>
              <a:rPr lang="ja-JP" altLang="en-US" dirty="0"/>
              <a:t>２．リーダーシップ</a:t>
            </a:r>
            <a:r>
              <a:rPr lang="en-US" altLang="ja-JP" dirty="0"/>
              <a:t>-4</a:t>
            </a:r>
            <a:endParaRPr lang="ja-JP" altLang="en-US" sz="4400" dirty="0"/>
          </a:p>
        </p:txBody>
      </p:sp>
      <p:sp>
        <p:nvSpPr>
          <p:cNvPr id="16389" name="Rectangle 3"/>
          <p:cNvSpPr>
            <a:spLocks noGrp="1" noChangeArrowheads="1"/>
          </p:cNvSpPr>
          <p:nvPr>
            <p:ph type="body" idx="1"/>
          </p:nvPr>
        </p:nvSpPr>
        <p:spPr>
          <a:xfrm>
            <a:off x="370784" y="1557495"/>
            <a:ext cx="8594311" cy="4852830"/>
          </a:xfrm>
        </p:spPr>
        <p:txBody>
          <a:bodyPr/>
          <a:lstStyle/>
          <a:p>
            <a:pPr eaLnBrk="1" hangingPunct="1">
              <a:spcBef>
                <a:spcPts val="1200"/>
              </a:spcBef>
            </a:pPr>
            <a:r>
              <a:rPr lang="ja-JP" altLang="en-US" dirty="0"/>
              <a:t>リーダーシップの</a:t>
            </a:r>
            <a:r>
              <a:rPr lang="en-US" altLang="ja-JP" dirty="0"/>
              <a:t>2</a:t>
            </a:r>
            <a:r>
              <a:rPr lang="ja-JP" altLang="en-US" dirty="0"/>
              <a:t>次元構造</a:t>
            </a:r>
            <a:r>
              <a:rPr lang="en-US" altLang="ja-JP" dirty="0"/>
              <a:t>-2</a:t>
            </a:r>
          </a:p>
          <a:p>
            <a:pPr lvl="1" eaLnBrk="1" hangingPunct="1">
              <a:spcBef>
                <a:spcPts val="1200"/>
              </a:spcBef>
            </a:pPr>
            <a:r>
              <a:rPr lang="ja-JP" altLang="en-US" dirty="0"/>
              <a:t>専制的リーダーシップと</a:t>
            </a:r>
            <a:r>
              <a:rPr lang="ja-JP" altLang="en-US" dirty="0">
                <a:solidFill>
                  <a:srgbClr val="FF0000"/>
                </a:solidFill>
              </a:rPr>
              <a:t>民主</a:t>
            </a:r>
            <a:r>
              <a:rPr lang="ja-JP" altLang="en-US" dirty="0"/>
              <a:t>的リーダーシップ</a:t>
            </a:r>
            <a:br>
              <a:rPr lang="en-US" altLang="ja-JP" dirty="0"/>
            </a:br>
            <a:r>
              <a:rPr lang="ja-JP" altLang="en-US" sz="2400" dirty="0"/>
              <a:t>（アイオワ研究：クルト・レヴィンら）</a:t>
            </a:r>
            <a:endParaRPr lang="en-US" altLang="ja-JP" dirty="0"/>
          </a:p>
          <a:p>
            <a:pPr lvl="2" eaLnBrk="1" hangingPunct="1">
              <a:spcBef>
                <a:spcPts val="1200"/>
              </a:spcBef>
            </a:pPr>
            <a:r>
              <a:rPr lang="ja-JP" altLang="en-US" dirty="0"/>
              <a:t>専制的リーダーシップ</a:t>
            </a:r>
            <a:endParaRPr lang="en-US" altLang="ja-JP" dirty="0"/>
          </a:p>
          <a:p>
            <a:pPr lvl="3" eaLnBrk="1" hangingPunct="1">
              <a:spcBef>
                <a:spcPts val="1200"/>
              </a:spcBef>
            </a:pPr>
            <a:r>
              <a:rPr lang="ja-JP" altLang="en-US" dirty="0"/>
              <a:t>一元化された</a:t>
            </a:r>
            <a:r>
              <a:rPr lang="ja-JP" altLang="en-US" dirty="0">
                <a:solidFill>
                  <a:srgbClr val="FF0000"/>
                </a:solidFill>
              </a:rPr>
              <a:t>権威</a:t>
            </a:r>
            <a:r>
              <a:rPr lang="ja-JP" altLang="en-US" dirty="0"/>
              <a:t>に基づく命令に迅速に反応することが求められる場合</a:t>
            </a:r>
            <a:endParaRPr lang="en-US" altLang="ja-JP" dirty="0"/>
          </a:p>
          <a:p>
            <a:pPr lvl="2" eaLnBrk="1" hangingPunct="1">
              <a:spcBef>
                <a:spcPts val="1200"/>
              </a:spcBef>
            </a:pPr>
            <a:r>
              <a:rPr lang="ja-JP" altLang="en-US" dirty="0"/>
              <a:t>民主的リーダーシップ</a:t>
            </a:r>
            <a:endParaRPr lang="en-US" altLang="ja-JP" dirty="0"/>
          </a:p>
          <a:p>
            <a:pPr lvl="3" eaLnBrk="1" hangingPunct="1">
              <a:spcBef>
                <a:spcPts val="1200"/>
              </a:spcBef>
            </a:pPr>
            <a:r>
              <a:rPr lang="ja-JP" altLang="en-US" dirty="0"/>
              <a:t>リーダーの過剰な</a:t>
            </a:r>
            <a:r>
              <a:rPr lang="ja-JP" altLang="en-US" dirty="0">
                <a:solidFill>
                  <a:srgbClr val="FF0000"/>
                </a:solidFill>
              </a:rPr>
              <a:t>独立心</a:t>
            </a:r>
            <a:r>
              <a:rPr lang="ja-JP" altLang="en-US" dirty="0"/>
              <a:t>がフォロワーからの進言を</a:t>
            </a:r>
            <a:r>
              <a:rPr lang="ja-JP" altLang="en-US" dirty="0">
                <a:solidFill>
                  <a:srgbClr val="FF0000"/>
                </a:solidFill>
              </a:rPr>
              <a:t>妨げる</a:t>
            </a:r>
            <a:r>
              <a:rPr lang="ja-JP" altLang="en-US" dirty="0"/>
              <a:t>ような場合が</a:t>
            </a:r>
            <a:br>
              <a:rPr lang="en-US" altLang="ja-JP" dirty="0"/>
            </a:br>
            <a:r>
              <a:rPr lang="ja-JP" altLang="en-US" dirty="0"/>
              <a:t>あることを防ぐ</a:t>
            </a:r>
            <a:endParaRPr lang="en-US" altLang="ja-JP" dirty="0"/>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678674DD-88FB-4BD3-9582-1D447DB031B3}" type="slidenum">
              <a:rPr lang="en-US" altLang="ja-JP"/>
              <a:pPr>
                <a:defRPr/>
              </a:pPr>
              <a:t>11</a:t>
            </a:fld>
            <a:endParaRPr lang="en-US" altLang="ja-JP" dirty="0"/>
          </a:p>
        </p:txBody>
      </p:sp>
      <p:sp>
        <p:nvSpPr>
          <p:cNvPr id="17412" name="Rectangle 2"/>
          <p:cNvSpPr>
            <a:spLocks noGrp="1" noChangeArrowheads="1"/>
          </p:cNvSpPr>
          <p:nvPr>
            <p:ph type="title"/>
          </p:nvPr>
        </p:nvSpPr>
        <p:spPr>
          <a:xfrm>
            <a:off x="569913" y="322471"/>
            <a:ext cx="8229600" cy="1252538"/>
          </a:xfrm>
        </p:spPr>
        <p:txBody>
          <a:bodyPr/>
          <a:lstStyle/>
          <a:p>
            <a:pPr eaLnBrk="1" hangingPunct="1"/>
            <a:r>
              <a:rPr lang="ja-JP" altLang="en-US" dirty="0"/>
              <a:t>２．リーダーシップ</a:t>
            </a:r>
            <a:r>
              <a:rPr lang="en-US" altLang="ja-JP" dirty="0"/>
              <a:t>-5</a:t>
            </a:r>
            <a:endParaRPr lang="ja-JP" altLang="en-US" sz="4400" dirty="0"/>
          </a:p>
        </p:txBody>
      </p:sp>
      <p:sp>
        <p:nvSpPr>
          <p:cNvPr id="17413" name="Rectangle 3"/>
          <p:cNvSpPr>
            <a:spLocks noGrp="1" noChangeArrowheads="1"/>
          </p:cNvSpPr>
          <p:nvPr>
            <p:ph type="body" idx="1"/>
          </p:nvPr>
        </p:nvSpPr>
        <p:spPr>
          <a:xfrm>
            <a:off x="633046" y="1145512"/>
            <a:ext cx="8510953" cy="5185301"/>
          </a:xfrm>
        </p:spPr>
        <p:txBody>
          <a:bodyPr/>
          <a:lstStyle/>
          <a:p>
            <a:pPr eaLnBrk="1" hangingPunct="1">
              <a:spcBef>
                <a:spcPts val="600"/>
              </a:spcBef>
            </a:pPr>
            <a:r>
              <a:rPr lang="ja-JP" altLang="en-US" sz="2800" dirty="0"/>
              <a:t>リーダーシップの代替アプローチ</a:t>
            </a:r>
            <a:endParaRPr lang="en-US" altLang="ja-JP" sz="2800" dirty="0"/>
          </a:p>
          <a:p>
            <a:pPr lvl="1" eaLnBrk="1" hangingPunct="1">
              <a:spcBef>
                <a:spcPts val="600"/>
              </a:spcBef>
            </a:pPr>
            <a:r>
              <a:rPr lang="ja-JP" altLang="en-US" sz="2400" dirty="0"/>
              <a:t>リーダーシップは常に発揮できるとは</a:t>
            </a:r>
            <a:r>
              <a:rPr lang="ja-JP" altLang="en-US" sz="2400" dirty="0">
                <a:solidFill>
                  <a:srgbClr val="FF0000"/>
                </a:solidFill>
              </a:rPr>
              <a:t>限らない</a:t>
            </a:r>
            <a:endParaRPr lang="en-US" altLang="ja-JP" sz="2400" dirty="0">
              <a:solidFill>
                <a:srgbClr val="FF0000"/>
              </a:solidFill>
            </a:endParaRPr>
          </a:p>
          <a:p>
            <a:pPr lvl="2" eaLnBrk="1" hangingPunct="1">
              <a:spcBef>
                <a:spcPts val="600"/>
              </a:spcBef>
            </a:pPr>
            <a:r>
              <a:rPr lang="ja-JP" altLang="en-US" dirty="0"/>
              <a:t>リーダーの行動が部下に影響を与えることが</a:t>
            </a:r>
            <a:r>
              <a:rPr lang="ja-JP" altLang="en-US" dirty="0">
                <a:solidFill>
                  <a:srgbClr val="FF0000"/>
                </a:solidFill>
              </a:rPr>
              <a:t>できない</a:t>
            </a:r>
            <a:endParaRPr lang="en-US" altLang="ja-JP" dirty="0">
              <a:solidFill>
                <a:srgbClr val="FF0000"/>
              </a:solidFill>
            </a:endParaRPr>
          </a:p>
          <a:p>
            <a:pPr lvl="3" eaLnBrk="1" hangingPunct="1">
              <a:spcBef>
                <a:spcPts val="600"/>
              </a:spcBef>
            </a:pPr>
            <a:r>
              <a:rPr lang="ja-JP" altLang="en-US" dirty="0"/>
              <a:t>リーダーを</a:t>
            </a:r>
            <a:r>
              <a:rPr lang="ja-JP" altLang="en-US" dirty="0">
                <a:solidFill>
                  <a:srgbClr val="FF0000"/>
                </a:solidFill>
              </a:rPr>
              <a:t>必要とし</a:t>
            </a:r>
            <a:r>
              <a:rPr lang="ja-JP" altLang="en-US" dirty="0"/>
              <a:t>ない</a:t>
            </a:r>
            <a:endParaRPr lang="en-US" altLang="ja-JP" dirty="0"/>
          </a:p>
          <a:p>
            <a:pPr lvl="2" eaLnBrk="1" hangingPunct="1">
              <a:spcBef>
                <a:spcPts val="600"/>
              </a:spcBef>
            </a:pPr>
            <a:r>
              <a:rPr lang="ja-JP" altLang="en-US" sz="2000" dirty="0"/>
              <a:t>部下のプロフェッショナル志向が</a:t>
            </a:r>
            <a:r>
              <a:rPr lang="ja-JP" altLang="en-US" sz="2000" dirty="0">
                <a:solidFill>
                  <a:srgbClr val="FF0000"/>
                </a:solidFill>
              </a:rPr>
              <a:t>強い</a:t>
            </a:r>
            <a:r>
              <a:rPr lang="ja-JP" altLang="en-US" sz="2000" dirty="0"/>
              <a:t>場合</a:t>
            </a:r>
            <a:endParaRPr lang="en-US" altLang="ja-JP" sz="2000" dirty="0"/>
          </a:p>
          <a:p>
            <a:pPr lvl="3" eaLnBrk="1" hangingPunct="1">
              <a:spcBef>
                <a:spcPts val="600"/>
              </a:spcBef>
            </a:pPr>
            <a:r>
              <a:rPr lang="ja-JP" altLang="en-US" dirty="0"/>
              <a:t>面倒見のよいリーダの影響が</a:t>
            </a:r>
            <a:r>
              <a:rPr lang="ja-JP" altLang="en-US" dirty="0">
                <a:solidFill>
                  <a:srgbClr val="FF0000"/>
                </a:solidFill>
              </a:rPr>
              <a:t>活かされ</a:t>
            </a:r>
            <a:r>
              <a:rPr lang="ja-JP" altLang="en-US" dirty="0"/>
              <a:t>ない</a:t>
            </a:r>
            <a:endParaRPr lang="en-US" altLang="ja-JP" dirty="0"/>
          </a:p>
          <a:p>
            <a:pPr lvl="1" eaLnBrk="1" hangingPunct="1">
              <a:spcBef>
                <a:spcPts val="600"/>
              </a:spcBef>
            </a:pPr>
            <a:r>
              <a:rPr lang="ja-JP" altLang="en-US" sz="2400" dirty="0"/>
              <a:t>リーダーシップの代替、無効化</a:t>
            </a:r>
            <a:endParaRPr lang="en-US" altLang="ja-JP" sz="2400" dirty="0"/>
          </a:p>
          <a:p>
            <a:pPr lvl="2" eaLnBrk="1" hangingPunct="1">
              <a:spcBef>
                <a:spcPts val="600"/>
              </a:spcBef>
            </a:pPr>
            <a:r>
              <a:rPr lang="ja-JP" altLang="en-US" sz="2000" dirty="0"/>
              <a:t>部下の</a:t>
            </a:r>
            <a:r>
              <a:rPr lang="ja-JP" altLang="en-US" sz="2000" dirty="0">
                <a:solidFill>
                  <a:srgbClr val="FF0000"/>
                </a:solidFill>
              </a:rPr>
              <a:t>能力</a:t>
            </a:r>
            <a:r>
              <a:rPr lang="ja-JP" altLang="en-US" sz="2000" dirty="0"/>
              <a:t>・経験がある場合</a:t>
            </a:r>
            <a:endParaRPr lang="en-US" altLang="ja-JP" sz="2000" dirty="0"/>
          </a:p>
          <a:p>
            <a:pPr lvl="3" eaLnBrk="1" hangingPunct="1">
              <a:spcBef>
                <a:spcPts val="600"/>
              </a:spcBef>
            </a:pPr>
            <a:r>
              <a:rPr lang="ja-JP" altLang="en-US" dirty="0"/>
              <a:t>リーダーシップの構造づくり機能を</a:t>
            </a:r>
            <a:r>
              <a:rPr lang="ja-JP" altLang="en-US" dirty="0">
                <a:solidFill>
                  <a:srgbClr val="FF0000"/>
                </a:solidFill>
              </a:rPr>
              <a:t>代替</a:t>
            </a:r>
            <a:r>
              <a:rPr lang="ja-JP" altLang="en-US" dirty="0"/>
              <a:t>・阻害する</a:t>
            </a:r>
            <a:endParaRPr lang="en-US" altLang="ja-JP" dirty="0"/>
          </a:p>
          <a:p>
            <a:pPr lvl="2" eaLnBrk="1" hangingPunct="1">
              <a:spcBef>
                <a:spcPts val="600"/>
              </a:spcBef>
            </a:pPr>
            <a:r>
              <a:rPr lang="ja-JP" altLang="en-US" sz="2000" dirty="0"/>
              <a:t>独立への欲求</a:t>
            </a:r>
            <a:r>
              <a:rPr lang="ja-JP" altLang="en-US" dirty="0"/>
              <a:t>･</a:t>
            </a:r>
            <a:r>
              <a:rPr lang="ja-JP" altLang="en-US" sz="2000" dirty="0"/>
              <a:t>プロフェッショナル</a:t>
            </a:r>
            <a:r>
              <a:rPr lang="ja-JP" altLang="en-US" sz="2000" dirty="0">
                <a:solidFill>
                  <a:srgbClr val="FF0000"/>
                </a:solidFill>
              </a:rPr>
              <a:t>志向</a:t>
            </a:r>
            <a:r>
              <a:rPr lang="ja-JP" altLang="en-US" sz="2000" dirty="0"/>
              <a:t>・経済的報酬への</a:t>
            </a:r>
            <a:r>
              <a:rPr lang="ja-JP" altLang="en-US" sz="2000" dirty="0">
                <a:solidFill>
                  <a:srgbClr val="FF0000"/>
                </a:solidFill>
              </a:rPr>
              <a:t>無関心</a:t>
            </a:r>
            <a:endParaRPr lang="en-US" altLang="ja-JP" sz="2000" dirty="0">
              <a:solidFill>
                <a:srgbClr val="FF0000"/>
              </a:solidFill>
            </a:endParaRPr>
          </a:p>
          <a:p>
            <a:pPr lvl="3" eaLnBrk="1" hangingPunct="1">
              <a:spcBef>
                <a:spcPts val="600"/>
              </a:spcBef>
            </a:pPr>
            <a:r>
              <a:rPr lang="ja-JP" altLang="en-US" dirty="0"/>
              <a:t>構造づくり機能と配慮機能の両方を代替・</a:t>
            </a:r>
            <a:r>
              <a:rPr lang="ja-JP" altLang="en-US" dirty="0">
                <a:solidFill>
                  <a:srgbClr val="FF0000"/>
                </a:solidFill>
              </a:rPr>
              <a:t>阻害</a:t>
            </a:r>
            <a:r>
              <a:rPr lang="ja-JP" altLang="en-US" dirty="0"/>
              <a:t>する</a:t>
            </a:r>
            <a:endParaRPr lang="en-US" altLang="ja-JP" dirty="0"/>
          </a:p>
          <a:p>
            <a:pPr lvl="2" eaLnBrk="1" hangingPunct="1">
              <a:spcBef>
                <a:spcPts val="600"/>
              </a:spcBef>
            </a:pPr>
            <a:r>
              <a:rPr lang="ja-JP" altLang="en-US" sz="2000" dirty="0"/>
              <a:t>個人に能力・</a:t>
            </a:r>
            <a:r>
              <a:rPr lang="ja-JP" altLang="en-US" sz="2000" dirty="0">
                <a:solidFill>
                  <a:srgbClr val="FF0000"/>
                </a:solidFill>
              </a:rPr>
              <a:t>経験</a:t>
            </a:r>
            <a:r>
              <a:rPr lang="ja-JP" altLang="en-US" sz="2000" dirty="0"/>
              <a:t>がある集団</a:t>
            </a:r>
            <a:endParaRPr lang="en-US" altLang="ja-JP" sz="2000" dirty="0"/>
          </a:p>
          <a:p>
            <a:pPr lvl="3" eaLnBrk="1" hangingPunct="1">
              <a:spcBef>
                <a:spcPts val="600"/>
              </a:spcBef>
            </a:pPr>
            <a:r>
              <a:rPr lang="ja-JP" altLang="en-US" dirty="0"/>
              <a:t>構造づくりにリーダーシップを</a:t>
            </a:r>
            <a:r>
              <a:rPr lang="ja-JP" altLang="en-US" dirty="0">
                <a:solidFill>
                  <a:srgbClr val="FF0000"/>
                </a:solidFill>
              </a:rPr>
              <a:t>必要とし</a:t>
            </a:r>
            <a:r>
              <a:rPr lang="ja-JP" altLang="en-US" dirty="0"/>
              <a:t>ない</a:t>
            </a:r>
            <a:endParaRPr lang="en-US" altLang="ja-JP" dirty="0"/>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F08529F0-4B69-48E6-BDC5-7C9C75A44DD4}" type="slidenum">
              <a:rPr lang="en-US" altLang="ja-JP"/>
              <a:pPr>
                <a:defRPr/>
              </a:pPr>
              <a:t>12</a:t>
            </a:fld>
            <a:endParaRPr lang="en-US" altLang="ja-JP" dirty="0"/>
          </a:p>
        </p:txBody>
      </p:sp>
      <p:sp>
        <p:nvSpPr>
          <p:cNvPr id="18436" name="Rectangle 2"/>
          <p:cNvSpPr>
            <a:spLocks noGrp="1" noChangeArrowheads="1"/>
          </p:cNvSpPr>
          <p:nvPr>
            <p:ph type="title"/>
          </p:nvPr>
        </p:nvSpPr>
        <p:spPr>
          <a:xfrm>
            <a:off x="569913" y="574566"/>
            <a:ext cx="8229600" cy="1211372"/>
          </a:xfrm>
        </p:spPr>
        <p:txBody>
          <a:bodyPr/>
          <a:lstStyle/>
          <a:p>
            <a:pPr eaLnBrk="1" hangingPunct="1">
              <a:lnSpc>
                <a:spcPts val="4000"/>
              </a:lnSpc>
            </a:pPr>
            <a:r>
              <a:rPr lang="ja-JP" altLang="en-US" dirty="0"/>
              <a:t>２．リーダーシップ</a:t>
            </a:r>
            <a:r>
              <a:rPr lang="en-US" altLang="ja-JP" dirty="0"/>
              <a:t>-6</a:t>
            </a:r>
            <a:endParaRPr lang="ja-JP" altLang="en-US" sz="4400" dirty="0"/>
          </a:p>
        </p:txBody>
      </p:sp>
      <p:sp>
        <p:nvSpPr>
          <p:cNvPr id="18437" name="Rectangle 3"/>
          <p:cNvSpPr>
            <a:spLocks noGrp="1" noChangeArrowheads="1"/>
          </p:cNvSpPr>
          <p:nvPr>
            <p:ph type="body" idx="1"/>
          </p:nvPr>
        </p:nvSpPr>
        <p:spPr>
          <a:xfrm>
            <a:off x="713433" y="1336431"/>
            <a:ext cx="8239648" cy="5123590"/>
          </a:xfrm>
        </p:spPr>
        <p:txBody>
          <a:bodyPr/>
          <a:lstStyle/>
          <a:p>
            <a:pPr eaLnBrk="1" hangingPunct="1">
              <a:spcBef>
                <a:spcPts val="600"/>
              </a:spcBef>
            </a:pPr>
            <a:r>
              <a:rPr lang="ja-JP" altLang="en-US" sz="2800" dirty="0"/>
              <a:t>リーダーのライフサイクル・モデル</a:t>
            </a:r>
            <a:endParaRPr lang="en-US" altLang="ja-JP" sz="2800" dirty="0"/>
          </a:p>
          <a:p>
            <a:pPr lvl="1" eaLnBrk="1" hangingPunct="1">
              <a:spcBef>
                <a:spcPts val="600"/>
              </a:spcBef>
            </a:pPr>
            <a:r>
              <a:rPr lang="ja-JP" altLang="en-US" dirty="0"/>
              <a:t>ハーシー＆ブランチャードの研究</a:t>
            </a:r>
            <a:endParaRPr lang="en-US" altLang="ja-JP" dirty="0"/>
          </a:p>
          <a:p>
            <a:pPr lvl="2">
              <a:spcBef>
                <a:spcPts val="600"/>
              </a:spcBef>
            </a:pPr>
            <a:r>
              <a:rPr lang="ja-JP" altLang="en-US" dirty="0"/>
              <a:t>リーダーはフォロワーにより、リーダーシップが</a:t>
            </a:r>
            <a:r>
              <a:rPr lang="ja-JP" altLang="en-US" dirty="0">
                <a:solidFill>
                  <a:srgbClr val="FF0000"/>
                </a:solidFill>
              </a:rPr>
              <a:t>相違</a:t>
            </a:r>
            <a:r>
              <a:rPr lang="ja-JP" altLang="en-US" dirty="0"/>
              <a:t>する</a:t>
            </a:r>
            <a:endParaRPr lang="en-US" altLang="ja-JP" dirty="0"/>
          </a:p>
          <a:p>
            <a:pPr lvl="3" eaLnBrk="1" hangingPunct="1">
              <a:spcBef>
                <a:spcPts val="600"/>
              </a:spcBef>
            </a:pPr>
            <a:r>
              <a:rPr lang="ja-JP" altLang="en-US" dirty="0"/>
              <a:t>フォロワーの</a:t>
            </a:r>
            <a:r>
              <a:rPr lang="ja-JP" altLang="en-US" dirty="0">
                <a:solidFill>
                  <a:srgbClr val="FF0000"/>
                </a:solidFill>
              </a:rPr>
              <a:t>成熟</a:t>
            </a:r>
            <a:r>
              <a:rPr lang="ja-JP" altLang="en-US" dirty="0"/>
              <a:t>度合いに応じてリーダーシップは変化する</a:t>
            </a:r>
            <a:endParaRPr lang="en-US" altLang="ja-JP" dirty="0"/>
          </a:p>
          <a:p>
            <a:pPr lvl="3" eaLnBrk="1" hangingPunct="1">
              <a:spcBef>
                <a:spcPts val="600"/>
              </a:spcBef>
            </a:pPr>
            <a:r>
              <a:rPr lang="ja-JP" altLang="en-US" dirty="0">
                <a:solidFill>
                  <a:srgbClr val="FF0000"/>
                </a:solidFill>
              </a:rPr>
              <a:t>仕事</a:t>
            </a:r>
            <a:r>
              <a:rPr lang="ja-JP" altLang="en-US" dirty="0"/>
              <a:t>中心のリーダーシップ：フォロワーが成熟</a:t>
            </a:r>
            <a:r>
              <a:rPr lang="ja-JP" altLang="en-US" dirty="0">
                <a:solidFill>
                  <a:srgbClr val="FF0000"/>
                </a:solidFill>
              </a:rPr>
              <a:t>してい</a:t>
            </a:r>
            <a:r>
              <a:rPr lang="ja-JP" altLang="en-US" dirty="0"/>
              <a:t>ない場合</a:t>
            </a:r>
            <a:endParaRPr lang="en-US" altLang="ja-JP" dirty="0"/>
          </a:p>
          <a:p>
            <a:pPr lvl="3" eaLnBrk="1" hangingPunct="1">
              <a:spcBef>
                <a:spcPts val="600"/>
              </a:spcBef>
            </a:pPr>
            <a:r>
              <a:rPr lang="ja-JP" altLang="en-US" dirty="0"/>
              <a:t>仕事中心と人間関係の</a:t>
            </a:r>
            <a:r>
              <a:rPr lang="ja-JP" altLang="en-US" dirty="0">
                <a:solidFill>
                  <a:srgbClr val="FF0000"/>
                </a:solidFill>
              </a:rPr>
              <a:t>組合せ</a:t>
            </a:r>
            <a:r>
              <a:rPr lang="ja-JP" altLang="en-US" dirty="0"/>
              <a:t>：フォロワーが成熟中</a:t>
            </a:r>
            <a:endParaRPr lang="en-US" altLang="ja-JP" dirty="0"/>
          </a:p>
          <a:p>
            <a:pPr lvl="3" eaLnBrk="1" hangingPunct="1">
              <a:spcBef>
                <a:spcPts val="600"/>
              </a:spcBef>
            </a:pPr>
            <a:r>
              <a:rPr lang="ja-JP" altLang="en-US" dirty="0">
                <a:solidFill>
                  <a:srgbClr val="FF0000"/>
                </a:solidFill>
              </a:rPr>
              <a:t>人間関係</a:t>
            </a:r>
            <a:r>
              <a:rPr lang="ja-JP" altLang="en-US" dirty="0"/>
              <a:t>中心のリーダーシップ：フォロワーが十分</a:t>
            </a:r>
            <a:r>
              <a:rPr lang="ja-JP" altLang="en-US" dirty="0">
                <a:solidFill>
                  <a:srgbClr val="FF0000"/>
                </a:solidFill>
              </a:rPr>
              <a:t>成熟</a:t>
            </a:r>
            <a:r>
              <a:rPr lang="ja-JP" altLang="en-US" dirty="0"/>
              <a:t>している場合</a:t>
            </a:r>
            <a:endParaRPr lang="en-US" altLang="ja-JP" dirty="0"/>
          </a:p>
          <a:p>
            <a:pPr eaLnBrk="1" hangingPunct="1">
              <a:spcBef>
                <a:spcPts val="600"/>
              </a:spcBef>
            </a:pPr>
            <a:r>
              <a:rPr lang="ja-JP" altLang="en-US" sz="2800" dirty="0"/>
              <a:t>リーダーシップのコンティンジェンシー・モデル</a:t>
            </a:r>
            <a:endParaRPr lang="en-US" altLang="ja-JP" sz="2800" dirty="0">
              <a:solidFill>
                <a:srgbClr val="FF0000"/>
              </a:solidFill>
            </a:endParaRPr>
          </a:p>
          <a:p>
            <a:pPr lvl="1" eaLnBrk="1" hangingPunct="1">
              <a:spcBef>
                <a:spcPts val="600"/>
              </a:spcBef>
            </a:pPr>
            <a:r>
              <a:rPr lang="ja-JP" altLang="en-US" dirty="0"/>
              <a:t>フィードラーの研究：</a:t>
            </a:r>
            <a:r>
              <a:rPr lang="en-US" altLang="ja-JP" dirty="0"/>
              <a:t>1960</a:t>
            </a:r>
            <a:r>
              <a:rPr lang="ja-JP" altLang="en-US" dirty="0"/>
              <a:t>年代～</a:t>
            </a:r>
            <a:endParaRPr lang="en-US" altLang="ja-JP" dirty="0"/>
          </a:p>
          <a:p>
            <a:pPr lvl="2" eaLnBrk="1" hangingPunct="1">
              <a:spcBef>
                <a:spcPts val="600"/>
              </a:spcBef>
            </a:pPr>
            <a:r>
              <a:rPr lang="ja-JP" altLang="en-US" dirty="0"/>
              <a:t>リーダーシップ・スタイルは</a:t>
            </a:r>
            <a:r>
              <a:rPr lang="ja-JP" altLang="en-US" dirty="0">
                <a:solidFill>
                  <a:srgbClr val="FF0000"/>
                </a:solidFill>
              </a:rPr>
              <a:t>普遍</a:t>
            </a:r>
            <a:r>
              <a:rPr lang="ja-JP" altLang="en-US" dirty="0"/>
              <a:t>ではなく、リーダーや部下の</a:t>
            </a:r>
            <a:br>
              <a:rPr lang="en-US" altLang="ja-JP" dirty="0"/>
            </a:br>
            <a:r>
              <a:rPr lang="ja-JP" altLang="en-US" dirty="0"/>
              <a:t>置かれた</a:t>
            </a:r>
            <a:r>
              <a:rPr lang="ja-JP" altLang="en-US" dirty="0">
                <a:solidFill>
                  <a:srgbClr val="FF0000"/>
                </a:solidFill>
              </a:rPr>
              <a:t>状況</a:t>
            </a:r>
            <a:r>
              <a:rPr lang="ja-JP" altLang="en-US" dirty="0"/>
              <a:t>に依存する</a:t>
            </a:r>
            <a:endParaRPr lang="en-US" altLang="ja-JP" dirty="0"/>
          </a:p>
          <a:p>
            <a:pPr lvl="2" eaLnBrk="1" hangingPunct="1">
              <a:spcBef>
                <a:spcPts val="600"/>
              </a:spcBef>
            </a:pPr>
            <a:r>
              <a:rPr lang="ja-JP" altLang="en-US" dirty="0">
                <a:solidFill>
                  <a:srgbClr val="FF0000"/>
                </a:solidFill>
              </a:rPr>
              <a:t>状況適合</a:t>
            </a:r>
            <a:r>
              <a:rPr lang="ja-JP" altLang="en-US" dirty="0"/>
              <a:t>型リーダーシップが求められる</a:t>
            </a:r>
            <a:endParaRPr lang="en-US" altLang="ja-JP" dirty="0"/>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pic>
        <p:nvPicPr>
          <p:cNvPr id="7" name="Picture 2" descr="C:\Documents and Settings\toshihiko\Local Settings\Temporary Internet Files\Content.IE5\V96PQNOG\MC90028693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4975" y="5620637"/>
            <a:ext cx="640865" cy="6508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86FFDD01-8F33-4113-B8AD-26DDC7906CBB}" type="slidenum">
              <a:rPr lang="en-US" altLang="ja-JP"/>
              <a:pPr>
                <a:defRPr/>
              </a:pPr>
              <a:t>13</a:t>
            </a:fld>
            <a:endParaRPr lang="en-US" altLang="ja-JP" dirty="0"/>
          </a:p>
        </p:txBody>
      </p:sp>
      <p:sp>
        <p:nvSpPr>
          <p:cNvPr id="14340" name="Rectangle 2"/>
          <p:cNvSpPr>
            <a:spLocks noGrp="1" noChangeArrowheads="1"/>
          </p:cNvSpPr>
          <p:nvPr>
            <p:ph type="title"/>
          </p:nvPr>
        </p:nvSpPr>
        <p:spPr>
          <a:xfrm>
            <a:off x="569913" y="311224"/>
            <a:ext cx="8229600" cy="1252538"/>
          </a:xfrm>
        </p:spPr>
        <p:txBody>
          <a:bodyPr/>
          <a:lstStyle/>
          <a:p>
            <a:pPr eaLnBrk="1" hangingPunct="1"/>
            <a:r>
              <a:rPr lang="ja-JP" altLang="en-US" dirty="0">
                <a:latin typeface="+mj-ea"/>
              </a:rPr>
              <a:t>宿題３：レポート</a:t>
            </a:r>
            <a:r>
              <a:rPr lang="en-US" altLang="ja-JP" dirty="0">
                <a:latin typeface="+mj-ea"/>
              </a:rPr>
              <a:t>3</a:t>
            </a:r>
            <a:endParaRPr lang="ja-JP" altLang="en-US" sz="4400" dirty="0"/>
          </a:p>
        </p:txBody>
      </p:sp>
      <p:sp>
        <p:nvSpPr>
          <p:cNvPr id="8" name="日付プレースホルダ 7"/>
          <p:cNvSpPr>
            <a:spLocks noGrp="1"/>
          </p:cNvSpPr>
          <p:nvPr>
            <p:ph type="dt" sz="half" idx="10"/>
          </p:nvPr>
        </p:nvSpPr>
        <p:spPr/>
        <p:txBody>
          <a:bodyPr/>
          <a:lstStyle/>
          <a:p>
            <a:pPr>
              <a:defRPr/>
            </a:pPr>
            <a:r>
              <a:rPr lang="ja-JP" altLang="en-US"/>
              <a:t>「マネジメント原理」</a:t>
            </a:r>
            <a:endParaRPr lang="en-US" altLang="ja-JP" dirty="0"/>
          </a:p>
        </p:txBody>
      </p:sp>
      <p:sp>
        <p:nvSpPr>
          <p:cNvPr id="14341" name="Rectangle 3"/>
          <p:cNvSpPr>
            <a:spLocks noGrp="1" noChangeArrowheads="1"/>
          </p:cNvSpPr>
          <p:nvPr>
            <p:ph type="body" idx="1"/>
          </p:nvPr>
        </p:nvSpPr>
        <p:spPr>
          <a:xfrm>
            <a:off x="306878" y="1508665"/>
            <a:ext cx="8690818" cy="5130800"/>
          </a:xfrm>
        </p:spPr>
        <p:txBody>
          <a:bodyPr/>
          <a:lstStyle/>
          <a:p>
            <a:pPr eaLnBrk="1" hangingPunct="1">
              <a:spcBef>
                <a:spcPts val="400"/>
              </a:spcBef>
            </a:pPr>
            <a:r>
              <a:rPr lang="ja-JP" altLang="en-US" dirty="0"/>
              <a:t>テーマ</a:t>
            </a:r>
            <a:endParaRPr lang="en-US" altLang="ja-JP" dirty="0"/>
          </a:p>
          <a:p>
            <a:pPr lvl="1" eaLnBrk="1" hangingPunct="1">
              <a:spcBef>
                <a:spcPts val="400"/>
              </a:spcBef>
            </a:pPr>
            <a:r>
              <a:rPr lang="ja-JP" altLang="en-US" dirty="0"/>
              <a:t>「電気</a:t>
            </a:r>
            <a:r>
              <a:rPr lang="ja-JP" altLang="en-US" dirty="0">
                <a:solidFill>
                  <a:srgbClr val="3333CC"/>
                </a:solidFill>
              </a:rPr>
              <a:t>自動車の</a:t>
            </a:r>
            <a:r>
              <a:rPr lang="en-US" altLang="ja-JP" dirty="0">
                <a:solidFill>
                  <a:srgbClr val="3333CC"/>
                </a:solidFill>
              </a:rPr>
              <a:t>5</a:t>
            </a:r>
            <a:r>
              <a:rPr lang="ja-JP" altLang="en-US" dirty="0">
                <a:solidFill>
                  <a:srgbClr val="3333CC"/>
                </a:solidFill>
              </a:rPr>
              <a:t>大競争要因と</a:t>
            </a:r>
            <a:r>
              <a:rPr lang="en-US" altLang="ja-JP" dirty="0">
                <a:solidFill>
                  <a:srgbClr val="3333CC"/>
                </a:solidFill>
              </a:rPr>
              <a:t>SWOT</a:t>
            </a:r>
            <a:r>
              <a:rPr lang="ja-JP" altLang="en-US" dirty="0">
                <a:solidFill>
                  <a:srgbClr val="3333CC"/>
                </a:solidFill>
              </a:rPr>
              <a:t>分析の作成</a:t>
            </a:r>
            <a:r>
              <a:rPr lang="ja-JP" altLang="en-US" dirty="0"/>
              <a:t>」</a:t>
            </a:r>
            <a:endParaRPr lang="en-US" altLang="ja-JP" dirty="0"/>
          </a:p>
          <a:p>
            <a:pPr eaLnBrk="1" hangingPunct="1">
              <a:spcBef>
                <a:spcPts val="400"/>
              </a:spcBef>
            </a:pPr>
            <a:r>
              <a:rPr lang="ja-JP" altLang="en-US" dirty="0"/>
              <a:t>宿題</a:t>
            </a:r>
            <a:endParaRPr lang="en-US" altLang="ja-JP" dirty="0"/>
          </a:p>
          <a:p>
            <a:pPr lvl="1" eaLnBrk="1" hangingPunct="1">
              <a:spcBef>
                <a:spcPts val="400"/>
              </a:spcBef>
            </a:pPr>
            <a:r>
              <a:rPr lang="ja-JP" altLang="en-US" dirty="0"/>
              <a:t>調査した内容を基に、</a:t>
            </a:r>
            <a:r>
              <a:rPr lang="ja-JP" altLang="en-US" dirty="0">
                <a:solidFill>
                  <a:srgbClr val="3333CC"/>
                </a:solidFill>
              </a:rPr>
              <a:t>自分の考え</a:t>
            </a:r>
            <a:r>
              <a:rPr lang="ja-JP" altLang="en-US" dirty="0"/>
              <a:t>で、</a:t>
            </a:r>
            <a:r>
              <a:rPr lang="ja-JP" altLang="en-US" dirty="0">
                <a:solidFill>
                  <a:srgbClr val="3333CC"/>
                </a:solidFill>
              </a:rPr>
              <a:t>レポート</a:t>
            </a:r>
            <a:r>
              <a:rPr lang="ja-JP" altLang="en-US" dirty="0"/>
              <a:t>にまとめること</a:t>
            </a:r>
            <a:endParaRPr lang="en-US" altLang="ja-JP" dirty="0"/>
          </a:p>
          <a:p>
            <a:pPr lvl="1" eaLnBrk="1" hangingPunct="1">
              <a:spcBef>
                <a:spcPts val="400"/>
              </a:spcBef>
            </a:pPr>
            <a:r>
              <a:rPr lang="en-US" altLang="ja-JP" dirty="0">
                <a:solidFill>
                  <a:srgbClr val="3333CC"/>
                </a:solidFill>
              </a:rPr>
              <a:t>A4</a:t>
            </a:r>
            <a:r>
              <a:rPr lang="ja-JP" altLang="en-US" dirty="0"/>
              <a:t>用紙に</a:t>
            </a:r>
            <a:r>
              <a:rPr lang="en-US" altLang="ja-JP" dirty="0"/>
              <a:t>Word</a:t>
            </a:r>
            <a:r>
              <a:rPr lang="ja-JP" altLang="en-US" dirty="0"/>
              <a:t>またはコンピュータ入力文字で</a:t>
            </a:r>
            <a:r>
              <a:rPr lang="ja-JP" altLang="en-US" dirty="0">
                <a:solidFill>
                  <a:srgbClr val="3333CC"/>
                </a:solidFill>
              </a:rPr>
              <a:t>１ページ以上</a:t>
            </a:r>
            <a:endParaRPr lang="en-US" altLang="ja-JP" dirty="0">
              <a:solidFill>
                <a:srgbClr val="3333CC"/>
              </a:solidFill>
            </a:endParaRPr>
          </a:p>
          <a:p>
            <a:pPr lvl="1" eaLnBrk="1" hangingPunct="1">
              <a:spcBef>
                <a:spcPts val="400"/>
              </a:spcBef>
            </a:pPr>
            <a:r>
              <a:rPr lang="ja-JP" altLang="en-US" dirty="0"/>
              <a:t>表紙はいらない⇒タイトル名の下に</a:t>
            </a:r>
            <a:r>
              <a:rPr lang="ja-JP" altLang="en-US" dirty="0">
                <a:solidFill>
                  <a:srgbClr val="3333CC"/>
                </a:solidFill>
              </a:rPr>
              <a:t>学籍番号と氏名</a:t>
            </a:r>
            <a:r>
              <a:rPr lang="ja-JP" altLang="en-US" dirty="0"/>
              <a:t>を記入</a:t>
            </a:r>
            <a:endParaRPr lang="en-US" altLang="ja-JP" dirty="0"/>
          </a:p>
          <a:p>
            <a:pPr lvl="1" eaLnBrk="1" hangingPunct="1">
              <a:spcBef>
                <a:spcPts val="400"/>
              </a:spcBef>
            </a:pPr>
            <a:r>
              <a:rPr lang="ja-JP" altLang="en-US" dirty="0">
                <a:solidFill>
                  <a:srgbClr val="FF0000"/>
                </a:solidFill>
              </a:rPr>
              <a:t>自分の考えがほとんどでも参考文献を必ず記入</a:t>
            </a:r>
            <a:br>
              <a:rPr lang="en-US" altLang="ja-JP" dirty="0">
                <a:solidFill>
                  <a:srgbClr val="FF0000"/>
                </a:solidFill>
              </a:rPr>
            </a:br>
            <a:r>
              <a:rPr lang="ja-JP" altLang="en-US" dirty="0"/>
              <a:t>（教科書、ネットの情報、その他参考書）</a:t>
            </a:r>
            <a:endParaRPr lang="en-US" altLang="ja-JP" dirty="0"/>
          </a:p>
          <a:p>
            <a:pPr lvl="1" eaLnBrk="1" hangingPunct="1">
              <a:spcBef>
                <a:spcPts val="400"/>
              </a:spcBef>
            </a:pPr>
            <a:r>
              <a:rPr lang="ja-JP" altLang="en-US" dirty="0"/>
              <a:t>提出方法：</a:t>
            </a:r>
            <a:r>
              <a:rPr lang="en-US" altLang="ja-JP" dirty="0">
                <a:solidFill>
                  <a:srgbClr val="FF0000"/>
                </a:solidFill>
              </a:rPr>
              <a:t>7</a:t>
            </a:r>
            <a:r>
              <a:rPr lang="ja-JP" altLang="en-US" dirty="0">
                <a:solidFill>
                  <a:srgbClr val="FF0000"/>
                </a:solidFill>
              </a:rPr>
              <a:t>月</a:t>
            </a:r>
            <a:r>
              <a:rPr lang="en-US" altLang="ja-JP" dirty="0">
                <a:solidFill>
                  <a:srgbClr val="FF0000"/>
                </a:solidFill>
              </a:rPr>
              <a:t>10</a:t>
            </a:r>
            <a:r>
              <a:rPr lang="ja-JP" altLang="en-US" dirty="0">
                <a:solidFill>
                  <a:srgbClr val="FF0000"/>
                </a:solidFill>
              </a:rPr>
              <a:t>日</a:t>
            </a:r>
            <a:r>
              <a:rPr lang="ja-JP" altLang="en-US" dirty="0">
                <a:solidFill>
                  <a:srgbClr val="3333CC"/>
                </a:solidFill>
              </a:rPr>
              <a:t>（金）までにメール添付で送ること</a:t>
            </a:r>
            <a:br>
              <a:rPr lang="en-US" altLang="ja-JP" dirty="0">
                <a:solidFill>
                  <a:srgbClr val="3333CC"/>
                </a:solidFill>
              </a:rPr>
            </a:br>
            <a:r>
              <a:rPr lang="en-US" altLang="ja-JP" dirty="0">
                <a:solidFill>
                  <a:srgbClr val="3333CC"/>
                </a:solidFill>
              </a:rPr>
              <a:t>7</a:t>
            </a:r>
            <a:r>
              <a:rPr lang="ja-JP" altLang="en-US" dirty="0">
                <a:solidFill>
                  <a:srgbClr val="3333CC"/>
                </a:solidFill>
              </a:rPr>
              <a:t>月</a:t>
            </a:r>
            <a:r>
              <a:rPr lang="en-US" altLang="ja-JP" dirty="0">
                <a:solidFill>
                  <a:srgbClr val="3333CC"/>
                </a:solidFill>
              </a:rPr>
              <a:t>10</a:t>
            </a:r>
            <a:r>
              <a:rPr lang="ja-JP" altLang="en-US" dirty="0">
                <a:solidFill>
                  <a:srgbClr val="3333CC"/>
                </a:solidFill>
              </a:rPr>
              <a:t>日を過ぎると減点とする</a:t>
            </a:r>
            <a:endParaRPr lang="en-US" altLang="ja-JP" dirty="0">
              <a:solidFill>
                <a:srgbClr val="3333CC"/>
              </a:solidFill>
            </a:endParaRPr>
          </a:p>
          <a:p>
            <a:pPr lvl="2" eaLnBrk="1" hangingPunct="1">
              <a:spcBef>
                <a:spcPts val="400"/>
              </a:spcBef>
            </a:pPr>
            <a:r>
              <a:rPr lang="en-US" altLang="ja-JP" sz="2400" dirty="0"/>
              <a:t>Kana-toshi@ab.auone-net.jp</a:t>
            </a:r>
          </a:p>
        </p:txBody>
      </p:sp>
      <p:pic>
        <p:nvPicPr>
          <p:cNvPr id="12" name="Picture 2" descr="C:\Documents and Settings\toshihiko\Local Settings\Temporary Internet Files\Content.IE5\V96PQNOG\MC90028693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10135" y="5527612"/>
            <a:ext cx="640865" cy="650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32981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41">
                                            <p:txEl>
                                              <p:pRg st="0" end="0"/>
                                            </p:txEl>
                                          </p:spTgt>
                                        </p:tgtEl>
                                        <p:attrNameLst>
                                          <p:attrName>style.visibility</p:attrName>
                                        </p:attrNameLst>
                                      </p:cBhvr>
                                      <p:to>
                                        <p:strVal val="visible"/>
                                      </p:to>
                                    </p:set>
                                    <p:animEffect transition="in" filter="fade">
                                      <p:cBhvr>
                                        <p:cTn id="7" dur="500"/>
                                        <p:tgtEl>
                                          <p:spTgt spid="1434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341">
                                            <p:txEl>
                                              <p:pRg st="1" end="1"/>
                                            </p:txEl>
                                          </p:spTgt>
                                        </p:tgtEl>
                                        <p:attrNameLst>
                                          <p:attrName>style.visibility</p:attrName>
                                        </p:attrNameLst>
                                      </p:cBhvr>
                                      <p:to>
                                        <p:strVal val="visible"/>
                                      </p:to>
                                    </p:set>
                                    <p:animEffect transition="in" filter="fade">
                                      <p:cBhvr>
                                        <p:cTn id="10" dur="500"/>
                                        <p:tgtEl>
                                          <p:spTgt spid="1434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4341">
                                            <p:txEl>
                                              <p:pRg st="2" end="2"/>
                                            </p:txEl>
                                          </p:spTgt>
                                        </p:tgtEl>
                                        <p:attrNameLst>
                                          <p:attrName>style.visibility</p:attrName>
                                        </p:attrNameLst>
                                      </p:cBhvr>
                                      <p:to>
                                        <p:strVal val="visible"/>
                                      </p:to>
                                    </p:set>
                                    <p:animEffect transition="in" filter="fade">
                                      <p:cBhvr>
                                        <p:cTn id="15" dur="500"/>
                                        <p:tgtEl>
                                          <p:spTgt spid="14341">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341">
                                            <p:txEl>
                                              <p:pRg st="3" end="3"/>
                                            </p:txEl>
                                          </p:spTgt>
                                        </p:tgtEl>
                                        <p:attrNameLst>
                                          <p:attrName>style.visibility</p:attrName>
                                        </p:attrNameLst>
                                      </p:cBhvr>
                                      <p:to>
                                        <p:strVal val="visible"/>
                                      </p:to>
                                    </p:set>
                                    <p:animEffect transition="in" filter="fade">
                                      <p:cBhvr>
                                        <p:cTn id="18" dur="500"/>
                                        <p:tgtEl>
                                          <p:spTgt spid="14341">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341">
                                            <p:txEl>
                                              <p:pRg st="4" end="4"/>
                                            </p:txEl>
                                          </p:spTgt>
                                        </p:tgtEl>
                                        <p:attrNameLst>
                                          <p:attrName>style.visibility</p:attrName>
                                        </p:attrNameLst>
                                      </p:cBhvr>
                                      <p:to>
                                        <p:strVal val="visible"/>
                                      </p:to>
                                    </p:set>
                                    <p:animEffect transition="in" filter="fade">
                                      <p:cBhvr>
                                        <p:cTn id="21" dur="500"/>
                                        <p:tgtEl>
                                          <p:spTgt spid="14341">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341">
                                            <p:txEl>
                                              <p:pRg st="5" end="5"/>
                                            </p:txEl>
                                          </p:spTgt>
                                        </p:tgtEl>
                                        <p:attrNameLst>
                                          <p:attrName>style.visibility</p:attrName>
                                        </p:attrNameLst>
                                      </p:cBhvr>
                                      <p:to>
                                        <p:strVal val="visible"/>
                                      </p:to>
                                    </p:set>
                                    <p:animEffect transition="in" filter="fade">
                                      <p:cBhvr>
                                        <p:cTn id="24" dur="500"/>
                                        <p:tgtEl>
                                          <p:spTgt spid="14341">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4341">
                                            <p:txEl>
                                              <p:pRg st="6" end="6"/>
                                            </p:txEl>
                                          </p:spTgt>
                                        </p:tgtEl>
                                        <p:attrNameLst>
                                          <p:attrName>style.visibility</p:attrName>
                                        </p:attrNameLst>
                                      </p:cBhvr>
                                      <p:to>
                                        <p:strVal val="visible"/>
                                      </p:to>
                                    </p:set>
                                    <p:animEffect transition="in" filter="fade">
                                      <p:cBhvr>
                                        <p:cTn id="27" dur="500"/>
                                        <p:tgtEl>
                                          <p:spTgt spid="14341">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341">
                                            <p:txEl>
                                              <p:pRg st="7" end="7"/>
                                            </p:txEl>
                                          </p:spTgt>
                                        </p:tgtEl>
                                        <p:attrNameLst>
                                          <p:attrName>style.visibility</p:attrName>
                                        </p:attrNameLst>
                                      </p:cBhvr>
                                      <p:to>
                                        <p:strVal val="visible"/>
                                      </p:to>
                                    </p:set>
                                    <p:animEffect transition="in" filter="fade">
                                      <p:cBhvr>
                                        <p:cTn id="30" dur="500"/>
                                        <p:tgtEl>
                                          <p:spTgt spid="14341">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4341">
                                            <p:txEl>
                                              <p:pRg st="8" end="8"/>
                                            </p:txEl>
                                          </p:spTgt>
                                        </p:tgtEl>
                                        <p:attrNameLst>
                                          <p:attrName>style.visibility</p:attrName>
                                        </p:attrNameLst>
                                      </p:cBhvr>
                                      <p:to>
                                        <p:strVal val="visible"/>
                                      </p:to>
                                    </p:set>
                                    <p:animEffect transition="in" filter="fade">
                                      <p:cBhvr>
                                        <p:cTn id="33" dur="500"/>
                                        <p:tgtEl>
                                          <p:spTgt spid="1434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C9FF6E67-0F60-48C5-830F-512ECF568557}" type="slidenum">
              <a:rPr lang="en-US" altLang="ja-JP"/>
              <a:pPr>
                <a:defRPr/>
              </a:pPr>
              <a:t>2</a:t>
            </a:fld>
            <a:endParaRPr lang="en-US" altLang="ja-JP" dirty="0"/>
          </a:p>
        </p:txBody>
      </p:sp>
      <p:sp>
        <p:nvSpPr>
          <p:cNvPr id="5124" name="Rectangle 2"/>
          <p:cNvSpPr>
            <a:spLocks noGrp="1" noChangeArrowheads="1"/>
          </p:cNvSpPr>
          <p:nvPr>
            <p:ph type="title"/>
          </p:nvPr>
        </p:nvSpPr>
        <p:spPr>
          <a:xfrm>
            <a:off x="569913" y="431800"/>
            <a:ext cx="8229600" cy="1252538"/>
          </a:xfrm>
        </p:spPr>
        <p:txBody>
          <a:bodyPr/>
          <a:lstStyle/>
          <a:p>
            <a:pPr eaLnBrk="1" hangingPunct="1"/>
            <a:r>
              <a:rPr lang="ja-JP" altLang="en-US" dirty="0"/>
              <a:t>１</a:t>
            </a:r>
            <a:r>
              <a:rPr lang="ja-JP" altLang="en-US" sz="4400" dirty="0"/>
              <a:t>．組織文化</a:t>
            </a:r>
            <a:r>
              <a:rPr lang="en-US" altLang="ja-JP" sz="4400" dirty="0"/>
              <a:t>-1</a:t>
            </a:r>
            <a:endParaRPr lang="ja-JP" altLang="en-US" sz="4400" dirty="0"/>
          </a:p>
        </p:txBody>
      </p:sp>
      <p:sp>
        <p:nvSpPr>
          <p:cNvPr id="5125" name="Rectangle 3"/>
          <p:cNvSpPr>
            <a:spLocks noGrp="1" noChangeArrowheads="1"/>
          </p:cNvSpPr>
          <p:nvPr>
            <p:ph type="body" idx="1"/>
          </p:nvPr>
        </p:nvSpPr>
        <p:spPr>
          <a:xfrm>
            <a:off x="422030" y="1352164"/>
            <a:ext cx="8721969" cy="5120323"/>
          </a:xfrm>
        </p:spPr>
        <p:txBody>
          <a:bodyPr/>
          <a:lstStyle/>
          <a:p>
            <a:pPr eaLnBrk="1" hangingPunct="1">
              <a:spcBef>
                <a:spcPts val="600"/>
              </a:spcBef>
            </a:pPr>
            <a:r>
              <a:rPr lang="ja-JP" altLang="en-US" sz="2800" dirty="0"/>
              <a:t>組織文化の定義</a:t>
            </a:r>
            <a:endParaRPr lang="en-US" altLang="ja-JP" sz="2800" dirty="0"/>
          </a:p>
          <a:p>
            <a:pPr lvl="1" eaLnBrk="1" hangingPunct="1">
              <a:spcBef>
                <a:spcPts val="600"/>
              </a:spcBef>
            </a:pPr>
            <a:r>
              <a:rPr lang="ja-JP" altLang="en-US" sz="2400" dirty="0"/>
              <a:t>組織文化とは</a:t>
            </a:r>
            <a:endParaRPr lang="en-US" altLang="ja-JP" sz="2400" dirty="0"/>
          </a:p>
          <a:p>
            <a:pPr lvl="2" eaLnBrk="1" hangingPunct="1">
              <a:spcBef>
                <a:spcPts val="600"/>
              </a:spcBef>
            </a:pPr>
            <a:r>
              <a:rPr lang="ja-JP" altLang="en-US" dirty="0"/>
              <a:t>組織の構成員に共有された</a:t>
            </a:r>
            <a:r>
              <a:rPr lang="ja-JP" altLang="en-US" dirty="0">
                <a:solidFill>
                  <a:srgbClr val="FF0000"/>
                </a:solidFill>
              </a:rPr>
              <a:t>価値観</a:t>
            </a:r>
            <a:r>
              <a:rPr lang="ja-JP" altLang="en-US" dirty="0"/>
              <a:t>、規範、信念、ものの見方</a:t>
            </a:r>
            <a:br>
              <a:rPr lang="en-US" altLang="ja-JP" dirty="0"/>
            </a:br>
            <a:r>
              <a:rPr lang="ja-JP" altLang="en-US" dirty="0"/>
              <a:t>の集合体のこと</a:t>
            </a:r>
            <a:endParaRPr lang="en-US" altLang="ja-JP" dirty="0"/>
          </a:p>
          <a:p>
            <a:pPr lvl="2" eaLnBrk="1" hangingPunct="1">
              <a:spcBef>
                <a:spcPts val="600"/>
              </a:spcBef>
            </a:pPr>
            <a:r>
              <a:rPr lang="ja-JP" altLang="en-US" dirty="0"/>
              <a:t>厳密には「企業文化」は違うが、一般的には</a:t>
            </a:r>
            <a:r>
              <a:rPr lang="ja-JP" altLang="en-US" dirty="0">
                <a:solidFill>
                  <a:srgbClr val="FF0000"/>
                </a:solidFill>
              </a:rPr>
              <a:t>同義</a:t>
            </a:r>
            <a:r>
              <a:rPr lang="ja-JP" altLang="en-US" dirty="0"/>
              <a:t>で扱う</a:t>
            </a:r>
            <a:br>
              <a:rPr lang="en-US" altLang="ja-JP" dirty="0"/>
            </a:br>
            <a:r>
              <a:rPr lang="ja-JP" altLang="en-US" dirty="0"/>
              <a:t>⇒企業文化は</a:t>
            </a:r>
            <a:r>
              <a:rPr lang="ja-JP" altLang="en-US" dirty="0">
                <a:solidFill>
                  <a:srgbClr val="FF0000"/>
                </a:solidFill>
              </a:rPr>
              <a:t>コーポレート</a:t>
            </a:r>
            <a:r>
              <a:rPr lang="ja-JP" altLang="en-US" dirty="0"/>
              <a:t>・</a:t>
            </a:r>
            <a:r>
              <a:rPr lang="ja-JP" altLang="en-US" dirty="0">
                <a:solidFill>
                  <a:srgbClr val="FF0000"/>
                </a:solidFill>
              </a:rPr>
              <a:t>カルチャー</a:t>
            </a:r>
            <a:r>
              <a:rPr lang="ja-JP" altLang="en-US" dirty="0"/>
              <a:t>とも呼ばれる</a:t>
            </a:r>
            <a:endParaRPr lang="en-US" altLang="ja-JP" dirty="0"/>
          </a:p>
          <a:p>
            <a:pPr lvl="2" eaLnBrk="1" hangingPunct="1">
              <a:spcBef>
                <a:spcPts val="600"/>
              </a:spcBef>
            </a:pPr>
            <a:r>
              <a:rPr lang="ja-JP" altLang="en-US" dirty="0"/>
              <a:t>組織構造（</a:t>
            </a:r>
            <a:r>
              <a:rPr lang="en-US" altLang="ja-JP" dirty="0"/>
              <a:t>=</a:t>
            </a:r>
            <a:r>
              <a:rPr lang="ja-JP" altLang="en-US" dirty="0"/>
              <a:t>分業と調整の体系）のように明示されているものでない</a:t>
            </a:r>
            <a:br>
              <a:rPr lang="en-US" altLang="ja-JP" dirty="0"/>
            </a:br>
            <a:r>
              <a:rPr lang="ja-JP" altLang="en-US" dirty="0"/>
              <a:t>が、組織の活動の</a:t>
            </a:r>
            <a:r>
              <a:rPr lang="ja-JP" altLang="en-US" dirty="0">
                <a:solidFill>
                  <a:srgbClr val="FF0000"/>
                </a:solidFill>
              </a:rPr>
              <a:t>背後</a:t>
            </a:r>
            <a:r>
              <a:rPr lang="ja-JP" altLang="en-US" dirty="0"/>
              <a:t>にあり組織に強い</a:t>
            </a:r>
            <a:r>
              <a:rPr lang="ja-JP" altLang="en-US" dirty="0">
                <a:solidFill>
                  <a:srgbClr val="FF0000"/>
                </a:solidFill>
              </a:rPr>
              <a:t>影響</a:t>
            </a:r>
            <a:r>
              <a:rPr lang="ja-JP" altLang="en-US" dirty="0"/>
              <a:t>を及ぼす</a:t>
            </a:r>
            <a:endParaRPr lang="en-US" altLang="ja-JP" dirty="0"/>
          </a:p>
          <a:p>
            <a:pPr lvl="1" eaLnBrk="1" hangingPunct="1">
              <a:spcBef>
                <a:spcPts val="600"/>
              </a:spcBef>
            </a:pPr>
            <a:r>
              <a:rPr lang="ja-JP" altLang="en-US" sz="2400" dirty="0"/>
              <a:t>組織風土との違い（下記２つは組織風土）</a:t>
            </a:r>
            <a:endParaRPr lang="en-US" altLang="ja-JP" sz="2400" dirty="0"/>
          </a:p>
          <a:p>
            <a:pPr lvl="2" eaLnBrk="1" hangingPunct="1">
              <a:spcBef>
                <a:spcPts val="600"/>
              </a:spcBef>
            </a:pPr>
            <a:r>
              <a:rPr lang="ja-JP" altLang="en-US" dirty="0"/>
              <a:t>組織の構成員により知覚された</a:t>
            </a:r>
            <a:r>
              <a:rPr lang="ja-JP" altLang="en-US" dirty="0">
                <a:solidFill>
                  <a:srgbClr val="FF0000"/>
                </a:solidFill>
              </a:rPr>
              <a:t>目にみえる</a:t>
            </a:r>
            <a:r>
              <a:rPr lang="ja-JP" altLang="en-US" dirty="0"/>
              <a:t>組織特性のこと</a:t>
            </a:r>
            <a:endParaRPr lang="en-US" altLang="ja-JP" dirty="0"/>
          </a:p>
          <a:p>
            <a:pPr lvl="2" eaLnBrk="1" hangingPunct="1">
              <a:spcBef>
                <a:spcPts val="600"/>
              </a:spcBef>
            </a:pPr>
            <a:r>
              <a:rPr lang="ja-JP" altLang="en-US" dirty="0"/>
              <a:t>組織文化より</a:t>
            </a:r>
            <a:r>
              <a:rPr lang="ja-JP" altLang="en-US" dirty="0">
                <a:solidFill>
                  <a:srgbClr val="FF0000"/>
                </a:solidFill>
              </a:rPr>
              <a:t>ミクロ</a:t>
            </a:r>
            <a:r>
              <a:rPr lang="ja-JP" altLang="en-US" dirty="0"/>
              <a:t>的なことを扱う ⇒ 測定可能で</a:t>
            </a:r>
            <a:r>
              <a:rPr lang="ja-JP" altLang="en-US" dirty="0">
                <a:solidFill>
                  <a:srgbClr val="FF0000"/>
                </a:solidFill>
              </a:rPr>
              <a:t>定量</a:t>
            </a:r>
            <a:r>
              <a:rPr lang="ja-JP" altLang="en-US" dirty="0"/>
              <a:t>的である</a:t>
            </a:r>
            <a:endParaRPr lang="en-US" altLang="ja-JP" dirty="0"/>
          </a:p>
          <a:p>
            <a:pPr lvl="2" eaLnBrk="1" hangingPunct="1">
              <a:spcBef>
                <a:spcPts val="600"/>
              </a:spcBef>
            </a:pPr>
            <a:r>
              <a:rPr lang="ja-JP" altLang="en-US" dirty="0"/>
              <a:t>組織文化は、より</a:t>
            </a:r>
            <a:r>
              <a:rPr lang="ja-JP" altLang="en-US" dirty="0">
                <a:solidFill>
                  <a:srgbClr val="FF0000"/>
                </a:solidFill>
              </a:rPr>
              <a:t>マクロ</a:t>
            </a:r>
            <a:r>
              <a:rPr lang="ja-JP" altLang="en-US" dirty="0"/>
              <a:t>的なことを扱う ⇒ 測定</a:t>
            </a:r>
            <a:r>
              <a:rPr lang="ja-JP" altLang="en-US" dirty="0">
                <a:solidFill>
                  <a:srgbClr val="FF0000"/>
                </a:solidFill>
              </a:rPr>
              <a:t>不可能</a:t>
            </a:r>
            <a:r>
              <a:rPr lang="ja-JP" altLang="en-US" dirty="0"/>
              <a:t>な現象を</a:t>
            </a:r>
            <a:br>
              <a:rPr lang="en-US" altLang="ja-JP" dirty="0"/>
            </a:br>
            <a:r>
              <a:rPr lang="ja-JP" altLang="en-US" dirty="0"/>
              <a:t>含み</a:t>
            </a:r>
            <a:r>
              <a:rPr lang="ja-JP" altLang="en-US" dirty="0">
                <a:solidFill>
                  <a:srgbClr val="FF0000"/>
                </a:solidFill>
              </a:rPr>
              <a:t>定性</a:t>
            </a:r>
            <a:r>
              <a:rPr lang="ja-JP" altLang="en-US" dirty="0"/>
              <a:t>的である</a:t>
            </a:r>
            <a:endParaRPr lang="en-US" altLang="ja-JP" dirty="0"/>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3E8425B2-959D-41EF-A590-610376967034}" type="slidenum">
              <a:rPr lang="en-US" altLang="ja-JP"/>
              <a:pPr>
                <a:defRPr/>
              </a:pPr>
              <a:t>3</a:t>
            </a:fld>
            <a:endParaRPr lang="en-US" altLang="ja-JP" dirty="0"/>
          </a:p>
        </p:txBody>
      </p:sp>
      <p:sp>
        <p:nvSpPr>
          <p:cNvPr id="7172" name="Rectangle 2"/>
          <p:cNvSpPr>
            <a:spLocks noGrp="1" noChangeArrowheads="1"/>
          </p:cNvSpPr>
          <p:nvPr>
            <p:ph type="title"/>
          </p:nvPr>
        </p:nvSpPr>
        <p:spPr>
          <a:xfrm>
            <a:off x="569913" y="431800"/>
            <a:ext cx="8229600" cy="1252538"/>
          </a:xfrm>
        </p:spPr>
        <p:txBody>
          <a:bodyPr/>
          <a:lstStyle/>
          <a:p>
            <a:pPr eaLnBrk="1" hangingPunct="1"/>
            <a:r>
              <a:rPr lang="ja-JP" altLang="en-US" dirty="0"/>
              <a:t>１．組織文化</a:t>
            </a:r>
            <a:r>
              <a:rPr lang="en-US" altLang="ja-JP" sz="4400" dirty="0"/>
              <a:t>-2</a:t>
            </a:r>
            <a:br>
              <a:rPr lang="en-US" altLang="ja-JP" sz="4400" dirty="0"/>
            </a:br>
            <a:endParaRPr lang="ja-JP" altLang="en-US" sz="4400" dirty="0"/>
          </a:p>
        </p:txBody>
      </p:sp>
      <p:sp>
        <p:nvSpPr>
          <p:cNvPr id="7173" name="Rectangle 3"/>
          <p:cNvSpPr>
            <a:spLocks noGrp="1" noChangeArrowheads="1"/>
          </p:cNvSpPr>
          <p:nvPr>
            <p:ph type="body" idx="1"/>
          </p:nvPr>
        </p:nvSpPr>
        <p:spPr>
          <a:xfrm>
            <a:off x="562708" y="1490470"/>
            <a:ext cx="8542595" cy="4930775"/>
          </a:xfrm>
        </p:spPr>
        <p:txBody>
          <a:bodyPr/>
          <a:lstStyle/>
          <a:p>
            <a:pPr eaLnBrk="1" hangingPunct="1">
              <a:spcBef>
                <a:spcPts val="600"/>
              </a:spcBef>
            </a:pPr>
            <a:r>
              <a:rPr lang="ja-JP" altLang="en-US" sz="2800" dirty="0"/>
              <a:t>組織文化の形成</a:t>
            </a:r>
            <a:r>
              <a:rPr lang="en-US" altLang="ja-JP" sz="2800" dirty="0"/>
              <a:t>-1</a:t>
            </a:r>
          </a:p>
          <a:p>
            <a:pPr lvl="1" eaLnBrk="1" hangingPunct="1">
              <a:spcBef>
                <a:spcPts val="600"/>
              </a:spcBef>
            </a:pPr>
            <a:r>
              <a:rPr lang="ja-JP" altLang="en-US" sz="2400" dirty="0"/>
              <a:t>組織文化として成立する要因</a:t>
            </a:r>
            <a:endParaRPr lang="en-US" altLang="ja-JP" sz="2400" dirty="0"/>
          </a:p>
          <a:p>
            <a:pPr lvl="2" eaLnBrk="1" hangingPunct="1">
              <a:spcBef>
                <a:spcPts val="600"/>
              </a:spcBef>
            </a:pPr>
            <a:r>
              <a:rPr lang="ja-JP" altLang="en-US" sz="2000" dirty="0"/>
              <a:t>近接性</a:t>
            </a:r>
            <a:endParaRPr lang="en-US" altLang="ja-JP" sz="2000" dirty="0"/>
          </a:p>
          <a:p>
            <a:pPr lvl="3" eaLnBrk="1" hangingPunct="1">
              <a:spcBef>
                <a:spcPts val="600"/>
              </a:spcBef>
            </a:pPr>
            <a:r>
              <a:rPr lang="ja-JP" altLang="en-US" sz="1800" dirty="0"/>
              <a:t>メンバーが近くにいて対面的な関係が考えや物の</a:t>
            </a:r>
            <a:r>
              <a:rPr lang="ja-JP" altLang="en-US" sz="1800" dirty="0">
                <a:solidFill>
                  <a:srgbClr val="FF0000"/>
                </a:solidFill>
              </a:rPr>
              <a:t>見方</a:t>
            </a:r>
            <a:r>
              <a:rPr lang="ja-JP" altLang="en-US" sz="1800" dirty="0"/>
              <a:t>の</a:t>
            </a:r>
            <a:r>
              <a:rPr lang="ja-JP" altLang="en-US" sz="1800" dirty="0">
                <a:solidFill>
                  <a:srgbClr val="FF0000"/>
                </a:solidFill>
              </a:rPr>
              <a:t>共有</a:t>
            </a:r>
            <a:r>
              <a:rPr lang="ja-JP" altLang="en-US" sz="1800" dirty="0"/>
              <a:t>を促す</a:t>
            </a:r>
            <a:endParaRPr lang="en-US" altLang="ja-JP" sz="1800" dirty="0"/>
          </a:p>
          <a:p>
            <a:pPr lvl="2" eaLnBrk="1" hangingPunct="1">
              <a:spcBef>
                <a:spcPts val="600"/>
              </a:spcBef>
            </a:pPr>
            <a:r>
              <a:rPr lang="ja-JP" altLang="en-US" sz="2000" dirty="0"/>
              <a:t>同質性</a:t>
            </a:r>
            <a:endParaRPr lang="en-US" altLang="ja-JP" sz="2000" dirty="0"/>
          </a:p>
          <a:p>
            <a:pPr lvl="3" eaLnBrk="1" hangingPunct="1">
              <a:spcBef>
                <a:spcPts val="600"/>
              </a:spcBef>
            </a:pPr>
            <a:r>
              <a:rPr lang="ja-JP" altLang="en-US" sz="1800" dirty="0"/>
              <a:t>メンバーが互いに</a:t>
            </a:r>
            <a:r>
              <a:rPr lang="ja-JP" altLang="en-US" sz="1800" dirty="0">
                <a:solidFill>
                  <a:srgbClr val="FF0000"/>
                </a:solidFill>
              </a:rPr>
              <a:t>類似</a:t>
            </a:r>
            <a:r>
              <a:rPr lang="ja-JP" altLang="en-US" sz="1800" dirty="0"/>
              <a:t>するほど、</a:t>
            </a:r>
            <a:r>
              <a:rPr lang="ja-JP" altLang="en-US" sz="1800" dirty="0">
                <a:solidFill>
                  <a:srgbClr val="FF0000"/>
                </a:solidFill>
              </a:rPr>
              <a:t>強固</a:t>
            </a:r>
            <a:r>
              <a:rPr lang="ja-JP" altLang="en-US" sz="1800" dirty="0"/>
              <a:t>な文化が形成される</a:t>
            </a:r>
            <a:endParaRPr lang="en-US" altLang="ja-JP" sz="1800" dirty="0"/>
          </a:p>
          <a:p>
            <a:pPr lvl="2" eaLnBrk="1" hangingPunct="1">
              <a:spcBef>
                <a:spcPts val="600"/>
              </a:spcBef>
            </a:pPr>
            <a:r>
              <a:rPr lang="ja-JP" altLang="en-US" sz="2000" dirty="0"/>
              <a:t>相互依存性</a:t>
            </a:r>
            <a:endParaRPr lang="en-US" altLang="ja-JP" sz="2000" dirty="0"/>
          </a:p>
          <a:p>
            <a:pPr lvl="3" eaLnBrk="1" hangingPunct="1">
              <a:spcBef>
                <a:spcPts val="600"/>
              </a:spcBef>
            </a:pPr>
            <a:r>
              <a:rPr lang="ja-JP" altLang="en-US" sz="1800" dirty="0"/>
              <a:t>協力が必要な仕事で相互に</a:t>
            </a:r>
            <a:r>
              <a:rPr lang="ja-JP" altLang="en-US" sz="1800" dirty="0">
                <a:solidFill>
                  <a:srgbClr val="FF0000"/>
                </a:solidFill>
              </a:rPr>
              <a:t>依存</a:t>
            </a:r>
            <a:r>
              <a:rPr lang="ja-JP" altLang="en-US" sz="1800" dirty="0"/>
              <a:t>しあう関係ほど文化の形成に</a:t>
            </a:r>
            <a:r>
              <a:rPr lang="ja-JP" altLang="en-US" sz="1800" dirty="0">
                <a:solidFill>
                  <a:srgbClr val="FF0000"/>
                </a:solidFill>
              </a:rPr>
              <a:t>貢献</a:t>
            </a:r>
            <a:endParaRPr lang="en-US" altLang="ja-JP" sz="1800" dirty="0">
              <a:solidFill>
                <a:srgbClr val="FF0000"/>
              </a:solidFill>
            </a:endParaRPr>
          </a:p>
          <a:p>
            <a:pPr lvl="2" eaLnBrk="1" hangingPunct="1">
              <a:spcBef>
                <a:spcPts val="600"/>
              </a:spcBef>
            </a:pPr>
            <a:r>
              <a:rPr lang="ja-JP" altLang="en-US" sz="2000" dirty="0"/>
              <a:t>コミュニケーション・ネットワーク</a:t>
            </a:r>
            <a:endParaRPr lang="en-US" altLang="ja-JP" sz="2000" dirty="0"/>
          </a:p>
          <a:p>
            <a:pPr lvl="3" eaLnBrk="1" hangingPunct="1">
              <a:spcBef>
                <a:spcPts val="600"/>
              </a:spcBef>
            </a:pPr>
            <a:r>
              <a:rPr lang="ja-JP" altLang="en-US" sz="1800" dirty="0"/>
              <a:t>コミュニケーション</a:t>
            </a:r>
            <a:r>
              <a:rPr lang="ja-JP" altLang="en-US" sz="1800" dirty="0">
                <a:solidFill>
                  <a:srgbClr val="FF0000"/>
                </a:solidFill>
              </a:rPr>
              <a:t>経路</a:t>
            </a:r>
            <a:r>
              <a:rPr lang="ja-JP" altLang="en-US" sz="1800" dirty="0"/>
              <a:t>の発達が組織文化の形成に貢献</a:t>
            </a:r>
            <a:endParaRPr lang="en-US" altLang="ja-JP" sz="1800" dirty="0"/>
          </a:p>
          <a:p>
            <a:pPr lvl="2" eaLnBrk="1" hangingPunct="1">
              <a:spcBef>
                <a:spcPts val="600"/>
              </a:spcBef>
            </a:pPr>
            <a:r>
              <a:rPr lang="ja-JP" altLang="en-US" sz="2000" dirty="0"/>
              <a:t>帰属意識の高揚</a:t>
            </a:r>
            <a:endParaRPr lang="en-US" altLang="ja-JP" sz="2000" dirty="0"/>
          </a:p>
          <a:p>
            <a:pPr lvl="3" eaLnBrk="1" hangingPunct="1">
              <a:spcBef>
                <a:spcPts val="600"/>
              </a:spcBef>
            </a:pPr>
            <a:r>
              <a:rPr lang="ja-JP" altLang="en-US" sz="1800" dirty="0">
                <a:solidFill>
                  <a:srgbClr val="FF0000"/>
                </a:solidFill>
              </a:rPr>
              <a:t>研修</a:t>
            </a:r>
            <a:r>
              <a:rPr lang="ja-JP" altLang="en-US" sz="1800" dirty="0"/>
              <a:t>などで文化を伝えようとするので、組織への</a:t>
            </a:r>
            <a:r>
              <a:rPr lang="ja-JP" altLang="en-US" sz="1800" dirty="0">
                <a:solidFill>
                  <a:srgbClr val="FF0000"/>
                </a:solidFill>
              </a:rPr>
              <a:t>ロイヤリティ</a:t>
            </a:r>
            <a:r>
              <a:rPr lang="ja-JP" altLang="en-US" sz="1800" dirty="0"/>
              <a:t>が高まる</a:t>
            </a:r>
            <a:endParaRPr lang="en-US" altLang="ja-JP" sz="1800" dirty="0"/>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72A787CB-3CE3-44AD-85BF-DF37169058D0}" type="slidenum">
              <a:rPr lang="en-US" altLang="ja-JP"/>
              <a:pPr>
                <a:defRPr/>
              </a:pPr>
              <a:t>4</a:t>
            </a:fld>
            <a:endParaRPr lang="en-US" altLang="ja-JP" dirty="0"/>
          </a:p>
        </p:txBody>
      </p:sp>
      <p:sp>
        <p:nvSpPr>
          <p:cNvPr id="8196" name="Rectangle 2"/>
          <p:cNvSpPr>
            <a:spLocks noGrp="1" noChangeArrowheads="1"/>
          </p:cNvSpPr>
          <p:nvPr>
            <p:ph type="title"/>
          </p:nvPr>
        </p:nvSpPr>
        <p:spPr>
          <a:xfrm>
            <a:off x="569913" y="431800"/>
            <a:ext cx="8229600" cy="1252538"/>
          </a:xfrm>
        </p:spPr>
        <p:txBody>
          <a:bodyPr/>
          <a:lstStyle/>
          <a:p>
            <a:pPr eaLnBrk="1" hangingPunct="1"/>
            <a:r>
              <a:rPr lang="ja-JP" altLang="en-US" dirty="0"/>
              <a:t>１．組織文化</a:t>
            </a:r>
            <a:r>
              <a:rPr lang="en-US" altLang="ja-JP" sz="4400" dirty="0"/>
              <a:t>-3</a:t>
            </a:r>
            <a:endParaRPr lang="ja-JP" altLang="en-US" sz="4400" dirty="0"/>
          </a:p>
        </p:txBody>
      </p:sp>
      <p:sp>
        <p:nvSpPr>
          <p:cNvPr id="8197" name="Rectangle 3"/>
          <p:cNvSpPr>
            <a:spLocks noGrp="1" noChangeArrowheads="1"/>
          </p:cNvSpPr>
          <p:nvPr>
            <p:ph type="body" idx="1"/>
          </p:nvPr>
        </p:nvSpPr>
        <p:spPr>
          <a:xfrm>
            <a:off x="522514" y="1520825"/>
            <a:ext cx="8472261" cy="4930775"/>
          </a:xfrm>
        </p:spPr>
        <p:txBody>
          <a:bodyPr/>
          <a:lstStyle/>
          <a:p>
            <a:pPr eaLnBrk="1" hangingPunct="1">
              <a:spcBef>
                <a:spcPts val="1200"/>
              </a:spcBef>
            </a:pPr>
            <a:r>
              <a:rPr lang="ja-JP" altLang="en-US" dirty="0"/>
              <a:t>組織文化の機能と逆機能</a:t>
            </a:r>
            <a:r>
              <a:rPr lang="en-US" altLang="ja-JP" dirty="0"/>
              <a:t>-1</a:t>
            </a:r>
          </a:p>
          <a:p>
            <a:pPr lvl="1" eaLnBrk="1" hangingPunct="1">
              <a:spcBef>
                <a:spcPts val="1200"/>
              </a:spcBef>
            </a:pPr>
            <a:r>
              <a:rPr lang="ja-JP" altLang="en-US" dirty="0"/>
              <a:t>コミュニケーション</a:t>
            </a:r>
            <a:endParaRPr lang="en-US" altLang="ja-JP" dirty="0"/>
          </a:p>
          <a:p>
            <a:pPr lvl="2" eaLnBrk="1" hangingPunct="1">
              <a:spcBef>
                <a:spcPts val="1200"/>
              </a:spcBef>
            </a:pPr>
            <a:r>
              <a:rPr lang="ja-JP" altLang="en-US" dirty="0"/>
              <a:t>知識やルールの</a:t>
            </a:r>
            <a:r>
              <a:rPr lang="ja-JP" altLang="en-US" dirty="0">
                <a:solidFill>
                  <a:srgbClr val="FF0000"/>
                </a:solidFill>
              </a:rPr>
              <a:t>共有</a:t>
            </a:r>
            <a:r>
              <a:rPr lang="ja-JP" altLang="en-US" dirty="0"/>
              <a:t>でコミュニケーションを</a:t>
            </a:r>
            <a:r>
              <a:rPr lang="ja-JP" altLang="en-US" dirty="0">
                <a:solidFill>
                  <a:srgbClr val="FF0000"/>
                </a:solidFill>
              </a:rPr>
              <a:t>容易</a:t>
            </a:r>
            <a:r>
              <a:rPr lang="ja-JP" altLang="en-US" dirty="0"/>
              <a:t>にする</a:t>
            </a:r>
            <a:endParaRPr lang="en-US" altLang="ja-JP" dirty="0"/>
          </a:p>
          <a:p>
            <a:pPr lvl="2" eaLnBrk="1" hangingPunct="1">
              <a:spcBef>
                <a:spcPts val="1200"/>
              </a:spcBef>
            </a:pPr>
            <a:r>
              <a:rPr lang="ja-JP" altLang="en-US" dirty="0"/>
              <a:t>コミュニケーションの逆機能</a:t>
            </a:r>
            <a:endParaRPr lang="en-US" altLang="ja-JP" dirty="0"/>
          </a:p>
          <a:p>
            <a:pPr lvl="3" eaLnBrk="1" hangingPunct="1">
              <a:spcBef>
                <a:spcPts val="1200"/>
              </a:spcBef>
            </a:pPr>
            <a:r>
              <a:rPr lang="ja-JP" altLang="en-US" dirty="0">
                <a:solidFill>
                  <a:srgbClr val="FF0000"/>
                </a:solidFill>
              </a:rPr>
              <a:t>他の文化</a:t>
            </a:r>
            <a:r>
              <a:rPr lang="ja-JP" altLang="en-US" dirty="0"/>
              <a:t>を持っているメンバーとの意思疎通を</a:t>
            </a:r>
            <a:r>
              <a:rPr lang="ja-JP" altLang="en-US" dirty="0">
                <a:solidFill>
                  <a:srgbClr val="FF0000"/>
                </a:solidFill>
              </a:rPr>
              <a:t>困難</a:t>
            </a:r>
            <a:r>
              <a:rPr lang="ja-JP" altLang="en-US" dirty="0"/>
              <a:t>にする</a:t>
            </a:r>
            <a:endParaRPr lang="en-US" altLang="ja-JP" dirty="0"/>
          </a:p>
          <a:p>
            <a:pPr lvl="3" eaLnBrk="1" hangingPunct="1">
              <a:spcBef>
                <a:spcPts val="1200"/>
              </a:spcBef>
            </a:pPr>
            <a:r>
              <a:rPr lang="ja-JP" altLang="en-US" dirty="0">
                <a:solidFill>
                  <a:srgbClr val="FF0000"/>
                </a:solidFill>
              </a:rPr>
              <a:t>下位文化</a:t>
            </a:r>
            <a:r>
              <a:rPr lang="ja-JP" altLang="en-US" dirty="0"/>
              <a:t>の発達による日常的コミュニケーションの</a:t>
            </a:r>
            <a:r>
              <a:rPr lang="ja-JP" altLang="en-US" dirty="0">
                <a:solidFill>
                  <a:srgbClr val="FF0000"/>
                </a:solidFill>
              </a:rPr>
              <a:t>困難</a:t>
            </a:r>
            <a:r>
              <a:rPr lang="ja-JP" altLang="en-US" dirty="0"/>
              <a:t>性</a:t>
            </a:r>
            <a:endParaRPr lang="en-US" altLang="ja-JP" dirty="0"/>
          </a:p>
          <a:p>
            <a:pPr lvl="2" eaLnBrk="1" hangingPunct="1">
              <a:spcBef>
                <a:spcPts val="1200"/>
              </a:spcBef>
            </a:pPr>
            <a:r>
              <a:rPr lang="ja-JP" altLang="en-US" dirty="0"/>
              <a:t>下位文化とは</a:t>
            </a:r>
            <a:endParaRPr lang="en-US" altLang="ja-JP" dirty="0"/>
          </a:p>
          <a:p>
            <a:pPr lvl="3">
              <a:spcBef>
                <a:spcPts val="1200"/>
              </a:spcBef>
            </a:pPr>
            <a:r>
              <a:rPr lang="ja-JP" altLang="en-US" dirty="0"/>
              <a:t>副次文化、</a:t>
            </a:r>
            <a:r>
              <a:rPr lang="ja-JP" altLang="en-US" dirty="0">
                <a:solidFill>
                  <a:srgbClr val="FF0000"/>
                </a:solidFill>
              </a:rPr>
              <a:t>サブカルチャー</a:t>
            </a:r>
            <a:r>
              <a:rPr lang="ja-JP" altLang="en-US" dirty="0"/>
              <a:t>とも訳される</a:t>
            </a:r>
            <a:endParaRPr lang="en-US" altLang="ja-JP" dirty="0"/>
          </a:p>
          <a:p>
            <a:pPr lvl="3">
              <a:spcBef>
                <a:spcPts val="1200"/>
              </a:spcBef>
            </a:pPr>
            <a:r>
              <a:rPr lang="ja-JP" altLang="en-US" dirty="0"/>
              <a:t>社会システムや文化の中で相対的に</a:t>
            </a:r>
            <a:r>
              <a:rPr lang="ja-JP" altLang="en-US" dirty="0">
                <a:solidFill>
                  <a:srgbClr val="FF0000"/>
                </a:solidFill>
              </a:rPr>
              <a:t>区別</a:t>
            </a:r>
            <a:r>
              <a:rPr lang="ja-JP" altLang="en-US" dirty="0"/>
              <a:t>されうる社会的下位</a:t>
            </a:r>
            <a:br>
              <a:rPr lang="en-US" altLang="ja-JP" dirty="0"/>
            </a:br>
            <a:r>
              <a:rPr lang="ja-JP" altLang="en-US" dirty="0"/>
              <a:t>体系と結びついている</a:t>
            </a:r>
            <a:r>
              <a:rPr lang="ja-JP" altLang="en-US" dirty="0">
                <a:solidFill>
                  <a:srgbClr val="FF0000"/>
                </a:solidFill>
              </a:rPr>
              <a:t>信念</a:t>
            </a:r>
            <a:r>
              <a:rPr lang="ja-JP" altLang="en-US" dirty="0"/>
              <a:t>、価値や</a:t>
            </a:r>
            <a:r>
              <a:rPr lang="ja-JP" altLang="en-US" dirty="0">
                <a:solidFill>
                  <a:srgbClr val="FF0000"/>
                </a:solidFill>
              </a:rPr>
              <a:t>規範</a:t>
            </a:r>
            <a:r>
              <a:rPr lang="ja-JP" altLang="en-US" dirty="0"/>
              <a:t>の体系</a:t>
            </a:r>
            <a:endParaRPr lang="en-US" altLang="ja-JP" dirty="0"/>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DAA0DB2F-685D-4092-9400-197313A5DFA3}" type="slidenum">
              <a:rPr lang="en-US" altLang="ja-JP"/>
              <a:pPr>
                <a:defRPr/>
              </a:pPr>
              <a:t>5</a:t>
            </a:fld>
            <a:endParaRPr lang="en-US" altLang="ja-JP" dirty="0"/>
          </a:p>
        </p:txBody>
      </p:sp>
      <p:sp>
        <p:nvSpPr>
          <p:cNvPr id="9220" name="Rectangle 2"/>
          <p:cNvSpPr>
            <a:spLocks noGrp="1" noChangeArrowheads="1"/>
          </p:cNvSpPr>
          <p:nvPr>
            <p:ph type="title"/>
          </p:nvPr>
        </p:nvSpPr>
        <p:spPr>
          <a:xfrm>
            <a:off x="569913" y="431800"/>
            <a:ext cx="8229600" cy="1252538"/>
          </a:xfrm>
        </p:spPr>
        <p:txBody>
          <a:bodyPr/>
          <a:lstStyle/>
          <a:p>
            <a:pPr eaLnBrk="1" hangingPunct="1"/>
            <a:r>
              <a:rPr lang="ja-JP" altLang="en-US" dirty="0"/>
              <a:t>１．組織文化</a:t>
            </a:r>
            <a:r>
              <a:rPr lang="en-US" altLang="ja-JP" sz="4400" dirty="0"/>
              <a:t>-4</a:t>
            </a:r>
            <a:endParaRPr lang="ja-JP" altLang="en-US" sz="4400" dirty="0"/>
          </a:p>
        </p:txBody>
      </p:sp>
      <p:sp>
        <p:nvSpPr>
          <p:cNvPr id="9221" name="Rectangle 3"/>
          <p:cNvSpPr>
            <a:spLocks noGrp="1" noChangeArrowheads="1"/>
          </p:cNvSpPr>
          <p:nvPr>
            <p:ph type="body" idx="1"/>
          </p:nvPr>
        </p:nvSpPr>
        <p:spPr>
          <a:xfrm>
            <a:off x="532563" y="1479550"/>
            <a:ext cx="8462212" cy="4930775"/>
          </a:xfrm>
        </p:spPr>
        <p:txBody>
          <a:bodyPr/>
          <a:lstStyle/>
          <a:p>
            <a:pPr eaLnBrk="1" hangingPunct="1">
              <a:spcBef>
                <a:spcPts val="1000"/>
              </a:spcBef>
            </a:pPr>
            <a:r>
              <a:rPr lang="ja-JP" altLang="en-US" dirty="0"/>
              <a:t>組織文化の機能と逆機能</a:t>
            </a:r>
            <a:r>
              <a:rPr lang="en-US" altLang="ja-JP" dirty="0"/>
              <a:t>-2</a:t>
            </a:r>
            <a:endParaRPr lang="en-US" altLang="ja-JP" sz="2400" dirty="0"/>
          </a:p>
          <a:p>
            <a:pPr lvl="1" eaLnBrk="1" hangingPunct="1">
              <a:spcBef>
                <a:spcPts val="1000"/>
              </a:spcBef>
            </a:pPr>
            <a:r>
              <a:rPr lang="ja-JP" altLang="en-US" dirty="0"/>
              <a:t>意思決定</a:t>
            </a:r>
            <a:endParaRPr lang="en-US" altLang="ja-JP" dirty="0"/>
          </a:p>
          <a:p>
            <a:pPr lvl="2" eaLnBrk="1" hangingPunct="1">
              <a:spcBef>
                <a:spcPts val="1000"/>
              </a:spcBef>
            </a:pPr>
            <a:r>
              <a:rPr lang="ja-JP" altLang="en-US" dirty="0">
                <a:solidFill>
                  <a:srgbClr val="FF0000"/>
                </a:solidFill>
              </a:rPr>
              <a:t>価値</a:t>
            </a:r>
            <a:r>
              <a:rPr lang="ja-JP" altLang="en-US" dirty="0"/>
              <a:t>基準の共有による意思決定の</a:t>
            </a:r>
            <a:r>
              <a:rPr lang="ja-JP" altLang="en-US" dirty="0">
                <a:solidFill>
                  <a:srgbClr val="FF0000"/>
                </a:solidFill>
              </a:rPr>
              <a:t>迅速</a:t>
            </a:r>
            <a:r>
              <a:rPr lang="ja-JP" altLang="en-US" dirty="0"/>
              <a:t>化</a:t>
            </a:r>
            <a:endParaRPr lang="en-US" altLang="ja-JP" dirty="0"/>
          </a:p>
          <a:p>
            <a:pPr lvl="2" eaLnBrk="1" hangingPunct="1">
              <a:spcBef>
                <a:spcPts val="1000"/>
              </a:spcBef>
            </a:pPr>
            <a:r>
              <a:rPr lang="ja-JP" altLang="en-US" dirty="0"/>
              <a:t>意思決定の逆機能</a:t>
            </a:r>
            <a:endParaRPr lang="en-US" altLang="ja-JP" dirty="0"/>
          </a:p>
          <a:p>
            <a:pPr lvl="3" eaLnBrk="1" hangingPunct="1">
              <a:spcBef>
                <a:spcPts val="1000"/>
              </a:spcBef>
            </a:pPr>
            <a:r>
              <a:rPr lang="ja-JP" altLang="en-US" dirty="0"/>
              <a:t>価値基準の</a:t>
            </a:r>
            <a:r>
              <a:rPr lang="ja-JP" altLang="en-US" dirty="0">
                <a:solidFill>
                  <a:srgbClr val="FF0000"/>
                </a:solidFill>
              </a:rPr>
              <a:t>過度</a:t>
            </a:r>
            <a:r>
              <a:rPr lang="ja-JP" altLang="en-US" dirty="0"/>
              <a:t>な</a:t>
            </a:r>
            <a:r>
              <a:rPr lang="ja-JP" altLang="en-US" dirty="0">
                <a:solidFill>
                  <a:srgbClr val="FF0000"/>
                </a:solidFill>
              </a:rPr>
              <a:t>共有</a:t>
            </a:r>
            <a:r>
              <a:rPr lang="ja-JP" altLang="en-US" dirty="0"/>
              <a:t>により、環境への</a:t>
            </a:r>
            <a:r>
              <a:rPr lang="ja-JP" altLang="en-US" dirty="0">
                <a:solidFill>
                  <a:srgbClr val="FF0000"/>
                </a:solidFill>
              </a:rPr>
              <a:t>不適合</a:t>
            </a:r>
            <a:r>
              <a:rPr lang="ja-JP" altLang="en-US" dirty="0"/>
              <a:t>を起こす</a:t>
            </a:r>
            <a:endParaRPr lang="en-US" altLang="ja-JP" dirty="0"/>
          </a:p>
          <a:p>
            <a:pPr lvl="1" eaLnBrk="1" hangingPunct="1">
              <a:spcBef>
                <a:spcPts val="1000"/>
              </a:spcBef>
            </a:pPr>
            <a:r>
              <a:rPr lang="ja-JP" altLang="en-US" dirty="0"/>
              <a:t>モチベーション</a:t>
            </a:r>
            <a:endParaRPr lang="en-US" altLang="ja-JP" dirty="0"/>
          </a:p>
          <a:p>
            <a:pPr lvl="2" eaLnBrk="1" hangingPunct="1">
              <a:spcBef>
                <a:spcPts val="1000"/>
              </a:spcBef>
            </a:pPr>
            <a:r>
              <a:rPr lang="ja-JP" altLang="en-US" dirty="0"/>
              <a:t>組織の目的や価値が重要と</a:t>
            </a:r>
            <a:r>
              <a:rPr lang="ja-JP" altLang="en-US" dirty="0">
                <a:solidFill>
                  <a:srgbClr val="FF0000"/>
                </a:solidFill>
              </a:rPr>
              <a:t>共感</a:t>
            </a:r>
            <a:r>
              <a:rPr lang="ja-JP" altLang="en-US" dirty="0"/>
              <a:t>すればモチベーションが高まる</a:t>
            </a:r>
            <a:endParaRPr lang="en-US" altLang="ja-JP" dirty="0"/>
          </a:p>
          <a:p>
            <a:pPr lvl="2" eaLnBrk="1" hangingPunct="1">
              <a:spcBef>
                <a:spcPts val="1000"/>
              </a:spcBef>
            </a:pPr>
            <a:r>
              <a:rPr lang="ja-JP" altLang="en-US" dirty="0"/>
              <a:t>モチベーションの逆機能</a:t>
            </a:r>
            <a:endParaRPr lang="en-US" altLang="ja-JP" dirty="0"/>
          </a:p>
          <a:p>
            <a:pPr lvl="3" eaLnBrk="1" hangingPunct="1">
              <a:spcBef>
                <a:spcPts val="1000"/>
              </a:spcBef>
            </a:pPr>
            <a:r>
              <a:rPr lang="ja-JP" altLang="en-US" dirty="0"/>
              <a:t>組織で共有された価値観が社会や他のメンバーに</a:t>
            </a:r>
            <a:r>
              <a:rPr lang="ja-JP" altLang="en-US" dirty="0">
                <a:solidFill>
                  <a:srgbClr val="FF0000"/>
                </a:solidFill>
              </a:rPr>
              <a:t>受け入れ</a:t>
            </a:r>
            <a:r>
              <a:rPr lang="ja-JP" altLang="en-US" dirty="0"/>
              <a:t>られない</a:t>
            </a:r>
            <a:br>
              <a:rPr lang="en-US" altLang="ja-JP" dirty="0"/>
            </a:br>
            <a:r>
              <a:rPr lang="ja-JP" altLang="en-US" dirty="0"/>
              <a:t>場合、モチベーションを</a:t>
            </a:r>
            <a:r>
              <a:rPr lang="ja-JP" altLang="en-US" dirty="0">
                <a:solidFill>
                  <a:srgbClr val="FF0000"/>
                </a:solidFill>
              </a:rPr>
              <a:t>下げる</a:t>
            </a:r>
            <a:endParaRPr lang="en-US" altLang="ja-JP" dirty="0">
              <a:solidFill>
                <a:srgbClr val="FF0000"/>
              </a:solidFill>
            </a:endParaRPr>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28B98D92-5E3F-4E34-B925-8B13D6E2F639}" type="slidenum">
              <a:rPr lang="en-US" altLang="ja-JP"/>
              <a:pPr>
                <a:defRPr/>
              </a:pPr>
              <a:t>6</a:t>
            </a:fld>
            <a:endParaRPr lang="en-US" altLang="ja-JP" dirty="0"/>
          </a:p>
        </p:txBody>
      </p:sp>
      <p:sp>
        <p:nvSpPr>
          <p:cNvPr id="10244" name="Rectangle 2"/>
          <p:cNvSpPr>
            <a:spLocks noGrp="1" noChangeArrowheads="1"/>
          </p:cNvSpPr>
          <p:nvPr>
            <p:ph type="title"/>
          </p:nvPr>
        </p:nvSpPr>
        <p:spPr>
          <a:xfrm>
            <a:off x="569913" y="431800"/>
            <a:ext cx="8229600" cy="1252538"/>
          </a:xfrm>
        </p:spPr>
        <p:txBody>
          <a:bodyPr/>
          <a:lstStyle/>
          <a:p>
            <a:pPr eaLnBrk="1" hangingPunct="1"/>
            <a:r>
              <a:rPr lang="ja-JP" altLang="en-US" dirty="0"/>
              <a:t>１．組織文化</a:t>
            </a:r>
            <a:r>
              <a:rPr lang="en-US" altLang="ja-JP" sz="4400" dirty="0"/>
              <a:t>-5</a:t>
            </a:r>
            <a:endParaRPr lang="ja-JP" altLang="en-US" sz="4400" dirty="0"/>
          </a:p>
        </p:txBody>
      </p:sp>
      <p:sp>
        <p:nvSpPr>
          <p:cNvPr id="10245" name="Rectangle 3"/>
          <p:cNvSpPr>
            <a:spLocks noGrp="1" noChangeArrowheads="1"/>
          </p:cNvSpPr>
          <p:nvPr>
            <p:ph type="body" idx="1"/>
          </p:nvPr>
        </p:nvSpPr>
        <p:spPr>
          <a:xfrm>
            <a:off x="622997" y="1489159"/>
            <a:ext cx="8381825" cy="4930775"/>
          </a:xfrm>
        </p:spPr>
        <p:txBody>
          <a:bodyPr/>
          <a:lstStyle/>
          <a:p>
            <a:pPr eaLnBrk="1" hangingPunct="1">
              <a:spcBef>
                <a:spcPts val="1000"/>
              </a:spcBef>
            </a:pPr>
            <a:r>
              <a:rPr lang="ja-JP" altLang="en-US" dirty="0"/>
              <a:t>組織文化の変革</a:t>
            </a:r>
            <a:endParaRPr lang="en-US" altLang="ja-JP" dirty="0"/>
          </a:p>
          <a:p>
            <a:pPr lvl="1" eaLnBrk="1" hangingPunct="1">
              <a:spcBef>
                <a:spcPts val="1000"/>
              </a:spcBef>
            </a:pPr>
            <a:r>
              <a:rPr lang="ja-JP" altLang="en-US" dirty="0"/>
              <a:t>組織文化の変革の困難性</a:t>
            </a:r>
            <a:endParaRPr lang="en-US" altLang="ja-JP" dirty="0"/>
          </a:p>
          <a:p>
            <a:pPr lvl="2" eaLnBrk="1" hangingPunct="1">
              <a:spcBef>
                <a:spcPts val="1000"/>
              </a:spcBef>
            </a:pPr>
            <a:r>
              <a:rPr lang="ja-JP" altLang="en-US" dirty="0"/>
              <a:t>日常的な相互作用で形成</a:t>
            </a:r>
            <a:endParaRPr lang="en-US" altLang="ja-JP" dirty="0"/>
          </a:p>
          <a:p>
            <a:pPr lvl="3" eaLnBrk="1" hangingPunct="1">
              <a:spcBef>
                <a:spcPts val="1000"/>
              </a:spcBef>
            </a:pPr>
            <a:r>
              <a:rPr lang="ja-JP" altLang="en-US" dirty="0"/>
              <a:t>組織文化はメンバーの日常的な</a:t>
            </a:r>
            <a:r>
              <a:rPr lang="ja-JP" altLang="en-US" dirty="0">
                <a:solidFill>
                  <a:srgbClr val="FF0000"/>
                </a:solidFill>
              </a:rPr>
              <a:t>相互作用</a:t>
            </a:r>
            <a:r>
              <a:rPr lang="ja-JP" altLang="en-US" dirty="0"/>
              <a:t>を通じて形成</a:t>
            </a:r>
            <a:endParaRPr lang="en-US" altLang="ja-JP" dirty="0"/>
          </a:p>
          <a:p>
            <a:pPr lvl="3" eaLnBrk="1" hangingPunct="1">
              <a:spcBef>
                <a:spcPts val="1000"/>
              </a:spcBef>
            </a:pPr>
            <a:r>
              <a:rPr lang="ja-JP" altLang="en-US" dirty="0"/>
              <a:t>組織文化を</a:t>
            </a:r>
            <a:r>
              <a:rPr lang="ja-JP" altLang="en-US" dirty="0">
                <a:solidFill>
                  <a:srgbClr val="FF0000"/>
                </a:solidFill>
              </a:rPr>
              <a:t>意識</a:t>
            </a:r>
            <a:r>
              <a:rPr lang="ja-JP" altLang="en-US" dirty="0"/>
              <a:t>的に形成したり、</a:t>
            </a:r>
            <a:r>
              <a:rPr lang="ja-JP" altLang="en-US" dirty="0">
                <a:solidFill>
                  <a:srgbClr val="FF0000"/>
                </a:solidFill>
              </a:rPr>
              <a:t>変革</a:t>
            </a:r>
            <a:r>
              <a:rPr lang="ja-JP" altLang="en-US" dirty="0"/>
              <a:t>したりすることは</a:t>
            </a:r>
            <a:r>
              <a:rPr lang="ja-JP" altLang="en-US" dirty="0">
                <a:solidFill>
                  <a:srgbClr val="FF0000"/>
                </a:solidFill>
              </a:rPr>
              <a:t>容易で</a:t>
            </a:r>
            <a:r>
              <a:rPr lang="ja-JP" altLang="en-US" dirty="0"/>
              <a:t>はない</a:t>
            </a:r>
            <a:endParaRPr lang="en-US" altLang="ja-JP" dirty="0"/>
          </a:p>
          <a:p>
            <a:pPr lvl="2" eaLnBrk="1" hangingPunct="1">
              <a:spcBef>
                <a:spcPts val="1000"/>
              </a:spcBef>
            </a:pPr>
            <a:r>
              <a:rPr lang="ja-JP" altLang="en-US" dirty="0"/>
              <a:t>歴史的に形成</a:t>
            </a:r>
            <a:endParaRPr lang="en-US" altLang="ja-JP" dirty="0"/>
          </a:p>
          <a:p>
            <a:pPr lvl="3" eaLnBrk="1" hangingPunct="1">
              <a:spcBef>
                <a:spcPts val="1000"/>
              </a:spcBef>
            </a:pPr>
            <a:r>
              <a:rPr lang="ja-JP" altLang="en-US" dirty="0"/>
              <a:t>組織が経験する出来事などで</a:t>
            </a:r>
            <a:r>
              <a:rPr lang="ja-JP" altLang="en-US" dirty="0">
                <a:solidFill>
                  <a:srgbClr val="FF0000"/>
                </a:solidFill>
              </a:rPr>
              <a:t>歴史</a:t>
            </a:r>
            <a:r>
              <a:rPr lang="ja-JP" altLang="en-US" dirty="0"/>
              <a:t>的に形成され、</a:t>
            </a:r>
            <a:r>
              <a:rPr lang="ja-JP" altLang="en-US" dirty="0">
                <a:solidFill>
                  <a:srgbClr val="FF0000"/>
                </a:solidFill>
              </a:rPr>
              <a:t>判断基準</a:t>
            </a:r>
            <a:r>
              <a:rPr lang="ja-JP" altLang="en-US" dirty="0"/>
              <a:t>や</a:t>
            </a:r>
            <a:br>
              <a:rPr lang="en-US" altLang="ja-JP" dirty="0"/>
            </a:br>
            <a:r>
              <a:rPr lang="ja-JP" altLang="en-US" dirty="0"/>
              <a:t>コミュニケーションの形式など日々の活動に</a:t>
            </a:r>
            <a:r>
              <a:rPr lang="ja-JP" altLang="en-US" dirty="0">
                <a:solidFill>
                  <a:srgbClr val="FF0000"/>
                </a:solidFill>
              </a:rPr>
              <a:t>埋め込</a:t>
            </a:r>
            <a:r>
              <a:rPr lang="ja-JP" altLang="en-US" dirty="0"/>
              <a:t>まれている</a:t>
            </a:r>
            <a:endParaRPr lang="en-US" altLang="ja-JP" dirty="0"/>
          </a:p>
          <a:p>
            <a:pPr marL="1023938" lvl="3" indent="0" eaLnBrk="1" hangingPunct="1">
              <a:spcBef>
                <a:spcPts val="1000"/>
              </a:spcBef>
              <a:buNone/>
            </a:pPr>
            <a:r>
              <a:rPr lang="ja-JP" altLang="en-US" dirty="0"/>
              <a:t>　 ⇒メンバーは通常意識することがない</a:t>
            </a:r>
            <a:endParaRPr lang="en-US" altLang="ja-JP" dirty="0"/>
          </a:p>
          <a:p>
            <a:pPr lvl="3" eaLnBrk="1" hangingPunct="1">
              <a:spcBef>
                <a:spcPts val="1000"/>
              </a:spcBef>
            </a:pPr>
            <a:r>
              <a:rPr lang="ja-JP" altLang="en-US" dirty="0"/>
              <a:t>たとえ困難でも、よい</a:t>
            </a:r>
            <a:r>
              <a:rPr lang="ja-JP" altLang="en-US" dirty="0">
                <a:solidFill>
                  <a:srgbClr val="FF0000"/>
                </a:solidFill>
              </a:rPr>
              <a:t>組織文化</a:t>
            </a:r>
            <a:r>
              <a:rPr lang="ja-JP" altLang="en-US" dirty="0"/>
              <a:t>を持つように試みる価値あり</a:t>
            </a:r>
            <a:endParaRPr lang="en-US" altLang="ja-JP" dirty="0"/>
          </a:p>
          <a:p>
            <a:pPr marL="1023938" lvl="3" indent="0" eaLnBrk="1" hangingPunct="1">
              <a:spcBef>
                <a:spcPts val="1000"/>
              </a:spcBef>
              <a:buNone/>
            </a:pPr>
            <a:r>
              <a:rPr lang="ja-JP" altLang="en-US" dirty="0"/>
              <a:t>　 ⇒よい組織文化は</a:t>
            </a:r>
            <a:r>
              <a:rPr lang="ja-JP" altLang="en-US" dirty="0">
                <a:solidFill>
                  <a:srgbClr val="FF0000"/>
                </a:solidFill>
              </a:rPr>
              <a:t>持続的</a:t>
            </a:r>
            <a:r>
              <a:rPr lang="ja-JP" altLang="en-US" dirty="0"/>
              <a:t>な競争</a:t>
            </a:r>
            <a:r>
              <a:rPr lang="ja-JP" altLang="en-US" dirty="0">
                <a:solidFill>
                  <a:srgbClr val="FF0000"/>
                </a:solidFill>
              </a:rPr>
              <a:t>優位</a:t>
            </a:r>
            <a:r>
              <a:rPr lang="ja-JP" altLang="en-US" dirty="0"/>
              <a:t>をもたらす</a:t>
            </a:r>
            <a:endParaRPr lang="en-US" altLang="ja-JP" dirty="0"/>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8CFF513F-05B3-4C30-A8DB-715525A71F6D}" type="slidenum">
              <a:rPr lang="en-US" altLang="ja-JP"/>
              <a:pPr>
                <a:defRPr/>
              </a:pPr>
              <a:t>7</a:t>
            </a:fld>
            <a:endParaRPr lang="en-US" altLang="ja-JP" dirty="0"/>
          </a:p>
        </p:txBody>
      </p:sp>
      <p:sp>
        <p:nvSpPr>
          <p:cNvPr id="12292" name="Rectangle 2"/>
          <p:cNvSpPr>
            <a:spLocks noGrp="1" noChangeArrowheads="1"/>
          </p:cNvSpPr>
          <p:nvPr>
            <p:ph type="title"/>
          </p:nvPr>
        </p:nvSpPr>
        <p:spPr>
          <a:xfrm>
            <a:off x="569913" y="431800"/>
            <a:ext cx="8229600" cy="1252538"/>
          </a:xfrm>
        </p:spPr>
        <p:txBody>
          <a:bodyPr/>
          <a:lstStyle/>
          <a:p>
            <a:pPr eaLnBrk="1" hangingPunct="1"/>
            <a:r>
              <a:rPr lang="ja-JP" altLang="en-US" dirty="0"/>
              <a:t>２</a:t>
            </a:r>
            <a:r>
              <a:rPr lang="ja-JP" altLang="en-US" sz="4400" dirty="0"/>
              <a:t>．リーダーシップ</a:t>
            </a:r>
            <a:r>
              <a:rPr lang="en-US" altLang="ja-JP" sz="4400" dirty="0"/>
              <a:t>-1</a:t>
            </a:r>
            <a:endParaRPr lang="ja-JP" altLang="en-US" sz="4400" dirty="0"/>
          </a:p>
        </p:txBody>
      </p:sp>
      <p:sp>
        <p:nvSpPr>
          <p:cNvPr id="12293" name="Rectangle 3"/>
          <p:cNvSpPr>
            <a:spLocks noGrp="1" noChangeArrowheads="1"/>
          </p:cNvSpPr>
          <p:nvPr>
            <p:ph type="body" idx="1"/>
          </p:nvPr>
        </p:nvSpPr>
        <p:spPr>
          <a:xfrm>
            <a:off x="477078" y="1554163"/>
            <a:ext cx="8517697" cy="4856162"/>
          </a:xfrm>
        </p:spPr>
        <p:txBody>
          <a:bodyPr/>
          <a:lstStyle/>
          <a:p>
            <a:pPr eaLnBrk="1" hangingPunct="1">
              <a:spcBef>
                <a:spcPts val="1200"/>
              </a:spcBef>
            </a:pPr>
            <a:r>
              <a:rPr lang="ja-JP" altLang="en-US" dirty="0"/>
              <a:t>リーダーシップの定義</a:t>
            </a:r>
            <a:endParaRPr lang="en-US" altLang="ja-JP" dirty="0"/>
          </a:p>
          <a:p>
            <a:pPr lvl="1" eaLnBrk="1" hangingPunct="1">
              <a:spcBef>
                <a:spcPts val="1200"/>
              </a:spcBef>
            </a:pPr>
            <a:r>
              <a:rPr lang="ja-JP" altLang="en-US" dirty="0"/>
              <a:t>リーダーとフォロワー間の双方的な</a:t>
            </a:r>
            <a:r>
              <a:rPr lang="ja-JP" altLang="en-US" dirty="0">
                <a:solidFill>
                  <a:srgbClr val="FF0000"/>
                </a:solidFill>
              </a:rPr>
              <a:t>影響力</a:t>
            </a:r>
            <a:endParaRPr lang="en-US" altLang="ja-JP" dirty="0"/>
          </a:p>
          <a:p>
            <a:pPr lvl="2" eaLnBrk="1" hangingPunct="1">
              <a:spcBef>
                <a:spcPts val="1200"/>
              </a:spcBef>
            </a:pPr>
            <a:r>
              <a:rPr lang="ja-JP" altLang="en-US" dirty="0"/>
              <a:t>上司が部下に</a:t>
            </a:r>
            <a:r>
              <a:rPr lang="ja-JP" altLang="en-US" dirty="0">
                <a:solidFill>
                  <a:srgbClr val="FF0000"/>
                </a:solidFill>
              </a:rPr>
              <a:t>命令</a:t>
            </a:r>
            <a:r>
              <a:rPr lang="ja-JP" altLang="en-US" dirty="0"/>
              <a:t>を与えて、</a:t>
            </a:r>
            <a:r>
              <a:rPr lang="ja-JP" altLang="en-US" dirty="0">
                <a:solidFill>
                  <a:srgbClr val="FF0000"/>
                </a:solidFill>
              </a:rPr>
              <a:t>指導者</a:t>
            </a:r>
            <a:r>
              <a:rPr lang="ja-JP" altLang="en-US" dirty="0"/>
              <a:t>としての役割を果たすこと</a:t>
            </a:r>
            <a:endParaRPr lang="en-US" altLang="ja-JP" dirty="0"/>
          </a:p>
          <a:p>
            <a:pPr lvl="1" eaLnBrk="1" hangingPunct="1">
              <a:spcBef>
                <a:spcPts val="1200"/>
              </a:spcBef>
            </a:pPr>
            <a:r>
              <a:rPr lang="ja-JP" altLang="en-US" dirty="0"/>
              <a:t>リーダーとフォロワー</a:t>
            </a:r>
            <a:endParaRPr lang="en-US" altLang="ja-JP" dirty="0"/>
          </a:p>
          <a:p>
            <a:pPr lvl="2" eaLnBrk="1" hangingPunct="1">
              <a:spcBef>
                <a:spcPts val="1200"/>
              </a:spcBef>
            </a:pPr>
            <a:r>
              <a:rPr lang="ja-JP" altLang="en-US" dirty="0"/>
              <a:t>リーダーに率先してついていくのが</a:t>
            </a:r>
            <a:r>
              <a:rPr lang="ja-JP" altLang="en-US" dirty="0">
                <a:solidFill>
                  <a:srgbClr val="FF0000"/>
                </a:solidFill>
              </a:rPr>
              <a:t>フォロワー</a:t>
            </a:r>
            <a:endParaRPr lang="en-US" altLang="ja-JP" dirty="0"/>
          </a:p>
          <a:p>
            <a:pPr lvl="3" eaLnBrk="1" hangingPunct="1">
              <a:spcBef>
                <a:spcPts val="1200"/>
              </a:spcBef>
            </a:pPr>
            <a:r>
              <a:rPr lang="ja-JP" altLang="en-US" dirty="0"/>
              <a:t>フォロワーは</a:t>
            </a:r>
            <a:r>
              <a:rPr lang="ja-JP" altLang="en-US" dirty="0">
                <a:solidFill>
                  <a:srgbClr val="FF0000"/>
                </a:solidFill>
              </a:rPr>
              <a:t>部下</a:t>
            </a:r>
            <a:r>
              <a:rPr lang="ja-JP" altLang="en-US" dirty="0"/>
              <a:t>に限らない</a:t>
            </a:r>
            <a:endParaRPr lang="en-US" altLang="ja-JP" dirty="0"/>
          </a:p>
          <a:p>
            <a:pPr lvl="2" eaLnBrk="1" hangingPunct="1">
              <a:spcBef>
                <a:spcPts val="1200"/>
              </a:spcBef>
            </a:pPr>
            <a:r>
              <a:rPr lang="ja-JP" altLang="en-US" dirty="0"/>
              <a:t>リーダーはパワー（</a:t>
            </a:r>
            <a:r>
              <a:rPr lang="ja-JP" altLang="en-US" dirty="0">
                <a:solidFill>
                  <a:srgbClr val="FF0000"/>
                </a:solidFill>
              </a:rPr>
              <a:t>権力</a:t>
            </a:r>
            <a:r>
              <a:rPr lang="ja-JP" altLang="en-US" dirty="0"/>
              <a:t>）を用いてフォロワーに</a:t>
            </a:r>
            <a:r>
              <a:rPr lang="ja-JP" altLang="en-US" dirty="0">
                <a:solidFill>
                  <a:srgbClr val="FF0000"/>
                </a:solidFill>
              </a:rPr>
              <a:t>影響</a:t>
            </a:r>
            <a:r>
              <a:rPr lang="ja-JP" altLang="en-US" dirty="0"/>
              <a:t>を与える</a:t>
            </a:r>
            <a:endParaRPr lang="en-US" altLang="ja-JP" dirty="0"/>
          </a:p>
          <a:p>
            <a:pPr lvl="3" eaLnBrk="1" hangingPunct="1">
              <a:spcBef>
                <a:spcPts val="1200"/>
              </a:spcBef>
            </a:pPr>
            <a:r>
              <a:rPr lang="ja-JP" altLang="en-US" dirty="0"/>
              <a:t>フォロワーに</a:t>
            </a:r>
            <a:r>
              <a:rPr lang="ja-JP" altLang="en-US" dirty="0">
                <a:solidFill>
                  <a:srgbClr val="FF0000"/>
                </a:solidFill>
              </a:rPr>
              <a:t>目標</a:t>
            </a:r>
            <a:r>
              <a:rPr lang="ja-JP" altLang="en-US" dirty="0"/>
              <a:t>を受け入れさせることが必要</a:t>
            </a:r>
            <a:endParaRPr lang="en-US" altLang="ja-JP" dirty="0"/>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9E3B4FF9-E8C3-4DC0-BCC6-2746AEDC0094}" type="slidenum">
              <a:rPr lang="en-US" altLang="ja-JP"/>
              <a:pPr>
                <a:defRPr/>
              </a:pPr>
              <a:t>8</a:t>
            </a:fld>
            <a:endParaRPr lang="en-US" altLang="ja-JP" dirty="0"/>
          </a:p>
        </p:txBody>
      </p:sp>
      <p:sp>
        <p:nvSpPr>
          <p:cNvPr id="13316" name="Rectangle 2"/>
          <p:cNvSpPr>
            <a:spLocks noGrp="1" noChangeArrowheads="1"/>
          </p:cNvSpPr>
          <p:nvPr>
            <p:ph type="title"/>
          </p:nvPr>
        </p:nvSpPr>
        <p:spPr>
          <a:xfrm>
            <a:off x="569913" y="272231"/>
            <a:ext cx="8229600" cy="1252538"/>
          </a:xfrm>
        </p:spPr>
        <p:txBody>
          <a:bodyPr/>
          <a:lstStyle/>
          <a:p>
            <a:pPr eaLnBrk="1" hangingPunct="1"/>
            <a:r>
              <a:rPr lang="ja-JP" altLang="en-US" dirty="0"/>
              <a:t>２．リーダーシップ</a:t>
            </a:r>
            <a:r>
              <a:rPr lang="en-US" altLang="ja-JP" dirty="0"/>
              <a:t>-2</a:t>
            </a:r>
            <a:endParaRPr lang="ja-JP" altLang="en-US" sz="4400" dirty="0"/>
          </a:p>
        </p:txBody>
      </p:sp>
      <p:sp>
        <p:nvSpPr>
          <p:cNvPr id="13317" name="Rectangle 3"/>
          <p:cNvSpPr>
            <a:spLocks noGrp="1" noChangeArrowheads="1"/>
          </p:cNvSpPr>
          <p:nvPr>
            <p:ph type="body" idx="1"/>
          </p:nvPr>
        </p:nvSpPr>
        <p:spPr>
          <a:xfrm>
            <a:off x="562708" y="1055078"/>
            <a:ext cx="8432067" cy="5285432"/>
          </a:xfrm>
        </p:spPr>
        <p:txBody>
          <a:bodyPr/>
          <a:lstStyle/>
          <a:p>
            <a:pPr eaLnBrk="1" hangingPunct="1">
              <a:spcBef>
                <a:spcPts val="600"/>
              </a:spcBef>
            </a:pPr>
            <a:r>
              <a:rPr lang="ja-JP" altLang="en-US" dirty="0"/>
              <a:t>リーダーに期待される役割</a:t>
            </a:r>
            <a:endParaRPr lang="en-US" altLang="ja-JP" dirty="0"/>
          </a:p>
          <a:p>
            <a:pPr lvl="1" eaLnBrk="1" hangingPunct="1">
              <a:spcBef>
                <a:spcPts val="600"/>
              </a:spcBef>
            </a:pPr>
            <a:r>
              <a:rPr lang="ja-JP" altLang="en-US" dirty="0"/>
              <a:t>貢献意欲を</a:t>
            </a:r>
            <a:r>
              <a:rPr lang="ja-JP" altLang="en-US" dirty="0">
                <a:solidFill>
                  <a:srgbClr val="FF0000"/>
                </a:solidFill>
              </a:rPr>
              <a:t>喚起</a:t>
            </a:r>
            <a:r>
              <a:rPr lang="ja-JP" altLang="en-US" dirty="0"/>
              <a:t>させること</a:t>
            </a:r>
            <a:endParaRPr lang="en-US" altLang="ja-JP" dirty="0"/>
          </a:p>
          <a:p>
            <a:pPr lvl="2" eaLnBrk="1" hangingPunct="1">
              <a:spcBef>
                <a:spcPts val="600"/>
              </a:spcBef>
            </a:pPr>
            <a:r>
              <a:rPr lang="ja-JP" altLang="en-US" dirty="0"/>
              <a:t>目標に向かって人を</a:t>
            </a:r>
            <a:r>
              <a:rPr lang="ja-JP" altLang="en-US" dirty="0">
                <a:solidFill>
                  <a:srgbClr val="FF0000"/>
                </a:solidFill>
              </a:rPr>
              <a:t>導く</a:t>
            </a:r>
            <a:endParaRPr lang="en-US" altLang="ja-JP" dirty="0">
              <a:solidFill>
                <a:srgbClr val="FF0000"/>
              </a:solidFill>
            </a:endParaRPr>
          </a:p>
          <a:p>
            <a:pPr lvl="1" eaLnBrk="1" hangingPunct="1">
              <a:spcBef>
                <a:spcPts val="600"/>
              </a:spcBef>
            </a:pPr>
            <a:r>
              <a:rPr lang="ja-JP" altLang="en-US" dirty="0"/>
              <a:t>部下を</a:t>
            </a:r>
            <a:r>
              <a:rPr lang="ja-JP" altLang="en-US" dirty="0">
                <a:solidFill>
                  <a:srgbClr val="FF0000"/>
                </a:solidFill>
              </a:rPr>
              <a:t>自然</a:t>
            </a:r>
            <a:r>
              <a:rPr lang="ja-JP" altLang="en-US" dirty="0"/>
              <a:t>にモチベーションづける</a:t>
            </a:r>
            <a:endParaRPr lang="en-US" altLang="ja-JP" dirty="0"/>
          </a:p>
          <a:p>
            <a:pPr lvl="2" eaLnBrk="1" hangingPunct="1">
              <a:spcBef>
                <a:spcPts val="600"/>
              </a:spcBef>
            </a:pPr>
            <a:r>
              <a:rPr lang="ja-JP" altLang="en-US" dirty="0"/>
              <a:t>部下が</a:t>
            </a:r>
            <a:r>
              <a:rPr lang="ja-JP" altLang="en-US" dirty="0">
                <a:solidFill>
                  <a:srgbClr val="FF0000"/>
                </a:solidFill>
              </a:rPr>
              <a:t>自主</a:t>
            </a:r>
            <a:r>
              <a:rPr lang="ja-JP" altLang="en-US" dirty="0"/>
              <a:t>的に行動するように促す</a:t>
            </a:r>
            <a:endParaRPr lang="en-US" altLang="ja-JP" dirty="0"/>
          </a:p>
          <a:p>
            <a:pPr lvl="1" eaLnBrk="1" hangingPunct="1">
              <a:spcBef>
                <a:spcPts val="600"/>
              </a:spcBef>
            </a:pPr>
            <a:r>
              <a:rPr lang="ja-JP" altLang="en-US" dirty="0"/>
              <a:t>リーダーの役割</a:t>
            </a:r>
            <a:endParaRPr lang="en-US" altLang="ja-JP" dirty="0"/>
          </a:p>
          <a:p>
            <a:pPr lvl="2" eaLnBrk="1" hangingPunct="1">
              <a:spcBef>
                <a:spcPts val="600"/>
              </a:spcBef>
            </a:pPr>
            <a:r>
              <a:rPr lang="ja-JP" altLang="en-US" dirty="0"/>
              <a:t>役職に付随する役割とリーダーの役割の</a:t>
            </a:r>
            <a:r>
              <a:rPr lang="ja-JP" altLang="en-US" dirty="0">
                <a:solidFill>
                  <a:srgbClr val="FF0000"/>
                </a:solidFill>
              </a:rPr>
              <a:t>一致</a:t>
            </a:r>
            <a:endParaRPr lang="en-US" altLang="ja-JP" dirty="0">
              <a:solidFill>
                <a:srgbClr val="FF0000"/>
              </a:solidFill>
            </a:endParaRPr>
          </a:p>
          <a:p>
            <a:pPr lvl="2" eaLnBrk="1" hangingPunct="1">
              <a:spcBef>
                <a:spcPts val="600"/>
              </a:spcBef>
            </a:pPr>
            <a:r>
              <a:rPr lang="ja-JP" altLang="en-US" dirty="0"/>
              <a:t>リーダーに必ずしも</a:t>
            </a:r>
            <a:r>
              <a:rPr lang="ja-JP" altLang="en-US" dirty="0">
                <a:solidFill>
                  <a:srgbClr val="FF0000"/>
                </a:solidFill>
              </a:rPr>
              <a:t>専門性</a:t>
            </a:r>
            <a:r>
              <a:rPr lang="ja-JP" altLang="en-US" dirty="0"/>
              <a:t>は求められない</a:t>
            </a:r>
            <a:endParaRPr lang="en-US" altLang="ja-JP" dirty="0"/>
          </a:p>
          <a:p>
            <a:pPr lvl="2" eaLnBrk="1" hangingPunct="1">
              <a:spcBef>
                <a:spcPts val="600"/>
              </a:spcBef>
            </a:pPr>
            <a:r>
              <a:rPr lang="ja-JP" altLang="en-US" dirty="0"/>
              <a:t>目標達成のための</a:t>
            </a:r>
            <a:r>
              <a:rPr lang="ja-JP" altLang="en-US" dirty="0">
                <a:solidFill>
                  <a:srgbClr val="FF0000"/>
                </a:solidFill>
              </a:rPr>
              <a:t>体制</a:t>
            </a:r>
            <a:r>
              <a:rPr lang="ja-JP" altLang="en-US" dirty="0"/>
              <a:t>づくりや他者の貢献を</a:t>
            </a:r>
            <a:r>
              <a:rPr lang="ja-JP" altLang="en-US" dirty="0">
                <a:solidFill>
                  <a:srgbClr val="FF0000"/>
                </a:solidFill>
              </a:rPr>
              <a:t>喚起</a:t>
            </a:r>
            <a:r>
              <a:rPr lang="ja-JP" altLang="en-US" dirty="0"/>
              <a:t>させる</a:t>
            </a:r>
            <a:br>
              <a:rPr lang="en-US" altLang="ja-JP" dirty="0"/>
            </a:br>
            <a:r>
              <a:rPr lang="ja-JP" altLang="en-US" dirty="0"/>
              <a:t>ことがより期待される</a:t>
            </a:r>
            <a:endParaRPr lang="en-US" altLang="ja-JP" dirty="0"/>
          </a:p>
          <a:p>
            <a:pPr lvl="2" eaLnBrk="1" hangingPunct="1">
              <a:spcBef>
                <a:spcPts val="600"/>
              </a:spcBef>
            </a:pPr>
            <a:r>
              <a:rPr lang="ja-JP" altLang="en-US" dirty="0"/>
              <a:t>リーダーがフォロワーに回ることもある</a:t>
            </a:r>
            <a:endParaRPr lang="en-US" altLang="ja-JP" dirty="0"/>
          </a:p>
          <a:p>
            <a:pPr lvl="3" eaLnBrk="1" hangingPunct="1">
              <a:spcBef>
                <a:spcPts val="600"/>
              </a:spcBef>
            </a:pPr>
            <a:r>
              <a:rPr lang="ja-JP" altLang="en-US" dirty="0"/>
              <a:t>組織のために</a:t>
            </a:r>
            <a:r>
              <a:rPr lang="ja-JP" altLang="en-US" dirty="0">
                <a:solidFill>
                  <a:srgbClr val="FF0000"/>
                </a:solidFill>
              </a:rPr>
              <a:t>次の</a:t>
            </a:r>
            <a:r>
              <a:rPr lang="ja-JP" altLang="en-US" dirty="0"/>
              <a:t>リーダーをつくるため</a:t>
            </a:r>
            <a:endParaRPr lang="en-US" altLang="ja-JP" dirty="0"/>
          </a:p>
          <a:p>
            <a:pPr lvl="2" eaLnBrk="1" hangingPunct="1">
              <a:spcBef>
                <a:spcPts val="600"/>
              </a:spcBef>
            </a:pPr>
            <a:r>
              <a:rPr lang="ja-JP" altLang="en-US" dirty="0"/>
              <a:t>全体を見渡して組織の状態を把握する能力 ⇒ </a:t>
            </a:r>
            <a:r>
              <a:rPr lang="ja-JP" altLang="en-US" dirty="0">
                <a:solidFill>
                  <a:srgbClr val="FF0000"/>
                </a:solidFill>
              </a:rPr>
              <a:t>状況判断能力</a:t>
            </a:r>
            <a:endParaRPr lang="en-US" altLang="ja-JP" dirty="0">
              <a:solidFill>
                <a:schemeClr val="tx1"/>
              </a:solidFill>
            </a:endParaRPr>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組織文化とリーダーシップ</a:t>
            </a:r>
            <a:endParaRPr lang="en-US" altLang="ja-JP" dirty="0"/>
          </a:p>
        </p:txBody>
      </p:sp>
      <p:sp>
        <p:nvSpPr>
          <p:cNvPr id="6" name="スライド番号プレースホルダ 5"/>
          <p:cNvSpPr>
            <a:spLocks noGrp="1"/>
          </p:cNvSpPr>
          <p:nvPr>
            <p:ph type="sldNum" sz="quarter" idx="12"/>
          </p:nvPr>
        </p:nvSpPr>
        <p:spPr/>
        <p:txBody>
          <a:bodyPr/>
          <a:lstStyle/>
          <a:p>
            <a:pPr>
              <a:defRPr/>
            </a:pPr>
            <a:fld id="{F6C133FD-B09B-4A47-915E-AD52BDF45846}" type="slidenum">
              <a:rPr lang="en-US" altLang="ja-JP"/>
              <a:pPr>
                <a:defRPr/>
              </a:pPr>
              <a:t>9</a:t>
            </a:fld>
            <a:endParaRPr lang="en-US" altLang="ja-JP" dirty="0"/>
          </a:p>
        </p:txBody>
      </p:sp>
      <p:sp>
        <p:nvSpPr>
          <p:cNvPr id="14340" name="Rectangle 2"/>
          <p:cNvSpPr>
            <a:spLocks noGrp="1" noChangeArrowheads="1"/>
          </p:cNvSpPr>
          <p:nvPr>
            <p:ph type="title"/>
          </p:nvPr>
        </p:nvSpPr>
        <p:spPr>
          <a:xfrm>
            <a:off x="569913" y="302593"/>
            <a:ext cx="8229600" cy="1252538"/>
          </a:xfrm>
        </p:spPr>
        <p:txBody>
          <a:bodyPr/>
          <a:lstStyle/>
          <a:p>
            <a:pPr eaLnBrk="1" hangingPunct="1"/>
            <a:r>
              <a:rPr lang="ja-JP" altLang="en-US" dirty="0"/>
              <a:t>２</a:t>
            </a:r>
            <a:r>
              <a:rPr lang="ja-JP" altLang="en-US" sz="4400" dirty="0"/>
              <a:t>．リーダーシップ</a:t>
            </a:r>
            <a:r>
              <a:rPr lang="en-US" altLang="ja-JP" sz="4400" dirty="0"/>
              <a:t>-3</a:t>
            </a:r>
            <a:endParaRPr lang="ja-JP" altLang="en-US" sz="4400" dirty="0"/>
          </a:p>
        </p:txBody>
      </p:sp>
      <p:sp>
        <p:nvSpPr>
          <p:cNvPr id="14341" name="Rectangle 3"/>
          <p:cNvSpPr>
            <a:spLocks noGrp="1" noChangeArrowheads="1"/>
          </p:cNvSpPr>
          <p:nvPr>
            <p:ph type="body" idx="1"/>
          </p:nvPr>
        </p:nvSpPr>
        <p:spPr>
          <a:xfrm>
            <a:off x="773723" y="1205798"/>
            <a:ext cx="8370276" cy="5593765"/>
          </a:xfrm>
        </p:spPr>
        <p:txBody>
          <a:bodyPr/>
          <a:lstStyle/>
          <a:p>
            <a:pPr eaLnBrk="1" hangingPunct="1">
              <a:spcBef>
                <a:spcPts val="1000"/>
              </a:spcBef>
              <a:defRPr/>
            </a:pPr>
            <a:r>
              <a:rPr lang="ja-JP" altLang="en-US" dirty="0"/>
              <a:t>リーダーシップの２次元構造</a:t>
            </a:r>
            <a:r>
              <a:rPr lang="en-US" altLang="ja-JP" dirty="0"/>
              <a:t>-1</a:t>
            </a:r>
          </a:p>
          <a:p>
            <a:pPr lvl="1" eaLnBrk="1" hangingPunct="1">
              <a:spcBef>
                <a:spcPts val="1000"/>
              </a:spcBef>
              <a:defRPr/>
            </a:pPr>
            <a:r>
              <a:rPr lang="ja-JP" altLang="en-US" dirty="0"/>
              <a:t>リーダーシップを</a:t>
            </a:r>
            <a:r>
              <a:rPr lang="ja-JP" altLang="en-US" dirty="0">
                <a:solidFill>
                  <a:srgbClr val="FF0000"/>
                </a:solidFill>
              </a:rPr>
              <a:t>２次元</a:t>
            </a:r>
            <a:r>
              <a:rPr lang="ja-JP" altLang="en-US" dirty="0"/>
              <a:t>で考える</a:t>
            </a:r>
            <a:endParaRPr lang="en-US" altLang="ja-JP" dirty="0"/>
          </a:p>
          <a:p>
            <a:pPr lvl="2" eaLnBrk="1" hangingPunct="1">
              <a:spcBef>
                <a:spcPts val="1000"/>
              </a:spcBef>
              <a:defRPr/>
            </a:pPr>
            <a:r>
              <a:rPr lang="ja-JP" altLang="en-US" dirty="0"/>
              <a:t>ベールズ＆スレーターの研究</a:t>
            </a:r>
            <a:endParaRPr lang="en-US" altLang="ja-JP" dirty="0"/>
          </a:p>
          <a:p>
            <a:pPr lvl="3" eaLnBrk="1" hangingPunct="1">
              <a:spcBef>
                <a:spcPts val="1000"/>
              </a:spcBef>
              <a:defRPr/>
            </a:pPr>
            <a:r>
              <a:rPr lang="ja-JP" altLang="en-US" dirty="0"/>
              <a:t>課題領域の</a:t>
            </a:r>
            <a:r>
              <a:rPr lang="ja-JP" altLang="en-US" dirty="0">
                <a:solidFill>
                  <a:srgbClr val="FF0000"/>
                </a:solidFill>
              </a:rPr>
              <a:t>専門家</a:t>
            </a:r>
            <a:r>
              <a:rPr lang="ja-JP" altLang="en-US" dirty="0"/>
              <a:t>：</a:t>
            </a:r>
            <a:r>
              <a:rPr lang="ja-JP" altLang="en-US" dirty="0">
                <a:solidFill>
                  <a:srgbClr val="FF0000"/>
                </a:solidFill>
              </a:rPr>
              <a:t>仕事</a:t>
            </a:r>
            <a:r>
              <a:rPr lang="ja-JP" altLang="en-US" dirty="0"/>
              <a:t>中心のリーダーシップ</a:t>
            </a:r>
            <a:endParaRPr lang="en-US" altLang="ja-JP" dirty="0"/>
          </a:p>
          <a:p>
            <a:pPr lvl="3" eaLnBrk="1" hangingPunct="1">
              <a:spcBef>
                <a:spcPts val="1000"/>
              </a:spcBef>
              <a:defRPr/>
            </a:pPr>
            <a:r>
              <a:rPr lang="ja-JP" altLang="en-US" dirty="0"/>
              <a:t>社会（</a:t>
            </a:r>
            <a:r>
              <a:rPr lang="ja-JP" altLang="en-US" dirty="0">
                <a:solidFill>
                  <a:srgbClr val="FF0000"/>
                </a:solidFill>
              </a:rPr>
              <a:t>情緒</a:t>
            </a:r>
            <a:r>
              <a:rPr lang="ja-JP" altLang="en-US" dirty="0"/>
              <a:t>）領域の専門家：</a:t>
            </a:r>
            <a:r>
              <a:rPr lang="ja-JP" altLang="en-US" dirty="0">
                <a:solidFill>
                  <a:srgbClr val="FF0000"/>
                </a:solidFill>
              </a:rPr>
              <a:t>人間関係</a:t>
            </a:r>
            <a:r>
              <a:rPr lang="ja-JP" altLang="en-US" dirty="0"/>
              <a:t>中心のリーダーシップ</a:t>
            </a:r>
            <a:endParaRPr lang="en-US" altLang="ja-JP" dirty="0"/>
          </a:p>
          <a:p>
            <a:pPr lvl="2" eaLnBrk="1" hangingPunct="1">
              <a:spcBef>
                <a:spcPts val="1000"/>
              </a:spcBef>
              <a:defRPr/>
            </a:pPr>
            <a:r>
              <a:rPr lang="ja-JP" altLang="en-US" dirty="0"/>
              <a:t>オハイオ研究：</a:t>
            </a:r>
            <a:r>
              <a:rPr lang="en-US" altLang="ja-JP" dirty="0"/>
              <a:t>1950</a:t>
            </a:r>
            <a:r>
              <a:rPr lang="ja-JP" altLang="en-US" dirty="0"/>
              <a:t>年代</a:t>
            </a:r>
            <a:endParaRPr lang="en-US" altLang="ja-JP" dirty="0"/>
          </a:p>
          <a:p>
            <a:pPr lvl="3" eaLnBrk="1" hangingPunct="1">
              <a:spcBef>
                <a:spcPts val="1000"/>
              </a:spcBef>
              <a:defRPr/>
            </a:pPr>
            <a:r>
              <a:rPr lang="ja-JP" altLang="en-US" dirty="0">
                <a:solidFill>
                  <a:srgbClr val="FF0000"/>
                </a:solidFill>
              </a:rPr>
              <a:t>配慮</a:t>
            </a:r>
            <a:r>
              <a:rPr lang="ja-JP" altLang="en-US" dirty="0"/>
              <a:t>と</a:t>
            </a:r>
            <a:r>
              <a:rPr lang="ja-JP" altLang="en-US" dirty="0">
                <a:solidFill>
                  <a:srgbClr val="FF0000"/>
                </a:solidFill>
              </a:rPr>
              <a:t>構造</a:t>
            </a:r>
            <a:r>
              <a:rPr lang="ja-JP" altLang="en-US" dirty="0"/>
              <a:t>作りの２次元</a:t>
            </a:r>
            <a:endParaRPr lang="en-US" altLang="ja-JP" dirty="0"/>
          </a:p>
          <a:p>
            <a:pPr lvl="2" eaLnBrk="1" hangingPunct="1">
              <a:spcBef>
                <a:spcPts val="1000"/>
              </a:spcBef>
              <a:defRPr/>
            </a:pPr>
            <a:r>
              <a:rPr lang="ja-JP" altLang="en-US" dirty="0"/>
              <a:t>ミシガン研究：</a:t>
            </a:r>
            <a:r>
              <a:rPr lang="en-US" altLang="ja-JP" dirty="0"/>
              <a:t>1950</a:t>
            </a:r>
            <a:r>
              <a:rPr lang="ja-JP" altLang="en-US" dirty="0"/>
              <a:t>年代</a:t>
            </a:r>
            <a:endParaRPr lang="en-US" altLang="ja-JP" dirty="0"/>
          </a:p>
          <a:p>
            <a:pPr lvl="3" eaLnBrk="1" hangingPunct="1">
              <a:spcBef>
                <a:spcPts val="1000"/>
              </a:spcBef>
              <a:defRPr/>
            </a:pPr>
            <a:r>
              <a:rPr lang="ja-JP" altLang="en-US" dirty="0">
                <a:solidFill>
                  <a:srgbClr val="FF0000"/>
                </a:solidFill>
              </a:rPr>
              <a:t>従業員</a:t>
            </a:r>
            <a:r>
              <a:rPr lang="ja-JP" altLang="en-US" dirty="0"/>
              <a:t>志向と</a:t>
            </a:r>
            <a:r>
              <a:rPr lang="ja-JP" altLang="en-US" dirty="0">
                <a:solidFill>
                  <a:srgbClr val="FF0000"/>
                </a:solidFill>
              </a:rPr>
              <a:t>生産性</a:t>
            </a:r>
            <a:r>
              <a:rPr lang="ja-JP" altLang="en-US" dirty="0"/>
              <a:t>志向の２次元</a:t>
            </a:r>
            <a:endParaRPr lang="en-US" altLang="ja-JP" dirty="0"/>
          </a:p>
          <a:p>
            <a:pPr lvl="2" eaLnBrk="1" hangingPunct="1">
              <a:spcBef>
                <a:spcPts val="1000"/>
              </a:spcBef>
              <a:defRPr/>
            </a:pPr>
            <a:r>
              <a:rPr lang="en-US" altLang="ja-JP" dirty="0"/>
              <a:t>PM</a:t>
            </a:r>
            <a:r>
              <a:rPr lang="ja-JP" altLang="en-US" dirty="0"/>
              <a:t>理論：三隅二不二（</a:t>
            </a:r>
            <a:r>
              <a:rPr lang="en-US" altLang="ja-JP" dirty="0"/>
              <a:t>1970</a:t>
            </a:r>
            <a:r>
              <a:rPr lang="ja-JP" altLang="en-US" dirty="0"/>
              <a:t>年代～</a:t>
            </a:r>
            <a:r>
              <a:rPr lang="en-US" altLang="ja-JP" dirty="0"/>
              <a:t>80</a:t>
            </a:r>
            <a:r>
              <a:rPr lang="ja-JP" altLang="en-US" dirty="0"/>
              <a:t>年代）</a:t>
            </a:r>
            <a:endParaRPr lang="en-US" altLang="ja-JP" dirty="0"/>
          </a:p>
          <a:p>
            <a:pPr lvl="3" eaLnBrk="1" hangingPunct="1">
              <a:spcBef>
                <a:spcPts val="1000"/>
              </a:spcBef>
              <a:defRPr/>
            </a:pPr>
            <a:r>
              <a:rPr lang="ja-JP" altLang="en-US" dirty="0">
                <a:solidFill>
                  <a:srgbClr val="FF0000"/>
                </a:solidFill>
              </a:rPr>
              <a:t>目標</a:t>
            </a:r>
            <a:r>
              <a:rPr lang="ja-JP" altLang="en-US" dirty="0"/>
              <a:t>達成</a:t>
            </a:r>
            <a:r>
              <a:rPr lang="ja-JP" altLang="en-US" dirty="0">
                <a:solidFill>
                  <a:srgbClr val="FF0000"/>
                </a:solidFill>
              </a:rPr>
              <a:t>機能</a:t>
            </a:r>
            <a:r>
              <a:rPr lang="ja-JP" altLang="en-US" dirty="0"/>
              <a:t>（</a:t>
            </a:r>
            <a:r>
              <a:rPr lang="en-US" altLang="ja-JP" dirty="0"/>
              <a:t>Performance</a:t>
            </a:r>
            <a:r>
              <a:rPr lang="ja-JP" altLang="en-US" dirty="0"/>
              <a:t>）と</a:t>
            </a:r>
            <a:r>
              <a:rPr lang="ja-JP" altLang="en-US" dirty="0">
                <a:solidFill>
                  <a:srgbClr val="FF0000"/>
                </a:solidFill>
              </a:rPr>
              <a:t>集団維持</a:t>
            </a:r>
            <a:r>
              <a:rPr lang="ja-JP" altLang="en-US" dirty="0">
                <a:solidFill>
                  <a:srgbClr val="C00000"/>
                </a:solidFill>
              </a:rPr>
              <a:t>機能</a:t>
            </a:r>
            <a:r>
              <a:rPr lang="ja-JP" altLang="en-US" dirty="0"/>
              <a:t>（</a:t>
            </a:r>
            <a:r>
              <a:rPr lang="en-US" altLang="ja-JP" dirty="0"/>
              <a:t>Maintenance</a:t>
            </a:r>
            <a:r>
              <a:rPr lang="ja-JP" altLang="en-US" dirty="0"/>
              <a:t>）</a:t>
            </a:r>
            <a:br>
              <a:rPr lang="en-US" altLang="ja-JP" dirty="0"/>
            </a:br>
            <a:r>
              <a:rPr lang="ja-JP" altLang="en-US" dirty="0"/>
              <a:t>の２次元</a:t>
            </a:r>
            <a:endParaRPr lang="en-US" altLang="ja-JP" dirty="0"/>
          </a:p>
        </p:txBody>
      </p:sp>
      <p:sp>
        <p:nvSpPr>
          <p:cNvPr id="2" name="日付プレースホルダー 1"/>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0098&quot;&gt;&lt;/object&gt;&lt;object type=&quot;2&quot; unique_id=&quot;10099&quot;&gt;&lt;object type=&quot;3&quot; unique_id=&quot;10100&quot;&gt;&lt;property id=&quot;20148&quot; value=&quot;5&quot;/&gt;&lt;property id=&quot;20300&quot; value=&quot;スライド 1 - &amp;quot;マネジメント原理（説明6）&amp;#x0D;&amp;#x0A;　　　１．組織文化&amp;#x0D;&amp;#x0A;　　　２．リーダーシップ&amp;quot;&quot;/&gt;&lt;property id=&quot;20307&quot; value=&quot;310&quot;/&gt;&lt;/object&gt;&lt;object type=&quot;3&quot; unique_id=&quot;10101&quot;&gt;&lt;property id=&quot;20148&quot; value=&quot;5&quot;/&gt;&lt;property id=&quot;20300&quot; value=&quot;スライド 2 - &amp;quot;１．組織文化-1&amp;quot;&quot;/&gt;&lt;property id=&quot;20307&quot; value=&quot;325&quot;/&gt;&lt;/object&gt;&lt;object type=&quot;3&quot; unique_id=&quot;10102&quot;&gt;&lt;property id=&quot;20148&quot; value=&quot;5&quot;/&gt;&lt;property id=&quot;20300&quot; value=&quot;スライド 3 - &amp;quot;１．組織文化-2&amp;#x0D;&amp;#x0A;&amp;quot;&quot;/&gt;&lt;property id=&quot;20307&quot; value=&quot;327&quot;/&gt;&lt;/object&gt;&lt;object type=&quot;3&quot; unique_id=&quot;10103&quot;&gt;&lt;property id=&quot;20148&quot; value=&quot;5&quot;/&gt;&lt;property id=&quot;20300&quot; value=&quot;スライド 4 - &amp;quot;１．組織文化-3&amp;quot;&quot;/&gt;&lt;property id=&quot;20307&quot; value=&quot;328&quot;/&gt;&lt;/object&gt;&lt;object type=&quot;3&quot; unique_id=&quot;10104&quot;&gt;&lt;property id=&quot;20148&quot; value=&quot;5&quot;/&gt;&lt;property id=&quot;20300&quot; value=&quot;スライド 5 - &amp;quot;１．組織文化-4&amp;quot;&quot;/&gt;&lt;property id=&quot;20307&quot; value=&quot;329&quot;/&gt;&lt;/object&gt;&lt;object type=&quot;3&quot; unique_id=&quot;10105&quot;&gt;&lt;property id=&quot;20148&quot; value=&quot;5&quot;/&gt;&lt;property id=&quot;20300&quot; value=&quot;スライド 6 - &amp;quot;１．組織文化-5&amp;quot;&quot;/&gt;&lt;property id=&quot;20307&quot; value=&quot;330&quot;/&gt;&lt;/object&gt;&lt;object type=&quot;3&quot; unique_id=&quot;10106&quot;&gt;&lt;property id=&quot;20148&quot; value=&quot;5&quot;/&gt;&lt;property id=&quot;20300&quot; value=&quot;スライド 7 - &amp;quot;２．リーダーシップ-1&amp;quot;&quot;/&gt;&lt;property id=&quot;20307&quot; value=&quot;331&quot;/&gt;&lt;/object&gt;&lt;object type=&quot;3&quot; unique_id=&quot;10107&quot;&gt;&lt;property id=&quot;20148&quot; value=&quot;5&quot;/&gt;&lt;property id=&quot;20300&quot; value=&quot;スライド 8 - &amp;quot;２．リーダーシップ-2&amp;quot;&quot;/&gt;&lt;property id=&quot;20307&quot; value=&quot;332&quot;/&gt;&lt;/object&gt;&lt;object type=&quot;3&quot; unique_id=&quot;10108&quot;&gt;&lt;property id=&quot;20148&quot; value=&quot;5&quot;/&gt;&lt;property id=&quot;20300&quot; value=&quot;スライド 9 - &amp;quot;２．リーダーシップ-3&amp;quot;&quot;/&gt;&lt;property id=&quot;20307&quot; value=&quot;343&quot;/&gt;&lt;/object&gt;&lt;object type=&quot;3&quot; unique_id=&quot;10109&quot;&gt;&lt;property id=&quot;20148&quot; value=&quot;5&quot;/&gt;&lt;property id=&quot;20300&quot; value=&quot;スライド 10 - &amp;quot;２．リーダーシップ-4&amp;quot;&quot;/&gt;&lt;property id=&quot;20307&quot; value=&quot;335&quot;/&gt;&lt;/object&gt;&lt;object type=&quot;3&quot; unique_id=&quot;10110&quot;&gt;&lt;property id=&quot;20148&quot; value=&quot;5&quot;/&gt;&lt;property id=&quot;20300&quot; value=&quot;スライド 11 - &amp;quot;２．リーダーシップ-5&amp;quot;&quot;/&gt;&lt;property id=&quot;20307&quot; value=&quot;336&quot;/&gt;&lt;/object&gt;&lt;object type=&quot;3&quot; unique_id=&quot;10111&quot;&gt;&lt;property id=&quot;20148&quot; value=&quot;5&quot;/&gt;&lt;property id=&quot;20300&quot; value=&quot;スライド 12 - &amp;quot;２．リーダーシップ-6&amp;quot;&quot;/&gt;&lt;property id=&quot;20307&quot; value=&quot;337&quot;/&gt;&lt;/object&gt;&lt;object type=&quot;3&quot; unique_id=&quot;10112&quot;&gt;&lt;property id=&quot;20148&quot; value=&quot;5&quot;/&gt;&lt;property id=&quot;20300&quot; value=&quot;スライド 13 - &amp;quot;宿題３：レポート3&amp;quot;&quot;/&gt;&lt;property id=&quot;20307&quot; value=&quot;459&quot;/&gt;&lt;/object&gt;&lt;/object&gt;&lt;/object&gt;&lt;/database&gt;"/>
  <p:tag name="SECTOMILLISECCONVERTED" val="1"/>
</p:tagLst>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3058</TotalTime>
  <Words>1037</Words>
  <Application>Microsoft Office PowerPoint</Application>
  <PresentationFormat>画面に合わせる (4:3)</PresentationFormat>
  <Paragraphs>188</Paragraphs>
  <Slides>13</Slides>
  <Notes>13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13</vt:i4>
      </vt:variant>
    </vt:vector>
  </HeadingPairs>
  <TitlesOfParts>
    <vt:vector size="18" baseType="lpstr">
      <vt:lpstr>ＭＳ Ｐゴシック</vt:lpstr>
      <vt:lpstr>Arial</vt:lpstr>
      <vt:lpstr>Garamond</vt:lpstr>
      <vt:lpstr>Wingdings</vt:lpstr>
      <vt:lpstr>Edge</vt:lpstr>
      <vt:lpstr>マネジメント原理（説明6） 　　　１．組織文化 　　　２．リーダーシップ</vt:lpstr>
      <vt:lpstr>１．組織文化-1</vt:lpstr>
      <vt:lpstr>１．組織文化-2 </vt:lpstr>
      <vt:lpstr>１．組織文化-3</vt:lpstr>
      <vt:lpstr>１．組織文化-4</vt:lpstr>
      <vt:lpstr>１．組織文化-5</vt:lpstr>
      <vt:lpstr>２．リーダーシップ-1</vt:lpstr>
      <vt:lpstr>２．リーダーシップ-2</vt:lpstr>
      <vt:lpstr>２．リーダーシップ-3</vt:lpstr>
      <vt:lpstr>２．リーダーシップ-4</vt:lpstr>
      <vt:lpstr>２．リーダーシップ-5</vt:lpstr>
      <vt:lpstr>２．リーダーシップ-6</vt:lpstr>
      <vt:lpstr>宿題３：レポート3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ayato</dc:creator>
  <cp:lastModifiedBy>俊彦 伊東</cp:lastModifiedBy>
  <cp:revision>298</cp:revision>
  <cp:lastPrinted>2018-11-16T13:49:07Z</cp:lastPrinted>
  <dcterms:created xsi:type="dcterms:W3CDTF">2007-11-09T04:25:00Z</dcterms:created>
  <dcterms:modified xsi:type="dcterms:W3CDTF">2020-06-27T00:24:02Z</dcterms:modified>
</cp:coreProperties>
</file>