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3"/>
  </p:notesMasterIdLst>
  <p:handoutMasterIdLst>
    <p:handoutMasterId r:id="rId14"/>
  </p:handoutMasterIdLst>
  <p:sldIdLst>
    <p:sldId id="310" r:id="rId2"/>
    <p:sldId id="333" r:id="rId3"/>
    <p:sldId id="334" r:id="rId4"/>
    <p:sldId id="336" r:id="rId5"/>
    <p:sldId id="327" r:id="rId6"/>
    <p:sldId id="328" r:id="rId7"/>
    <p:sldId id="329" r:id="rId8"/>
    <p:sldId id="330" r:id="rId9"/>
    <p:sldId id="331" r:id="rId10"/>
    <p:sldId id="332" r:id="rId11"/>
    <p:sldId id="459" r:id="rId12"/>
  </p:sldIdLst>
  <p:sldSz cx="9144000" cy="6858000" type="screen4x3"/>
  <p:notesSz cx="9963150" cy="6832600"/>
  <p:custDataLst>
    <p:tags r:id="rId15"/>
  </p:custDataLst>
  <p:defaultTex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1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1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1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1400" kern="1200">
        <a:solidFill>
          <a:schemeClr val="tx1"/>
        </a:solidFill>
        <a:latin typeface="Arial" charset="0"/>
        <a:ea typeface="ＭＳ Ｐゴシック" pitchFamily="50" charset="-128"/>
        <a:cs typeface="+mn-cs"/>
      </a:defRPr>
    </a:lvl5pPr>
    <a:lvl6pPr marL="2286000" algn="l" defTabSz="914400" rtl="0" eaLnBrk="1" latinLnBrk="0" hangingPunct="1">
      <a:defRPr kumimoji="1" sz="1400" kern="1200">
        <a:solidFill>
          <a:schemeClr val="tx1"/>
        </a:solidFill>
        <a:latin typeface="Arial" charset="0"/>
        <a:ea typeface="ＭＳ Ｐゴシック" pitchFamily="50" charset="-128"/>
        <a:cs typeface="+mn-cs"/>
      </a:defRPr>
    </a:lvl6pPr>
    <a:lvl7pPr marL="2743200" algn="l" defTabSz="914400" rtl="0" eaLnBrk="1" latinLnBrk="0" hangingPunct="1">
      <a:defRPr kumimoji="1" sz="1400" kern="1200">
        <a:solidFill>
          <a:schemeClr val="tx1"/>
        </a:solidFill>
        <a:latin typeface="Arial" charset="0"/>
        <a:ea typeface="ＭＳ Ｐゴシック" pitchFamily="50" charset="-128"/>
        <a:cs typeface="+mn-cs"/>
      </a:defRPr>
    </a:lvl7pPr>
    <a:lvl8pPr marL="3200400" algn="l" defTabSz="914400" rtl="0" eaLnBrk="1" latinLnBrk="0" hangingPunct="1">
      <a:defRPr kumimoji="1" sz="1400" kern="1200">
        <a:solidFill>
          <a:schemeClr val="tx1"/>
        </a:solidFill>
        <a:latin typeface="Arial" charset="0"/>
        <a:ea typeface="ＭＳ Ｐゴシック" pitchFamily="50" charset="-128"/>
        <a:cs typeface="+mn-cs"/>
      </a:defRPr>
    </a:lvl8pPr>
    <a:lvl9pPr marL="3657600" algn="l" defTabSz="914400" rtl="0" eaLnBrk="1" latinLnBrk="0" hangingPunct="1">
      <a:defRPr kumimoji="1" sz="14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2" userDrawn="1">
          <p15:clr>
            <a:srgbClr val="A4A3A4"/>
          </p15:clr>
        </p15:guide>
        <p15:guide id="2" pos="3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33CC"/>
    <a:srgbClr val="CC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27" autoAdjust="0"/>
    <p:restoredTop sz="93842" autoAdjust="0"/>
  </p:normalViewPr>
  <p:slideViewPr>
    <p:cSldViewPr snapToGrid="0">
      <p:cViewPr varScale="1">
        <p:scale>
          <a:sx n="82" d="100"/>
          <a:sy n="82" d="100"/>
        </p:scale>
        <p:origin x="710" y="62"/>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0" d="100"/>
          <a:sy n="100" d="100"/>
        </p:scale>
        <p:origin x="504" y="78"/>
      </p:cViewPr>
      <p:guideLst>
        <p:guide orient="horz" pos="2152"/>
        <p:guide pos="3140"/>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hdr" sz="quarter"/>
          </p:nvPr>
        </p:nvSpPr>
        <p:spPr bwMode="auto">
          <a:xfrm>
            <a:off x="266687" y="113922"/>
            <a:ext cx="4613485"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ctr" defTabSz="913374">
              <a:defRPr sz="1200"/>
            </a:lvl1pPr>
          </a:lstStyle>
          <a:p>
            <a:pPr algn="l">
              <a:defRPr/>
            </a:pPr>
            <a:endParaRPr lang="ja-JP" altLang="en-US" dirty="0"/>
          </a:p>
        </p:txBody>
      </p:sp>
      <p:sp>
        <p:nvSpPr>
          <p:cNvPr id="287747" name="Rectangle 3"/>
          <p:cNvSpPr>
            <a:spLocks noGrp="1" noChangeArrowheads="1"/>
          </p:cNvSpPr>
          <p:nvPr>
            <p:ph type="dt" sz="quarter" idx="1"/>
          </p:nvPr>
        </p:nvSpPr>
        <p:spPr bwMode="auto">
          <a:xfrm>
            <a:off x="6420526" y="95974"/>
            <a:ext cx="3194187"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dirty="0"/>
          </a:p>
        </p:txBody>
      </p:sp>
      <p:sp>
        <p:nvSpPr>
          <p:cNvPr id="287748" name="Rectangle 4"/>
          <p:cNvSpPr>
            <a:spLocks noGrp="1" noChangeArrowheads="1"/>
          </p:cNvSpPr>
          <p:nvPr>
            <p:ph type="ftr" sz="quarter" idx="2"/>
          </p:nvPr>
        </p:nvSpPr>
        <p:spPr bwMode="auto">
          <a:xfrm>
            <a:off x="352666" y="6426935"/>
            <a:ext cx="5312935" cy="342847"/>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ctr" defTabSz="913374">
              <a:defRPr sz="1200"/>
            </a:lvl1pPr>
          </a:lstStyle>
          <a:p>
            <a:pPr algn="l">
              <a:defRPr/>
            </a:pPr>
            <a:endParaRPr lang="ja-JP" altLang="en-US" sz="1100" dirty="0"/>
          </a:p>
        </p:txBody>
      </p:sp>
      <p:sp>
        <p:nvSpPr>
          <p:cNvPr id="287749" name="Rectangle 5"/>
          <p:cNvSpPr>
            <a:spLocks noGrp="1" noChangeArrowheads="1"/>
          </p:cNvSpPr>
          <p:nvPr>
            <p:ph type="sldNum" sz="quarter" idx="3"/>
          </p:nvPr>
        </p:nvSpPr>
        <p:spPr bwMode="auto">
          <a:xfrm>
            <a:off x="7589917" y="6437531"/>
            <a:ext cx="2009484"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fld id="{63D6D410-48B4-445D-9B2F-04784F5ABC8D}" type="slidenum">
              <a:rPr lang="en-US" altLang="ja-JP"/>
              <a:pPr>
                <a:defRPr/>
              </a:pPr>
              <a:t>‹#›</a:t>
            </a:fld>
            <a:endParaRPr lang="en-US" altLang="ja-JP" dirty="0"/>
          </a:p>
        </p:txBody>
      </p:sp>
    </p:spTree>
    <p:extLst>
      <p:ext uri="{BB962C8B-B14F-4D97-AF65-F5344CB8AC3E}">
        <p14:creationId xmlns:p14="http://schemas.microsoft.com/office/powerpoint/2010/main" val="392282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defTabSz="913374">
              <a:defRPr sz="1200"/>
            </a:lvl1pPr>
          </a:lstStyle>
          <a:p>
            <a:pPr>
              <a:defRPr/>
            </a:pPr>
            <a:endParaRPr lang="en-US" altLang="ja-JP"/>
          </a:p>
        </p:txBody>
      </p:sp>
      <p:sp>
        <p:nvSpPr>
          <p:cNvPr id="4099" name="Rectangle 3"/>
          <p:cNvSpPr>
            <a:spLocks noGrp="1" noChangeArrowheads="1"/>
          </p:cNvSpPr>
          <p:nvPr>
            <p:ph type="dt" idx="1"/>
          </p:nvPr>
        </p:nvSpPr>
        <p:spPr bwMode="auto">
          <a:xfrm>
            <a:off x="5643497"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a:p>
        </p:txBody>
      </p:sp>
      <p:sp>
        <p:nvSpPr>
          <p:cNvPr id="7172" name="Rectangle 4"/>
          <p:cNvSpPr>
            <a:spLocks noGrp="1" noRot="1" noChangeAspect="1" noChangeArrowheads="1" noTextEdit="1"/>
          </p:cNvSpPr>
          <p:nvPr>
            <p:ph type="sldImg" idx="2"/>
          </p:nvPr>
        </p:nvSpPr>
        <p:spPr bwMode="auto">
          <a:xfrm>
            <a:off x="3271838" y="509588"/>
            <a:ext cx="3419475" cy="25654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96476" y="3244878"/>
            <a:ext cx="7971797" cy="3075887"/>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0"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defTabSz="913374">
              <a:defRPr sz="1200"/>
            </a:lvl1pPr>
          </a:lstStyle>
          <a:p>
            <a:pPr>
              <a:defRPr/>
            </a:pPr>
            <a:endParaRPr lang="en-US" altLang="ja-JP"/>
          </a:p>
        </p:txBody>
      </p:sp>
      <p:sp>
        <p:nvSpPr>
          <p:cNvPr id="4103" name="Rectangle 7"/>
          <p:cNvSpPr>
            <a:spLocks noGrp="1" noChangeArrowheads="1"/>
          </p:cNvSpPr>
          <p:nvPr>
            <p:ph type="sldNum" sz="quarter" idx="5"/>
          </p:nvPr>
        </p:nvSpPr>
        <p:spPr bwMode="auto">
          <a:xfrm>
            <a:off x="5643497"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r" defTabSz="913374">
              <a:defRPr sz="1200"/>
            </a:lvl1pPr>
          </a:lstStyle>
          <a:p>
            <a:pPr>
              <a:defRPr/>
            </a:pPr>
            <a:fld id="{7E570F62-7062-4B3B-B92E-4E12DBA7881A}" type="slidenum">
              <a:rPr lang="en-US" altLang="ja-JP"/>
              <a:pPr>
                <a:defRPr/>
              </a:pPr>
              <a:t>‹#›</a:t>
            </a:fld>
            <a:endParaRPr lang="en-US" altLang="ja-JP"/>
          </a:p>
        </p:txBody>
      </p:sp>
    </p:spTree>
    <p:extLst>
      <p:ext uri="{BB962C8B-B14F-4D97-AF65-F5344CB8AC3E}">
        <p14:creationId xmlns:p14="http://schemas.microsoft.com/office/powerpoint/2010/main" val="15652106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25CBF599-569E-4218-BA78-CC5C24C19ABF}" type="slidenum">
              <a:rPr lang="en-US" altLang="ja-JP" smtClean="0"/>
              <a:pPr/>
              <a:t>1</a:t>
            </a:fld>
            <a:endParaRPr lang="en-US" altLang="ja-JP"/>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732166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defTabSz="912315"/>
            <a:fld id="{FD8BFB65-4F25-4407-987D-11EC181EDB61}" type="slidenum">
              <a:rPr lang="en-US" altLang="ja-JP" smtClean="0">
                <a:ea typeface="ＭＳ Ｐゴシック" charset="-128"/>
              </a:rPr>
              <a:pPr defTabSz="912315"/>
              <a:t>10</a:t>
            </a:fld>
            <a:endParaRPr lang="en-US" altLang="ja-JP">
              <a:ea typeface="ＭＳ Ｐゴシック" charset="-128"/>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402289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defTabSz="912315"/>
            <a:fld id="{FD8BFB65-4F25-4407-987D-11EC181EDB61}" type="slidenum">
              <a:rPr lang="en-US" altLang="ja-JP" smtClean="0">
                <a:ea typeface="ＭＳ Ｐゴシック" charset="-128"/>
              </a:rPr>
              <a:pPr defTabSz="912315"/>
              <a:t>11</a:t>
            </a:fld>
            <a:endParaRPr lang="en-US" altLang="ja-JP">
              <a:ea typeface="ＭＳ Ｐゴシック" charset="-128"/>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371674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pPr defTabSz="912315"/>
            <a:fld id="{6D1BA521-B516-4C69-BA12-62F0201F740A}" type="slidenum">
              <a:rPr lang="en-US" altLang="ja-JP" smtClean="0">
                <a:ea typeface="ＭＳ Ｐゴシック" charset="-128"/>
              </a:rPr>
              <a:pPr defTabSz="912315"/>
              <a:t>2</a:t>
            </a:fld>
            <a:endParaRPr lang="en-US" altLang="ja-JP">
              <a:ea typeface="ＭＳ Ｐゴシック" charset="-128"/>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506929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pPr defTabSz="912315"/>
            <a:fld id="{0A4AEAF2-F342-455C-BD1D-C4423FCB23B1}" type="slidenum">
              <a:rPr lang="en-US" altLang="ja-JP" smtClean="0">
                <a:ea typeface="ＭＳ Ｐゴシック" charset="-128"/>
              </a:rPr>
              <a:pPr defTabSz="912315"/>
              <a:t>3</a:t>
            </a:fld>
            <a:endParaRPr lang="en-US" altLang="ja-JP">
              <a:ea typeface="ＭＳ Ｐゴシック" charset="-128"/>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80917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pPr defTabSz="912315"/>
            <a:fld id="{9A552C07-CB54-4647-9B51-63330351E346}" type="slidenum">
              <a:rPr lang="en-US" altLang="ja-JP" smtClean="0">
                <a:ea typeface="ＭＳ Ｐゴシック" charset="-128"/>
              </a:rPr>
              <a:pPr defTabSz="912315"/>
              <a:t>4</a:t>
            </a:fld>
            <a:endParaRPr lang="en-US" altLang="ja-JP">
              <a:ea typeface="ＭＳ Ｐゴシック" charset="-128"/>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93755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pPr defTabSz="912315"/>
            <a:fld id="{C5F57C00-5A29-4C47-B1E7-A8FB1BF3271A}" type="slidenum">
              <a:rPr lang="en-US" altLang="ja-JP" smtClean="0">
                <a:ea typeface="ＭＳ Ｐゴシック" charset="-128"/>
              </a:rPr>
              <a:pPr defTabSz="912315"/>
              <a:t>5</a:t>
            </a:fld>
            <a:endParaRPr lang="en-US" altLang="ja-JP">
              <a:ea typeface="ＭＳ Ｐゴシック" charset="-128"/>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31159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pPr defTabSz="912315"/>
            <a:fld id="{2D46DC70-6FEA-4733-BD71-0C054B5205C7}" type="slidenum">
              <a:rPr lang="en-US" altLang="ja-JP" smtClean="0">
                <a:ea typeface="ＭＳ Ｐゴシック" charset="-128"/>
              </a:rPr>
              <a:pPr defTabSz="912315"/>
              <a:t>6</a:t>
            </a:fld>
            <a:endParaRPr lang="en-US" altLang="ja-JP">
              <a:ea typeface="ＭＳ Ｐゴシック"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964515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pPr defTabSz="912315"/>
            <a:fld id="{03F3AA77-FD56-4D8B-84A7-AFCA8FA7DE52}" type="slidenum">
              <a:rPr lang="en-US" altLang="ja-JP" smtClean="0">
                <a:ea typeface="ＭＳ Ｐゴシック" charset="-128"/>
              </a:rPr>
              <a:pPr defTabSz="912315"/>
              <a:t>7</a:t>
            </a:fld>
            <a:endParaRPr lang="en-US" altLang="ja-JP">
              <a:ea typeface="ＭＳ Ｐゴシック" charset="-128"/>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22451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2315"/>
            <a:fld id="{260EEC73-AF55-4DEC-B1F5-6D7A0EE76C66}" type="slidenum">
              <a:rPr lang="en-US" altLang="ja-JP" smtClean="0">
                <a:ea typeface="ＭＳ Ｐゴシック" charset="-128"/>
              </a:rPr>
              <a:pPr defTabSz="912315"/>
              <a:t>8</a:t>
            </a:fld>
            <a:endParaRPr lang="en-US" altLang="ja-JP">
              <a:ea typeface="ＭＳ Ｐゴシック"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7570357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pPr defTabSz="912315"/>
            <a:fld id="{9A5EEE64-091E-48CF-98EF-D0DB7761304F}" type="slidenum">
              <a:rPr lang="en-US" altLang="ja-JP" smtClean="0">
                <a:ea typeface="ＭＳ Ｐゴシック" charset="-128"/>
              </a:rPr>
              <a:pPr defTabSz="912315"/>
              <a:t>9</a:t>
            </a:fld>
            <a:endParaRPr lang="en-US" altLang="ja-JP">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645319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Freeform 7"/>
          <p:cNvSpPr>
            <a:spLocks noChangeArrowheads="1"/>
          </p:cNvSpPr>
          <p:nvPr/>
        </p:nvSpPr>
        <p:spPr bwMode="auto">
          <a:xfrm>
            <a:off x="613368" y="1046202"/>
            <a:ext cx="8084722"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ja-JP" altLang="en-US"/>
          </a:p>
        </p:txBody>
      </p:sp>
      <p:sp>
        <p:nvSpPr>
          <p:cNvPr id="5" name="Line 8"/>
          <p:cNvSpPr>
            <a:spLocks noChangeShapeType="1"/>
          </p:cNvSpPr>
          <p:nvPr/>
        </p:nvSpPr>
        <p:spPr bwMode="auto">
          <a:xfrm>
            <a:off x="1706563" y="3376613"/>
            <a:ext cx="6769100" cy="0"/>
          </a:xfrm>
          <a:prstGeom prst="line">
            <a:avLst/>
          </a:prstGeom>
          <a:noFill/>
          <a:ln w="19050">
            <a:solidFill>
              <a:schemeClr val="accent1"/>
            </a:solidFill>
            <a:round/>
            <a:headEnd/>
            <a:tailEnd/>
          </a:ln>
          <a:effectLst/>
        </p:spPr>
        <p:txBody>
          <a:bodyPr/>
          <a:lstStyle/>
          <a:p>
            <a:pPr>
              <a:defRPr/>
            </a:pPr>
            <a:endParaRPr lang="ja-JP" altLang="en-US"/>
          </a:p>
        </p:txBody>
      </p:sp>
      <p:sp>
        <p:nvSpPr>
          <p:cNvPr id="8194" name="Rectangle 2"/>
          <p:cNvSpPr>
            <a:spLocks noGrp="1" noChangeArrowheads="1"/>
          </p:cNvSpPr>
          <p:nvPr>
            <p:ph type="ctrTitle"/>
          </p:nvPr>
        </p:nvSpPr>
        <p:spPr>
          <a:xfrm>
            <a:off x="914400" y="1524000"/>
            <a:ext cx="7623175" cy="1752600"/>
          </a:xfrm>
        </p:spPr>
        <p:txBody>
          <a:bodyPr/>
          <a:lstStyle>
            <a:lvl1pPr>
              <a:defRPr sz="5000"/>
            </a:lvl1pPr>
          </a:lstStyle>
          <a:p>
            <a:r>
              <a:rPr lang="ja-JP" altLang="en-US" dirty="0"/>
              <a:t>マスタ タイトルの書式設定</a:t>
            </a:r>
          </a:p>
        </p:txBody>
      </p:sp>
      <p:sp>
        <p:nvSpPr>
          <p:cNvPr id="8195" name="Rectangle 3"/>
          <p:cNvSpPr>
            <a:spLocks noGrp="1" noChangeArrowheads="1"/>
          </p:cNvSpPr>
          <p:nvPr>
            <p:ph type="subTitle" idx="1"/>
          </p:nvPr>
        </p:nvSpPr>
        <p:spPr>
          <a:xfrm>
            <a:off x="1662113" y="3587750"/>
            <a:ext cx="6854825" cy="2428875"/>
          </a:xfrm>
        </p:spPr>
        <p:txBody>
          <a:bodyPr/>
          <a:lstStyle>
            <a:lvl1pPr marL="0" indent="0">
              <a:buFont typeface="Wingdings" pitchFamily="2" charset="2"/>
              <a:buNone/>
              <a:defRPr sz="2800"/>
            </a:lvl1pPr>
          </a:lstStyle>
          <a:p>
            <a:r>
              <a:rPr lang="ja-JP" altLang="en-US"/>
              <a:t>マスタ サブタイトルの書式設定</a:t>
            </a:r>
          </a:p>
        </p:txBody>
      </p:sp>
      <p:sp>
        <p:nvSpPr>
          <p:cNvPr id="6" name="Rectangle 4"/>
          <p:cNvSpPr>
            <a:spLocks noGrp="1" noChangeArrowheads="1"/>
          </p:cNvSpPr>
          <p:nvPr>
            <p:ph type="dt" sz="half" idx="10"/>
          </p:nvPr>
        </p:nvSpPr>
        <p:spPr/>
        <p:txBody>
          <a:bodyPr/>
          <a:lstStyle>
            <a:lvl1pPr>
              <a:defRPr/>
            </a:lvl1pPr>
          </a:lstStyle>
          <a:p>
            <a:pPr>
              <a:defRPr/>
            </a:pPr>
            <a:r>
              <a:rPr lang="ja-JP" altLang="en-US"/>
              <a:t>「マネジメント原理」</a:t>
            </a:r>
            <a:endParaRPr lang="en-US" altLang="ja-JP"/>
          </a:p>
        </p:txBody>
      </p:sp>
      <p:sp>
        <p:nvSpPr>
          <p:cNvPr id="7" name="Rectangle 5"/>
          <p:cNvSpPr>
            <a:spLocks noGrp="1" noChangeArrowheads="1"/>
          </p:cNvSpPr>
          <p:nvPr>
            <p:ph type="ftr" sz="quarter" idx="11"/>
          </p:nvPr>
        </p:nvSpPr>
        <p:spPr>
          <a:xfrm>
            <a:off x="3124200" y="6243638"/>
            <a:ext cx="3248025" cy="457200"/>
          </a:xfrm>
        </p:spPr>
        <p:txBody>
          <a:bodyPr/>
          <a:lstStyle>
            <a:lvl1pPr>
              <a:defRPr/>
            </a:lvl1pPr>
          </a:lstStyle>
          <a:p>
            <a:pPr>
              <a:defRPr/>
            </a:pPr>
            <a:r>
              <a:rPr lang="ja-JP" altLang="en-US"/>
              <a:t>国際経営と日本的経営</a:t>
            </a:r>
            <a:endParaRPr lang="en-US" altLang="ja-JP"/>
          </a:p>
        </p:txBody>
      </p:sp>
      <p:sp>
        <p:nvSpPr>
          <p:cNvPr id="8" name="Rectangle 6"/>
          <p:cNvSpPr>
            <a:spLocks noGrp="1" noChangeArrowheads="1"/>
          </p:cNvSpPr>
          <p:nvPr>
            <p:ph type="sldNum" sz="quarter" idx="12"/>
          </p:nvPr>
        </p:nvSpPr>
        <p:spPr>
          <a:xfrm>
            <a:off x="6553200" y="6243638"/>
            <a:ext cx="2133600" cy="457200"/>
          </a:xfrm>
        </p:spPr>
        <p:txBody>
          <a:bodyPr/>
          <a:lstStyle>
            <a:lvl1pPr>
              <a:defRPr/>
            </a:lvl1pPr>
          </a:lstStyle>
          <a:p>
            <a:pPr>
              <a:defRPr/>
            </a:pPr>
            <a:fld id="{B1C3518F-C2BD-4D79-B2E5-39780A5E7100}"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FA42E9C-A987-4895-AD65-F5115C42FFFA}"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76213"/>
            <a:ext cx="2057400" cy="5926137"/>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176213"/>
            <a:ext cx="6019800" cy="5926137"/>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FDC74FB-6246-43BE-8849-86E23D89A619}"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41951A5-0028-4E77-9714-7332A60CD747}"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0E32F05-8E14-4354-96FA-057EDA7AF00A}"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19FD916-8E47-4448-A9EF-3A6E04E5F8E1}"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9BE65D06-7865-40D5-BACF-78FA5D66C226}"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F3B949A-11FB-49C5-A633-DB0AAF0420E1}"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71C909A2-A808-41F2-B3E7-17E9570D48FC}"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BF88260-F46B-47BB-A555-A0436269DCAA}"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国際経営と日本的経営</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542F2CF-0491-43A4-923D-1C8C2D3AFCC0}"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7261" y="402397"/>
            <a:ext cx="8229600" cy="1274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570383"/>
            <a:ext cx="8229600" cy="46852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17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600">
                <a:latin typeface="+mj-lt"/>
              </a:defRPr>
            </a:lvl1pPr>
          </a:lstStyle>
          <a:p>
            <a:pPr>
              <a:defRPr/>
            </a:pPr>
            <a:r>
              <a:rPr lang="ja-JP" altLang="en-US"/>
              <a:t>「マネジメント原理」</a:t>
            </a:r>
            <a:endParaRPr lang="en-US" altLang="ja-JP"/>
          </a:p>
        </p:txBody>
      </p:sp>
      <p:sp>
        <p:nvSpPr>
          <p:cNvPr id="7173" name="Rectangle 5"/>
          <p:cNvSpPr>
            <a:spLocks noGrp="1" noChangeArrowheads="1"/>
          </p:cNvSpPr>
          <p:nvPr>
            <p:ph type="ftr" sz="quarter" idx="3"/>
          </p:nvPr>
        </p:nvSpPr>
        <p:spPr bwMode="auto">
          <a:xfrm>
            <a:off x="2594112" y="6248400"/>
            <a:ext cx="46401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600">
                <a:latin typeface="+mj-lt"/>
              </a:defRPr>
            </a:lvl1pPr>
          </a:lstStyle>
          <a:p>
            <a:pPr>
              <a:defRPr/>
            </a:pPr>
            <a:r>
              <a:rPr lang="ja-JP" altLang="en-US"/>
              <a:t>国際経営と日本的経営</a:t>
            </a:r>
            <a:endParaRPr lang="en-US" altLang="ja-JP"/>
          </a:p>
        </p:txBody>
      </p:sp>
      <p:sp>
        <p:nvSpPr>
          <p:cNvPr id="7174" name="Rectangle 6"/>
          <p:cNvSpPr>
            <a:spLocks noGrp="1" noChangeArrowheads="1"/>
          </p:cNvSpPr>
          <p:nvPr>
            <p:ph type="sldNum" sz="quarter" idx="4"/>
          </p:nvPr>
        </p:nvSpPr>
        <p:spPr bwMode="auto">
          <a:xfrm>
            <a:off x="7181850" y="6243638"/>
            <a:ext cx="15049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2000">
                <a:latin typeface="+mj-lt"/>
              </a:defRPr>
            </a:lvl1pPr>
          </a:lstStyle>
          <a:p>
            <a:pPr>
              <a:defRPr/>
            </a:pPr>
            <a:fld id="{BF4033AB-F934-4BA3-9D87-D0C02217DAD4}" type="slidenum">
              <a:rPr lang="en-US" altLang="ja-JP"/>
              <a:pPr>
                <a:defRPr/>
              </a:pPr>
              <a:t>‹#›</a:t>
            </a:fld>
            <a:endParaRPr lang="en-US" altLang="ja-JP"/>
          </a:p>
        </p:txBody>
      </p:sp>
      <p:sp>
        <p:nvSpPr>
          <p:cNvPr id="717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ja-JP" altLang="en-US"/>
          </a:p>
        </p:txBody>
      </p:sp>
      <p:sp>
        <p:nvSpPr>
          <p:cNvPr id="7176" name="Line 8"/>
          <p:cNvSpPr>
            <a:spLocks noChangeShapeType="1"/>
          </p:cNvSpPr>
          <p:nvPr/>
        </p:nvSpPr>
        <p:spPr bwMode="auto">
          <a:xfrm>
            <a:off x="457200" y="6311346"/>
            <a:ext cx="8229600" cy="0"/>
          </a:xfrm>
          <a:prstGeom prst="line">
            <a:avLst/>
          </a:prstGeom>
          <a:noFill/>
          <a:ln w="19050">
            <a:solidFill>
              <a:schemeClr val="accent1"/>
            </a:solidFill>
            <a:round/>
            <a:headEnd/>
            <a:tailEnd/>
          </a:ln>
          <a:effectLst/>
        </p:spPr>
        <p:txBody>
          <a:body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fade">
                                      <p:cBhvr>
                                        <p:cTn id="7" dur="500"/>
                                        <p:tgtEl>
                                          <p:spTgt spid="1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fade">
                                      <p:cBhvr>
                                        <p:cTn id="12" dur="500"/>
                                        <p:tgtEl>
                                          <p:spTgt spid="1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7">
                                            <p:txEl>
                                              <p:pRg st="2" end="2"/>
                                            </p:txEl>
                                          </p:spTgt>
                                        </p:tgtEl>
                                        <p:attrNameLst>
                                          <p:attrName>style.visibility</p:attrName>
                                        </p:attrNameLst>
                                      </p:cBhvr>
                                      <p:to>
                                        <p:strVal val="visible"/>
                                      </p:to>
                                    </p:set>
                                    <p:animEffect transition="in" filter="fade">
                                      <p:cBhvr>
                                        <p:cTn id="17" dur="500"/>
                                        <p:tgtEl>
                                          <p:spTgt spid="10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7">
                                            <p:txEl>
                                              <p:pRg st="3" end="3"/>
                                            </p:txEl>
                                          </p:spTgt>
                                        </p:tgtEl>
                                        <p:attrNameLst>
                                          <p:attrName>style.visibility</p:attrName>
                                        </p:attrNameLst>
                                      </p:cBhvr>
                                      <p:to>
                                        <p:strVal val="visible"/>
                                      </p:to>
                                    </p:set>
                                    <p:animEffect transition="in" filter="fade">
                                      <p:cBhvr>
                                        <p:cTn id="22" dur="500"/>
                                        <p:tgtEl>
                                          <p:spTgt spid="10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7">
                                            <p:txEl>
                                              <p:pRg st="4" end="4"/>
                                            </p:txEl>
                                          </p:spTgt>
                                        </p:tgtEl>
                                        <p:attrNameLst>
                                          <p:attrName>style.visibility</p:attrName>
                                        </p:attrNameLst>
                                      </p:cBhvr>
                                      <p:to>
                                        <p:strVal val="visible"/>
                                      </p:to>
                                    </p:set>
                                    <p:animEffect transition="in" filter="fade">
                                      <p:cBhvr>
                                        <p:cTn id="27"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Lst>
      </p:bldP>
    </p:bldLst>
  </p:timing>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2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2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2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2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kumimoji="1" sz="28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kumimoji="1" sz="2400">
          <a:solidFill>
            <a:schemeClr val="tx1"/>
          </a:solidFill>
          <a:latin typeface="+mn-lt"/>
          <a:ea typeface="+mn-ea"/>
        </a:defRPr>
      </a:lvl2pPr>
      <a:lvl3pPr marL="893763" indent="-222250" algn="l" rtl="0" eaLnBrk="0" fontAlgn="base" hangingPunct="0">
        <a:spcBef>
          <a:spcPct val="20000"/>
        </a:spcBef>
        <a:spcAft>
          <a:spcPct val="0"/>
        </a:spcAft>
        <a:buClr>
          <a:schemeClr val="accent1"/>
        </a:buClr>
        <a:buSzPct val="65000"/>
        <a:buFont typeface="Wingdings" pitchFamily="2" charset="2"/>
        <a:buChar char="n"/>
        <a:defRPr kumimoji="1" sz="2000">
          <a:solidFill>
            <a:schemeClr val="tx1"/>
          </a:solidFill>
          <a:latin typeface="+mn-lt"/>
          <a:ea typeface="+mn-ea"/>
        </a:defRPr>
      </a:lvl3pPr>
      <a:lvl4pPr marL="1252538" indent="-228600" algn="l" rtl="0" eaLnBrk="0" fontAlgn="base" hangingPunct="0">
        <a:spcBef>
          <a:spcPct val="20000"/>
        </a:spcBef>
        <a:spcAft>
          <a:spcPct val="0"/>
        </a:spcAft>
        <a:buClr>
          <a:schemeClr val="accent2"/>
        </a:buClr>
        <a:buSzPct val="70000"/>
        <a:buFont typeface="Wingdings" pitchFamily="2" charset="2"/>
        <a:buChar char="q"/>
        <a:defRPr kumimoji="1" sz="1800">
          <a:solidFill>
            <a:schemeClr val="tx1"/>
          </a:solidFill>
          <a:latin typeface="+mn-lt"/>
          <a:ea typeface="+mn-ea"/>
        </a:defRPr>
      </a:lvl4pPr>
      <a:lvl5pPr marL="1520825" indent="-179388" algn="l" rtl="0" eaLnBrk="0" fontAlgn="base" hangingPunct="0">
        <a:spcBef>
          <a:spcPct val="20000"/>
        </a:spcBef>
        <a:spcAft>
          <a:spcPct val="0"/>
        </a:spcAft>
        <a:buClr>
          <a:schemeClr val="accent1"/>
        </a:buClr>
        <a:buSzPct val="75000"/>
        <a:buFont typeface="Wingdings" pitchFamily="2" charset="2"/>
        <a:buChar char="§"/>
        <a:defRPr kumimoji="1" sz="1800">
          <a:solidFill>
            <a:schemeClr val="tx1"/>
          </a:solidFill>
          <a:latin typeface="+mn-lt"/>
          <a:ea typeface="+mn-ea"/>
        </a:defRPr>
      </a:lvl5pPr>
      <a:lvl6pPr marL="21383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6pPr>
      <a:lvl7pPr marL="25955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7pPr>
      <a:lvl8pPr marL="30527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8pPr>
      <a:lvl9pPr marL="35099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ito-yamato-lab.com/josaikokusai-text.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hyperlink" Target="mailto:kana-toshi@ab.auone-net.j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20521" y="1203514"/>
            <a:ext cx="7569718" cy="2271077"/>
          </a:xfrm>
        </p:spPr>
        <p:txBody>
          <a:bodyPr/>
          <a:lstStyle/>
          <a:p>
            <a:pPr eaLnBrk="1" hangingPunct="1"/>
            <a:r>
              <a:rPr lang="ja-JP" altLang="en-US" sz="4400" dirty="0"/>
              <a:t>マネジメント原理（説明</a:t>
            </a:r>
            <a:r>
              <a:rPr lang="en-US" altLang="ja-JP" sz="4400" dirty="0"/>
              <a:t>7</a:t>
            </a:r>
            <a:r>
              <a:rPr lang="ja-JP" altLang="en-US" sz="4400" dirty="0"/>
              <a:t>）</a:t>
            </a:r>
            <a:br>
              <a:rPr lang="en-US" altLang="ja-JP" sz="4400" dirty="0"/>
            </a:br>
            <a:r>
              <a:rPr lang="ja-JP" altLang="en-US" sz="4400" dirty="0"/>
              <a:t>　　　１．国際経営</a:t>
            </a:r>
            <a:br>
              <a:rPr lang="en-US" altLang="ja-JP" sz="4400" dirty="0"/>
            </a:br>
            <a:r>
              <a:rPr lang="ja-JP" altLang="en-US" sz="4400" dirty="0"/>
              <a:t>　　　２．日本的経営</a:t>
            </a:r>
            <a:endParaRPr lang="ja-JP" altLang="en-US" sz="4400" dirty="0">
              <a:solidFill>
                <a:srgbClr val="FF0000"/>
              </a:solidFill>
            </a:endParaRPr>
          </a:p>
        </p:txBody>
      </p:sp>
      <p:sp>
        <p:nvSpPr>
          <p:cNvPr id="3075" name="Rectangle 3"/>
          <p:cNvSpPr>
            <a:spLocks noGrp="1" noChangeArrowheads="1"/>
          </p:cNvSpPr>
          <p:nvPr>
            <p:ph type="subTitle" idx="1"/>
          </p:nvPr>
        </p:nvSpPr>
        <p:spPr>
          <a:xfrm>
            <a:off x="1674342" y="3608251"/>
            <a:ext cx="7543800" cy="2855912"/>
          </a:xfrm>
        </p:spPr>
        <p:txBody>
          <a:bodyPr/>
          <a:lstStyle/>
          <a:p>
            <a:pPr eaLnBrk="1" hangingPunct="1"/>
            <a:r>
              <a:rPr lang="ja-JP" altLang="en-US" sz="3200" dirty="0"/>
              <a:t>城西国際大学大学院</a:t>
            </a:r>
            <a:endParaRPr lang="en-US" altLang="ja-JP" sz="3200" dirty="0"/>
          </a:p>
          <a:p>
            <a:pPr eaLnBrk="1" hangingPunct="1"/>
            <a:r>
              <a:rPr lang="ja-JP" altLang="en-US" sz="3200" dirty="0"/>
              <a:t>ビジネスデザイン研究科</a:t>
            </a:r>
            <a:endParaRPr lang="en-US" altLang="ja-JP" sz="3200" dirty="0"/>
          </a:p>
          <a:p>
            <a:pPr eaLnBrk="1" hangingPunct="1"/>
            <a:r>
              <a:rPr lang="ja-JP" altLang="en-US" sz="3200" dirty="0"/>
              <a:t>経営学博士：伊東俊彦</a:t>
            </a:r>
            <a:endParaRPr lang="en-US" altLang="ja-JP" sz="1800" dirty="0"/>
          </a:p>
        </p:txBody>
      </p:sp>
      <p:sp>
        <p:nvSpPr>
          <p:cNvPr id="3076" name="テキスト ボックス 3"/>
          <p:cNvSpPr txBox="1">
            <a:spLocks noChangeArrowheads="1"/>
          </p:cNvSpPr>
          <p:nvPr/>
        </p:nvSpPr>
        <p:spPr bwMode="auto">
          <a:xfrm>
            <a:off x="452284" y="6431270"/>
            <a:ext cx="2192850" cy="307777"/>
          </a:xfrm>
          <a:prstGeom prst="rect">
            <a:avLst/>
          </a:prstGeom>
          <a:noFill/>
          <a:ln w="9525">
            <a:noFill/>
            <a:miter lim="800000"/>
            <a:headEnd/>
            <a:tailEnd/>
          </a:ln>
        </p:spPr>
        <p:txBody>
          <a:bodyPr wrap="square">
            <a:spAutoFit/>
          </a:bodyPr>
          <a:lstStyle/>
          <a:p>
            <a:r>
              <a:rPr lang="en-US" altLang="ja-JP" dirty="0"/>
              <a:t>management-7.pptx</a:t>
            </a:r>
            <a:endParaRPr lang="ja-JP" altLang="en-US" dirty="0">
              <a:solidFill>
                <a:srgbClr val="FF0000"/>
              </a:solidFill>
            </a:endParaRPr>
          </a:p>
        </p:txBody>
      </p:sp>
      <p:sp>
        <p:nvSpPr>
          <p:cNvPr id="6" name="正方形/長方形 5"/>
          <p:cNvSpPr/>
          <p:nvPr/>
        </p:nvSpPr>
        <p:spPr>
          <a:xfrm>
            <a:off x="1515294" y="5452289"/>
            <a:ext cx="6874945" cy="523220"/>
          </a:xfrm>
          <a:prstGeom prst="rect">
            <a:avLst/>
          </a:prstGeom>
        </p:spPr>
        <p:txBody>
          <a:bodyPr wrap="square">
            <a:spAutoFit/>
          </a:bodyPr>
          <a:lstStyle/>
          <a:p>
            <a:pPr eaLnBrk="1" hangingPunct="1"/>
            <a:r>
              <a:rPr lang="ja-JP" altLang="en-US" dirty="0"/>
              <a:t>・本資料作成にあたり特にことわらない限り下記書籍をテキストとして使用</a:t>
            </a:r>
            <a:endParaRPr lang="en-US" altLang="ja-JP" dirty="0"/>
          </a:p>
          <a:p>
            <a:pPr eaLnBrk="1" hangingPunct="1"/>
            <a:r>
              <a:rPr lang="ja-JP" altLang="en-US" dirty="0"/>
              <a:t>　</a:t>
            </a:r>
            <a:r>
              <a:rPr lang="en-US" altLang="ja-JP" dirty="0"/>
              <a:t>『</a:t>
            </a:r>
            <a:r>
              <a:rPr lang="ja-JP" altLang="en-US" dirty="0"/>
              <a:t>新版 公務員</a:t>
            </a:r>
            <a:r>
              <a:rPr lang="en-US" altLang="ja-JP" dirty="0"/>
              <a:t>V</a:t>
            </a:r>
            <a:r>
              <a:rPr lang="ja-JP" altLang="en-US" dirty="0"/>
              <a:t>テキスト</a:t>
            </a:r>
            <a:r>
              <a:rPr lang="en-US" altLang="ja-JP" dirty="0"/>
              <a:t>13 </a:t>
            </a:r>
            <a:r>
              <a:rPr lang="ja-JP" altLang="en-US" dirty="0"/>
              <a:t>経営学</a:t>
            </a:r>
            <a:r>
              <a:rPr lang="en-US" altLang="ja-JP" dirty="0"/>
              <a:t>』TAC</a:t>
            </a:r>
            <a:r>
              <a:rPr lang="ja-JP" altLang="en-US" dirty="0"/>
              <a:t>公務員講座編、</a:t>
            </a:r>
            <a:r>
              <a:rPr lang="en-US" altLang="ja-JP" dirty="0"/>
              <a:t>TAC</a:t>
            </a:r>
            <a:r>
              <a:rPr lang="ja-JP" altLang="en-US" dirty="0"/>
              <a:t>出版、</a:t>
            </a:r>
            <a:r>
              <a:rPr lang="en-US" altLang="ja-JP" dirty="0"/>
              <a:t>2007</a:t>
            </a:r>
            <a:endParaRPr lang="ja-JP" altLang="en-US" dirty="0"/>
          </a:p>
        </p:txBody>
      </p:sp>
      <p:pic>
        <p:nvPicPr>
          <p:cNvPr id="1026" name="Picture 2" descr="C:\Documents and Settings\toshihiko\デスクトップ\アルハンブラ.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4828" y="0"/>
            <a:ext cx="3552755" cy="9776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dirty="0"/>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0F3E7BFA-242E-443F-A4CA-96C6330BAF8D}" type="slidenum">
              <a:rPr lang="en-US" altLang="ja-JP"/>
              <a:pPr>
                <a:defRPr/>
              </a:pPr>
              <a:t>10</a:t>
            </a:fld>
            <a:endParaRPr lang="en-US" altLang="ja-JP" dirty="0"/>
          </a:p>
        </p:txBody>
      </p:sp>
      <p:sp>
        <p:nvSpPr>
          <p:cNvPr id="16388" name="Rectangle 2"/>
          <p:cNvSpPr>
            <a:spLocks noGrp="1" noChangeArrowheads="1"/>
          </p:cNvSpPr>
          <p:nvPr>
            <p:ph type="title"/>
          </p:nvPr>
        </p:nvSpPr>
        <p:spPr>
          <a:xfrm>
            <a:off x="569913" y="431800"/>
            <a:ext cx="8229600" cy="1252538"/>
          </a:xfrm>
        </p:spPr>
        <p:txBody>
          <a:bodyPr/>
          <a:lstStyle/>
          <a:p>
            <a:pPr eaLnBrk="1" hangingPunct="1"/>
            <a:r>
              <a:rPr lang="ja-JP" altLang="en-US" dirty="0"/>
              <a:t>２．日本的経営</a:t>
            </a:r>
            <a:r>
              <a:rPr lang="en-US" altLang="ja-JP" dirty="0"/>
              <a:t>-6</a:t>
            </a:r>
            <a:endParaRPr lang="ja-JP" altLang="en-US" sz="4400" dirty="0"/>
          </a:p>
        </p:txBody>
      </p:sp>
      <p:sp>
        <p:nvSpPr>
          <p:cNvPr id="16389" name="Rectangle 3"/>
          <p:cNvSpPr>
            <a:spLocks noGrp="1" noChangeArrowheads="1"/>
          </p:cNvSpPr>
          <p:nvPr>
            <p:ph type="body" idx="1"/>
          </p:nvPr>
        </p:nvSpPr>
        <p:spPr>
          <a:xfrm>
            <a:off x="581025" y="1246187"/>
            <a:ext cx="8299450" cy="5126037"/>
          </a:xfrm>
        </p:spPr>
        <p:txBody>
          <a:bodyPr/>
          <a:lstStyle/>
          <a:p>
            <a:pPr eaLnBrk="1" hangingPunct="1">
              <a:spcBef>
                <a:spcPts val="400"/>
              </a:spcBef>
            </a:pPr>
            <a:r>
              <a:rPr lang="ja-JP" altLang="en-US" sz="2800" dirty="0"/>
              <a:t>その他の日本企業の特徴</a:t>
            </a:r>
            <a:endParaRPr lang="en-US" altLang="ja-JP" sz="2800" dirty="0"/>
          </a:p>
          <a:p>
            <a:pPr lvl="1" eaLnBrk="1" hangingPunct="1">
              <a:spcBef>
                <a:spcPts val="400"/>
              </a:spcBef>
            </a:pPr>
            <a:r>
              <a:rPr lang="ja-JP" altLang="en-US" sz="2400" dirty="0"/>
              <a:t>所有構造</a:t>
            </a:r>
            <a:endParaRPr lang="en-US" altLang="ja-JP" sz="2400" dirty="0"/>
          </a:p>
          <a:p>
            <a:pPr lvl="2" eaLnBrk="1" hangingPunct="1">
              <a:spcBef>
                <a:spcPts val="400"/>
              </a:spcBef>
            </a:pPr>
            <a:r>
              <a:rPr lang="ja-JP" altLang="en-US" sz="2000" dirty="0"/>
              <a:t>株式の</a:t>
            </a:r>
            <a:r>
              <a:rPr lang="ja-JP" altLang="en-US" sz="2000" dirty="0">
                <a:solidFill>
                  <a:srgbClr val="FF0000"/>
                </a:solidFill>
              </a:rPr>
              <a:t>相互</a:t>
            </a:r>
            <a:r>
              <a:rPr lang="ja-JP" altLang="en-US" sz="2000" dirty="0"/>
              <a:t>持合、</a:t>
            </a:r>
            <a:r>
              <a:rPr lang="ja-JP" altLang="en-US" sz="2000" dirty="0">
                <a:solidFill>
                  <a:srgbClr val="FF0000"/>
                </a:solidFill>
              </a:rPr>
              <a:t>安定</a:t>
            </a:r>
            <a:r>
              <a:rPr lang="ja-JP" altLang="en-US" sz="2000" dirty="0"/>
              <a:t>株主の存在</a:t>
            </a:r>
            <a:endParaRPr lang="en-US" altLang="ja-JP" sz="2000" dirty="0"/>
          </a:p>
          <a:p>
            <a:pPr lvl="2" eaLnBrk="1" hangingPunct="1">
              <a:spcBef>
                <a:spcPts val="400"/>
              </a:spcBef>
            </a:pPr>
            <a:r>
              <a:rPr lang="ja-JP" altLang="en-US" sz="2000" dirty="0"/>
              <a:t>利益追求より</a:t>
            </a:r>
            <a:r>
              <a:rPr lang="ja-JP" altLang="en-US" sz="2000" dirty="0">
                <a:solidFill>
                  <a:srgbClr val="FF0000"/>
                </a:solidFill>
              </a:rPr>
              <a:t>売上</a:t>
            </a:r>
            <a:r>
              <a:rPr lang="ja-JP" altLang="en-US" sz="2000" dirty="0"/>
              <a:t>高拡大や</a:t>
            </a:r>
            <a:r>
              <a:rPr lang="ja-JP" altLang="en-US" sz="2000" dirty="0">
                <a:solidFill>
                  <a:srgbClr val="FF0000"/>
                </a:solidFill>
              </a:rPr>
              <a:t>シェア</a:t>
            </a:r>
            <a:r>
              <a:rPr lang="ja-JP" altLang="en-US" sz="2000" dirty="0"/>
              <a:t>拡大を追求する</a:t>
            </a:r>
            <a:endParaRPr lang="en-US" altLang="ja-JP" sz="2000" dirty="0"/>
          </a:p>
          <a:p>
            <a:pPr lvl="1" eaLnBrk="1" hangingPunct="1">
              <a:spcBef>
                <a:spcPts val="400"/>
              </a:spcBef>
            </a:pPr>
            <a:r>
              <a:rPr lang="ja-JP" altLang="en-US" sz="2400" dirty="0"/>
              <a:t>資金調達</a:t>
            </a:r>
            <a:endParaRPr lang="en-US" altLang="ja-JP" sz="2400" dirty="0"/>
          </a:p>
          <a:p>
            <a:pPr lvl="2" eaLnBrk="1" hangingPunct="1">
              <a:spcBef>
                <a:spcPts val="400"/>
              </a:spcBef>
            </a:pPr>
            <a:r>
              <a:rPr lang="ja-JP" altLang="en-US" sz="2000" dirty="0"/>
              <a:t>銀行借り入れ</a:t>
            </a:r>
            <a:r>
              <a:rPr lang="ja-JP" altLang="en-US" sz="2000" dirty="0">
                <a:solidFill>
                  <a:srgbClr val="FF0000"/>
                </a:solidFill>
              </a:rPr>
              <a:t>間接金融</a:t>
            </a:r>
            <a:r>
              <a:rPr lang="ja-JP" altLang="en-US" sz="2000" dirty="0"/>
              <a:t>が中心⇒</a:t>
            </a:r>
            <a:r>
              <a:rPr lang="en-US" altLang="ja-JP" sz="2000" dirty="0"/>
              <a:t>1990</a:t>
            </a:r>
            <a:r>
              <a:rPr lang="ja-JP" altLang="en-US" sz="2000" dirty="0"/>
              <a:t>年代以降変化</a:t>
            </a:r>
            <a:endParaRPr lang="en-US" altLang="ja-JP" sz="2000" dirty="0"/>
          </a:p>
          <a:p>
            <a:pPr lvl="1" eaLnBrk="1" hangingPunct="1">
              <a:spcBef>
                <a:spcPts val="400"/>
              </a:spcBef>
            </a:pPr>
            <a:r>
              <a:rPr lang="ja-JP" altLang="en-US" sz="2400" dirty="0"/>
              <a:t>企業間関係</a:t>
            </a:r>
            <a:endParaRPr lang="en-US" altLang="ja-JP" sz="2400" dirty="0"/>
          </a:p>
          <a:p>
            <a:pPr lvl="2" eaLnBrk="1" hangingPunct="1">
              <a:spcBef>
                <a:spcPts val="400"/>
              </a:spcBef>
            </a:pPr>
            <a:r>
              <a:rPr lang="ja-JP" altLang="en-US" sz="2000" dirty="0">
                <a:solidFill>
                  <a:srgbClr val="FF0000"/>
                </a:solidFill>
              </a:rPr>
              <a:t>資本</a:t>
            </a:r>
            <a:r>
              <a:rPr lang="ja-JP" altLang="en-US" sz="2000" dirty="0"/>
              <a:t>関係や</a:t>
            </a:r>
            <a:r>
              <a:rPr lang="ja-JP" altLang="en-US" sz="2000" dirty="0">
                <a:solidFill>
                  <a:srgbClr val="FF0000"/>
                </a:solidFill>
              </a:rPr>
              <a:t>取引</a:t>
            </a:r>
            <a:r>
              <a:rPr lang="ja-JP" altLang="en-US" sz="2000" dirty="0"/>
              <a:t>関係を基盤とした</a:t>
            </a:r>
            <a:r>
              <a:rPr lang="ja-JP" altLang="en-US" sz="2000" dirty="0">
                <a:solidFill>
                  <a:srgbClr val="FF0000"/>
                </a:solidFill>
              </a:rPr>
              <a:t>長期安定</a:t>
            </a:r>
            <a:r>
              <a:rPr lang="ja-JP" altLang="en-US" sz="2000" dirty="0"/>
              <a:t>的関係</a:t>
            </a:r>
            <a:endParaRPr lang="en-US" altLang="ja-JP" sz="2000" dirty="0"/>
          </a:p>
          <a:p>
            <a:pPr lvl="2" eaLnBrk="1" hangingPunct="1">
              <a:spcBef>
                <a:spcPts val="400"/>
              </a:spcBef>
            </a:pPr>
            <a:r>
              <a:rPr lang="ja-JP" altLang="en-US" sz="2000" dirty="0"/>
              <a:t>企業集団（</a:t>
            </a:r>
            <a:r>
              <a:rPr lang="en-US" altLang="ja-JP" sz="2000" dirty="0"/>
              <a:t>=</a:t>
            </a:r>
            <a:r>
              <a:rPr lang="ja-JP" altLang="en-US" sz="2000" dirty="0">
                <a:solidFill>
                  <a:srgbClr val="FF0000"/>
                </a:solidFill>
              </a:rPr>
              <a:t>ヨコ</a:t>
            </a:r>
            <a:r>
              <a:rPr lang="ja-JP" altLang="en-US" sz="2000" dirty="0"/>
              <a:t>の関係）、企業系列（</a:t>
            </a:r>
            <a:r>
              <a:rPr lang="en-US" altLang="ja-JP" sz="2000" dirty="0"/>
              <a:t>=</a:t>
            </a:r>
            <a:r>
              <a:rPr lang="ja-JP" altLang="en-US" sz="2000" dirty="0">
                <a:solidFill>
                  <a:srgbClr val="FF0000"/>
                </a:solidFill>
              </a:rPr>
              <a:t>タテ</a:t>
            </a:r>
            <a:r>
              <a:rPr lang="ja-JP" altLang="en-US" sz="2000" dirty="0"/>
              <a:t>の関係）が多い</a:t>
            </a:r>
            <a:endParaRPr lang="en-US" altLang="ja-JP" sz="2000" dirty="0"/>
          </a:p>
          <a:p>
            <a:pPr lvl="1" eaLnBrk="1" hangingPunct="1">
              <a:spcBef>
                <a:spcPts val="400"/>
              </a:spcBef>
            </a:pPr>
            <a:r>
              <a:rPr lang="ja-JP" altLang="en-US" sz="2400" dirty="0"/>
              <a:t>日本的生産システム</a:t>
            </a:r>
            <a:endParaRPr lang="en-US" altLang="ja-JP" sz="2400" dirty="0"/>
          </a:p>
          <a:p>
            <a:pPr lvl="2" eaLnBrk="1" hangingPunct="1">
              <a:spcBef>
                <a:spcPts val="400"/>
              </a:spcBef>
            </a:pPr>
            <a:r>
              <a:rPr lang="en-US" altLang="ja-JP" sz="2000" dirty="0"/>
              <a:t>QC</a:t>
            </a:r>
            <a:r>
              <a:rPr lang="ja-JP" altLang="en-US" sz="2000" dirty="0"/>
              <a:t>サークルによる</a:t>
            </a:r>
            <a:r>
              <a:rPr lang="ja-JP" altLang="en-US" sz="2000" dirty="0">
                <a:solidFill>
                  <a:srgbClr val="FF0000"/>
                </a:solidFill>
              </a:rPr>
              <a:t>改善</a:t>
            </a:r>
            <a:r>
              <a:rPr lang="ja-JP" altLang="en-US" sz="2000" dirty="0"/>
              <a:t>活動</a:t>
            </a:r>
            <a:endParaRPr lang="en-US" altLang="ja-JP" sz="2000" dirty="0"/>
          </a:p>
          <a:p>
            <a:pPr lvl="2" eaLnBrk="1" hangingPunct="1">
              <a:spcBef>
                <a:spcPts val="400"/>
              </a:spcBef>
            </a:pPr>
            <a:r>
              <a:rPr lang="ja-JP" altLang="en-US" sz="2000" dirty="0"/>
              <a:t>カンバン方式による</a:t>
            </a:r>
            <a:r>
              <a:rPr lang="ja-JP" altLang="en-US" sz="2000" dirty="0">
                <a:solidFill>
                  <a:srgbClr val="FF0000"/>
                </a:solidFill>
              </a:rPr>
              <a:t>ジャスト</a:t>
            </a:r>
            <a:r>
              <a:rPr lang="ja-JP" altLang="en-US" sz="2000" dirty="0"/>
              <a:t>・</a:t>
            </a:r>
            <a:r>
              <a:rPr lang="ja-JP" altLang="en-US" sz="2000" dirty="0">
                <a:solidFill>
                  <a:srgbClr val="FF0000"/>
                </a:solidFill>
              </a:rPr>
              <a:t>イン</a:t>
            </a:r>
            <a:r>
              <a:rPr lang="ja-JP" altLang="en-US" sz="2000" dirty="0"/>
              <a:t>・</a:t>
            </a:r>
            <a:r>
              <a:rPr lang="ja-JP" altLang="en-US" sz="2000" dirty="0">
                <a:solidFill>
                  <a:srgbClr val="FF0000"/>
                </a:solidFill>
              </a:rPr>
              <a:t>タイム</a:t>
            </a:r>
            <a:r>
              <a:rPr lang="ja-JP" altLang="en-US" sz="2000" dirty="0"/>
              <a:t>生産方式</a:t>
            </a:r>
            <a:endParaRPr lang="en-US" altLang="ja-JP" sz="2000" dirty="0"/>
          </a:p>
          <a:p>
            <a:pPr lvl="2" eaLnBrk="1" hangingPunct="1">
              <a:spcBef>
                <a:spcPts val="400"/>
              </a:spcBef>
            </a:pPr>
            <a:r>
              <a:rPr lang="ja-JP" altLang="en-US" sz="2000" dirty="0">
                <a:solidFill>
                  <a:srgbClr val="FF0000"/>
                </a:solidFill>
              </a:rPr>
              <a:t>自働</a:t>
            </a:r>
            <a:r>
              <a:rPr lang="ja-JP" altLang="en-US" sz="2000" dirty="0"/>
              <a:t>化：人手を介した自働化</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dirty="0"/>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0F3E7BFA-242E-443F-A4CA-96C6330BAF8D}" type="slidenum">
              <a:rPr lang="en-US" altLang="ja-JP"/>
              <a:pPr>
                <a:defRPr/>
              </a:pPr>
              <a:t>11</a:t>
            </a:fld>
            <a:endParaRPr lang="en-US" altLang="ja-JP" dirty="0"/>
          </a:p>
        </p:txBody>
      </p:sp>
      <p:sp>
        <p:nvSpPr>
          <p:cNvPr id="16388" name="Rectangle 2"/>
          <p:cNvSpPr>
            <a:spLocks noGrp="1" noChangeArrowheads="1"/>
          </p:cNvSpPr>
          <p:nvPr>
            <p:ph type="title"/>
          </p:nvPr>
        </p:nvSpPr>
        <p:spPr>
          <a:xfrm>
            <a:off x="569913" y="431800"/>
            <a:ext cx="8229600" cy="1252538"/>
          </a:xfrm>
        </p:spPr>
        <p:txBody>
          <a:bodyPr/>
          <a:lstStyle/>
          <a:p>
            <a:pPr eaLnBrk="1" hangingPunct="1"/>
            <a:r>
              <a:rPr lang="ja-JP" altLang="en-US" dirty="0">
                <a:latin typeface="+mj-ea"/>
              </a:rPr>
              <a:t>宿題４と試験練習問題</a:t>
            </a:r>
            <a:endParaRPr lang="ja-JP" altLang="en-US" sz="4400" dirty="0"/>
          </a:p>
        </p:txBody>
      </p:sp>
      <p:sp>
        <p:nvSpPr>
          <p:cNvPr id="16389" name="Rectangle 3"/>
          <p:cNvSpPr>
            <a:spLocks noGrp="1" noChangeArrowheads="1"/>
          </p:cNvSpPr>
          <p:nvPr>
            <p:ph type="body" idx="1"/>
          </p:nvPr>
        </p:nvSpPr>
        <p:spPr>
          <a:xfrm>
            <a:off x="457200" y="1339997"/>
            <a:ext cx="8613647" cy="5243220"/>
          </a:xfrm>
        </p:spPr>
        <p:txBody>
          <a:bodyPr/>
          <a:lstStyle/>
          <a:p>
            <a:pPr eaLnBrk="1" hangingPunct="1">
              <a:spcBef>
                <a:spcPts val="400"/>
              </a:spcBef>
            </a:pPr>
            <a:r>
              <a:rPr lang="en-US" altLang="ja-JP" sz="2400" dirty="0"/>
              <a:t>7</a:t>
            </a:r>
            <a:r>
              <a:rPr lang="ja-JP" altLang="en-US" sz="2400" dirty="0"/>
              <a:t>月</a:t>
            </a:r>
            <a:r>
              <a:rPr lang="en-US" altLang="ja-JP" sz="2400" dirty="0"/>
              <a:t>11</a:t>
            </a:r>
            <a:r>
              <a:rPr lang="ja-JP" altLang="en-US" sz="2400" dirty="0"/>
              <a:t>日</a:t>
            </a:r>
            <a:r>
              <a:rPr lang="ja-JP" altLang="en-US" sz="2400" dirty="0">
                <a:solidFill>
                  <a:srgbClr val="FF0000"/>
                </a:solidFill>
              </a:rPr>
              <a:t>欠席者</a:t>
            </a:r>
            <a:r>
              <a:rPr lang="ja-JP" altLang="en-US" sz="2400" dirty="0"/>
              <a:t>のキーワード：</a:t>
            </a:r>
            <a:r>
              <a:rPr lang="ja-JP" altLang="en-US" sz="2400" dirty="0">
                <a:solidFill>
                  <a:srgbClr val="FF0000"/>
                </a:solidFill>
              </a:rPr>
              <a:t>年功序列</a:t>
            </a:r>
            <a:endParaRPr lang="en-US" altLang="ja-JP" sz="2400" dirty="0">
              <a:solidFill>
                <a:srgbClr val="FF0000"/>
              </a:solidFill>
            </a:endParaRPr>
          </a:p>
          <a:p>
            <a:pPr eaLnBrk="1" hangingPunct="1">
              <a:spcBef>
                <a:spcPts val="400"/>
              </a:spcBef>
            </a:pPr>
            <a:r>
              <a:rPr lang="ja-JP" altLang="en-US" sz="2400" dirty="0"/>
              <a:t>宿題のテーマ</a:t>
            </a:r>
            <a:endParaRPr lang="en-US" altLang="ja-JP" sz="2400" dirty="0"/>
          </a:p>
          <a:p>
            <a:pPr lvl="1" eaLnBrk="1" hangingPunct="1">
              <a:spcBef>
                <a:spcPts val="400"/>
              </a:spcBef>
            </a:pPr>
            <a:r>
              <a:rPr lang="ja-JP" altLang="en-US" sz="2000" dirty="0"/>
              <a:t>「</a:t>
            </a:r>
            <a:r>
              <a:rPr lang="ja-JP" altLang="en-US" sz="2000" dirty="0">
                <a:solidFill>
                  <a:srgbClr val="0033CC"/>
                </a:solidFill>
              </a:rPr>
              <a:t>日中（日米）経営スタイルの違い</a:t>
            </a:r>
            <a:r>
              <a:rPr lang="ja-JP" altLang="en-US" sz="2000" dirty="0"/>
              <a:t>」</a:t>
            </a:r>
            <a:endParaRPr lang="en-US" altLang="ja-JP" sz="2000" dirty="0"/>
          </a:p>
          <a:p>
            <a:pPr eaLnBrk="1" hangingPunct="1">
              <a:spcBef>
                <a:spcPts val="400"/>
              </a:spcBef>
            </a:pPr>
            <a:r>
              <a:rPr lang="ja-JP" altLang="en-US" sz="2400" dirty="0"/>
              <a:t>提出方法</a:t>
            </a:r>
            <a:endParaRPr lang="en-US" altLang="ja-JP" sz="2400" dirty="0"/>
          </a:p>
          <a:p>
            <a:pPr lvl="1" eaLnBrk="1" hangingPunct="1">
              <a:spcBef>
                <a:spcPts val="400"/>
              </a:spcBef>
            </a:pPr>
            <a:r>
              <a:rPr lang="en-US" altLang="ja-JP" sz="2000" dirty="0">
                <a:solidFill>
                  <a:srgbClr val="3333CC"/>
                </a:solidFill>
              </a:rPr>
              <a:t>A4</a:t>
            </a:r>
            <a:r>
              <a:rPr lang="ja-JP" altLang="en-US" sz="2000" dirty="0"/>
              <a:t>用紙に</a:t>
            </a:r>
            <a:r>
              <a:rPr lang="en-US" altLang="ja-JP" sz="2000" dirty="0"/>
              <a:t>Word</a:t>
            </a:r>
            <a:r>
              <a:rPr lang="ja-JP" altLang="en-US" sz="2000" dirty="0"/>
              <a:t>またはコンピュータ入力文字で</a:t>
            </a:r>
            <a:r>
              <a:rPr lang="ja-JP" altLang="en-US" sz="2000" dirty="0">
                <a:solidFill>
                  <a:srgbClr val="3333CC"/>
                </a:solidFill>
              </a:rPr>
              <a:t>１ページ以上</a:t>
            </a:r>
            <a:endParaRPr lang="en-US" altLang="ja-JP" sz="2000" dirty="0">
              <a:solidFill>
                <a:srgbClr val="3333CC"/>
              </a:solidFill>
            </a:endParaRPr>
          </a:p>
          <a:p>
            <a:pPr lvl="1" eaLnBrk="1" hangingPunct="1">
              <a:spcBef>
                <a:spcPts val="400"/>
              </a:spcBef>
            </a:pPr>
            <a:r>
              <a:rPr lang="ja-JP" altLang="en-US" sz="2000" dirty="0"/>
              <a:t>表紙はいらない⇒タイトル名の下に</a:t>
            </a:r>
            <a:r>
              <a:rPr lang="ja-JP" altLang="en-US" sz="2000" dirty="0">
                <a:solidFill>
                  <a:srgbClr val="3333CC"/>
                </a:solidFill>
              </a:rPr>
              <a:t>学籍番号と氏名</a:t>
            </a:r>
            <a:r>
              <a:rPr lang="ja-JP" altLang="en-US" sz="2000" dirty="0"/>
              <a:t>を記入</a:t>
            </a:r>
            <a:endParaRPr lang="en-US" altLang="ja-JP" sz="2000" dirty="0"/>
          </a:p>
          <a:p>
            <a:pPr lvl="1" eaLnBrk="1" hangingPunct="1">
              <a:spcBef>
                <a:spcPts val="400"/>
              </a:spcBef>
            </a:pPr>
            <a:r>
              <a:rPr lang="ja-JP" altLang="en-US" sz="2000" dirty="0">
                <a:solidFill>
                  <a:srgbClr val="FF0000"/>
                </a:solidFill>
              </a:rPr>
              <a:t>参考文献を必ず記入</a:t>
            </a:r>
            <a:r>
              <a:rPr lang="ja-JP" altLang="en-US" sz="2000" dirty="0"/>
              <a:t>（教科書、ネットの情報、その他参考書）</a:t>
            </a:r>
            <a:endParaRPr lang="en-US" altLang="ja-JP" sz="2000" dirty="0"/>
          </a:p>
          <a:p>
            <a:pPr lvl="1" eaLnBrk="1" hangingPunct="1">
              <a:spcBef>
                <a:spcPts val="400"/>
              </a:spcBef>
            </a:pPr>
            <a:r>
              <a:rPr lang="ja-JP" altLang="en-US" sz="2000" dirty="0"/>
              <a:t>提出日：</a:t>
            </a:r>
            <a:r>
              <a:rPr lang="en-US" altLang="ja-JP" sz="2000" dirty="0">
                <a:solidFill>
                  <a:srgbClr val="FF0000"/>
                </a:solidFill>
              </a:rPr>
              <a:t>7</a:t>
            </a:r>
            <a:r>
              <a:rPr lang="ja-JP" altLang="en-US" sz="2000" dirty="0">
                <a:solidFill>
                  <a:srgbClr val="FF0000"/>
                </a:solidFill>
              </a:rPr>
              <a:t>月</a:t>
            </a:r>
            <a:r>
              <a:rPr lang="en-US" altLang="ja-JP" sz="2000" dirty="0">
                <a:solidFill>
                  <a:srgbClr val="FF0000"/>
                </a:solidFill>
              </a:rPr>
              <a:t>24</a:t>
            </a:r>
            <a:r>
              <a:rPr lang="ja-JP" altLang="en-US" sz="2000" dirty="0">
                <a:solidFill>
                  <a:srgbClr val="FF0000"/>
                </a:solidFill>
              </a:rPr>
              <a:t>日</a:t>
            </a:r>
            <a:r>
              <a:rPr lang="ja-JP" altLang="en-US" sz="2000" dirty="0">
                <a:solidFill>
                  <a:srgbClr val="3333CC"/>
                </a:solidFill>
              </a:rPr>
              <a:t>（金）</a:t>
            </a:r>
            <a:endParaRPr lang="en-US" altLang="ja-JP" sz="2000" dirty="0">
              <a:solidFill>
                <a:srgbClr val="3333CC"/>
              </a:solidFill>
            </a:endParaRPr>
          </a:p>
          <a:p>
            <a:pPr eaLnBrk="1" hangingPunct="1">
              <a:spcBef>
                <a:spcPts val="400"/>
              </a:spcBef>
            </a:pPr>
            <a:r>
              <a:rPr lang="ja-JP" altLang="en-US" sz="2400" dirty="0">
                <a:solidFill>
                  <a:srgbClr val="FF0000"/>
                </a:solidFill>
              </a:rPr>
              <a:t>試験練習問題</a:t>
            </a:r>
            <a:endParaRPr lang="en-US" altLang="ja-JP" sz="2400" dirty="0">
              <a:solidFill>
                <a:srgbClr val="FF0000"/>
              </a:solidFill>
            </a:endParaRPr>
          </a:p>
          <a:p>
            <a:pPr lvl="1" eaLnBrk="1" hangingPunct="1">
              <a:spcBef>
                <a:spcPts val="400"/>
              </a:spcBef>
            </a:pPr>
            <a:r>
              <a:rPr lang="en-US" altLang="ja-JP" sz="2000" dirty="0"/>
              <a:t>HP</a:t>
            </a:r>
            <a:r>
              <a:rPr lang="ja-JP" altLang="en-US" sz="2000" dirty="0"/>
              <a:t>から</a:t>
            </a:r>
            <a:r>
              <a:rPr lang="en-US" altLang="ja-JP" sz="2000" dirty="0"/>
              <a:t>shiken-renshu-mondai0711(Word)</a:t>
            </a:r>
            <a:r>
              <a:rPr lang="ja-JP" altLang="en-US" sz="2000" dirty="0"/>
              <a:t>をダウンロードし、</a:t>
            </a:r>
            <a:br>
              <a:rPr lang="en-US" altLang="ja-JP" sz="2000" dirty="0"/>
            </a:br>
            <a:r>
              <a:rPr lang="en-US" altLang="ja-JP" sz="2000" dirty="0"/>
              <a:t>Word</a:t>
            </a:r>
            <a:r>
              <a:rPr lang="ja-JP" altLang="en-US" sz="2000" dirty="0"/>
              <a:t>に解答を書いて本日授業終了後</a:t>
            </a:r>
            <a:r>
              <a:rPr lang="en-US" altLang="ja-JP" sz="2000" dirty="0"/>
              <a:t>40</a:t>
            </a:r>
            <a:r>
              <a:rPr lang="ja-JP" altLang="en-US" sz="2000" dirty="0"/>
              <a:t>分以内に送りなさい</a:t>
            </a:r>
            <a:endParaRPr lang="en-US" altLang="ja-JP" sz="2000" dirty="0"/>
          </a:p>
          <a:p>
            <a:pPr lvl="1" eaLnBrk="1" hangingPunct="1">
              <a:spcBef>
                <a:spcPts val="400"/>
              </a:spcBef>
            </a:pPr>
            <a:r>
              <a:rPr lang="ja-JP" altLang="en-US" sz="2000" dirty="0"/>
              <a:t>ホームページ：</a:t>
            </a:r>
            <a:r>
              <a:rPr lang="en-US" altLang="ja-JP" sz="2000" dirty="0">
                <a:hlinkClick r:id="rId3"/>
              </a:rPr>
              <a:t>http://ito-yamato-lab.com/josaikokusai-text.html</a:t>
            </a:r>
            <a:endParaRPr lang="en-US" altLang="ja-JP" sz="2000" dirty="0"/>
          </a:p>
          <a:p>
            <a:pPr lvl="1" eaLnBrk="1" hangingPunct="1">
              <a:spcBef>
                <a:spcPts val="400"/>
              </a:spcBef>
            </a:pPr>
            <a:r>
              <a:rPr lang="ja-JP" altLang="en-US" sz="2000" dirty="0"/>
              <a:t>メール：</a:t>
            </a:r>
            <a:r>
              <a:rPr lang="en-US" altLang="ja-JP" sz="2000" dirty="0">
                <a:hlinkClick r:id="rId4"/>
              </a:rPr>
              <a:t>kana-toshi@ab.auone-net.jp</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pic>
        <p:nvPicPr>
          <p:cNvPr id="8" name="Picture 2" descr="C:\Documents and Settings\toshihiko\Local Settings\Temporary Internet Files\Content.IE5\V96PQNOG\MC900286930[1].wmf">
            <a:extLst>
              <a:ext uri="{FF2B5EF4-FFF2-40B4-BE49-F238E27FC236}">
                <a16:creationId xmlns:a16="http://schemas.microsoft.com/office/drawing/2014/main" id="{6B694FEE-3793-46BB-815A-118D85D7963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37768" y="5570554"/>
            <a:ext cx="640865" cy="650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469047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A4D787FE-CD54-4DD2-B000-4EC46F07FF68}" type="slidenum">
              <a:rPr lang="en-US" altLang="ja-JP"/>
              <a:pPr>
                <a:defRPr/>
              </a:pPr>
              <a:t>2</a:t>
            </a:fld>
            <a:endParaRPr lang="en-US" altLang="ja-JP" dirty="0"/>
          </a:p>
        </p:txBody>
      </p:sp>
      <p:sp>
        <p:nvSpPr>
          <p:cNvPr id="5124" name="Rectangle 2"/>
          <p:cNvSpPr>
            <a:spLocks noGrp="1" noChangeArrowheads="1"/>
          </p:cNvSpPr>
          <p:nvPr>
            <p:ph type="title"/>
          </p:nvPr>
        </p:nvSpPr>
        <p:spPr>
          <a:xfrm>
            <a:off x="569913" y="431800"/>
            <a:ext cx="8229600" cy="1252538"/>
          </a:xfrm>
        </p:spPr>
        <p:txBody>
          <a:bodyPr/>
          <a:lstStyle/>
          <a:p>
            <a:pPr eaLnBrk="1" hangingPunct="1"/>
            <a:r>
              <a:rPr lang="ja-JP" altLang="en-US" sz="4400" dirty="0"/>
              <a:t>１．</a:t>
            </a:r>
            <a:r>
              <a:rPr lang="ja-JP" altLang="en-US" dirty="0"/>
              <a:t>国際経営</a:t>
            </a:r>
            <a:r>
              <a:rPr lang="en-US" altLang="ja-JP" sz="4400" dirty="0"/>
              <a:t>-1</a:t>
            </a:r>
            <a:endParaRPr lang="ja-JP" altLang="en-US" sz="4400" dirty="0"/>
          </a:p>
        </p:txBody>
      </p:sp>
      <p:sp>
        <p:nvSpPr>
          <p:cNvPr id="5125" name="Rectangle 3"/>
          <p:cNvSpPr>
            <a:spLocks noGrp="1" noChangeArrowheads="1"/>
          </p:cNvSpPr>
          <p:nvPr>
            <p:ph type="body" idx="1"/>
          </p:nvPr>
        </p:nvSpPr>
        <p:spPr>
          <a:xfrm>
            <a:off x="247651" y="1362075"/>
            <a:ext cx="8829674" cy="5089525"/>
          </a:xfrm>
        </p:spPr>
        <p:txBody>
          <a:bodyPr/>
          <a:lstStyle/>
          <a:p>
            <a:pPr eaLnBrk="1" hangingPunct="1">
              <a:spcBef>
                <a:spcPts val="500"/>
              </a:spcBef>
            </a:pPr>
            <a:r>
              <a:rPr lang="ja-JP" altLang="en-US" dirty="0"/>
              <a:t>国際経営とは</a:t>
            </a:r>
            <a:endParaRPr lang="en-US" altLang="ja-JP" dirty="0"/>
          </a:p>
          <a:p>
            <a:pPr lvl="1" eaLnBrk="1" hangingPunct="1">
              <a:spcBef>
                <a:spcPts val="500"/>
              </a:spcBef>
            </a:pPr>
            <a:r>
              <a:rPr lang="ja-JP" altLang="en-US" dirty="0"/>
              <a:t>企業が</a:t>
            </a:r>
            <a:r>
              <a:rPr lang="ja-JP" altLang="en-US" dirty="0">
                <a:solidFill>
                  <a:srgbClr val="FF0000"/>
                </a:solidFill>
              </a:rPr>
              <a:t>国境を越え</a:t>
            </a:r>
            <a:r>
              <a:rPr lang="ja-JP" altLang="en-US" dirty="0"/>
              <a:t>て事業活動を行うに際して現れる経営現象</a:t>
            </a:r>
            <a:endParaRPr lang="en-US" altLang="ja-JP" dirty="0"/>
          </a:p>
          <a:p>
            <a:pPr lvl="1" eaLnBrk="1" hangingPunct="1">
              <a:spcBef>
                <a:spcPts val="500"/>
              </a:spcBef>
            </a:pPr>
            <a:r>
              <a:rPr lang="ja-JP" altLang="en-US" dirty="0"/>
              <a:t>国際経営では、経営資源の</a:t>
            </a:r>
            <a:r>
              <a:rPr lang="ja-JP" altLang="en-US" dirty="0">
                <a:solidFill>
                  <a:srgbClr val="FF0000"/>
                </a:solidFill>
              </a:rPr>
              <a:t>国際化</a:t>
            </a:r>
            <a:r>
              <a:rPr lang="ja-JP" altLang="en-US" dirty="0"/>
              <a:t>が必要</a:t>
            </a:r>
            <a:endParaRPr lang="en-US" altLang="ja-JP" dirty="0"/>
          </a:p>
          <a:p>
            <a:pPr eaLnBrk="1" hangingPunct="1">
              <a:spcBef>
                <a:spcPts val="500"/>
              </a:spcBef>
            </a:pPr>
            <a:r>
              <a:rPr lang="ja-JP" altLang="en-US" dirty="0"/>
              <a:t>国際化とは</a:t>
            </a:r>
            <a:endParaRPr lang="en-US" altLang="ja-JP" dirty="0"/>
          </a:p>
          <a:p>
            <a:pPr lvl="1" eaLnBrk="1" hangingPunct="1">
              <a:spcBef>
                <a:spcPts val="500"/>
              </a:spcBef>
            </a:pPr>
            <a:r>
              <a:rPr lang="ja-JP" altLang="en-US" dirty="0"/>
              <a:t>企業活動にともなって、経営資源が</a:t>
            </a:r>
            <a:r>
              <a:rPr lang="ja-JP" altLang="en-US" dirty="0">
                <a:solidFill>
                  <a:srgbClr val="FF0000"/>
                </a:solidFill>
              </a:rPr>
              <a:t>国境</a:t>
            </a:r>
            <a:r>
              <a:rPr lang="ja-JP" altLang="en-US" dirty="0"/>
              <a:t>を越えて移動する</a:t>
            </a:r>
            <a:br>
              <a:rPr lang="en-US" altLang="ja-JP" dirty="0"/>
            </a:br>
            <a:r>
              <a:rPr lang="ja-JP" altLang="en-US" dirty="0"/>
              <a:t>ようになること</a:t>
            </a:r>
            <a:endParaRPr lang="en-US" altLang="ja-JP" dirty="0"/>
          </a:p>
          <a:p>
            <a:pPr eaLnBrk="1" hangingPunct="1">
              <a:spcBef>
                <a:spcPts val="500"/>
              </a:spcBef>
            </a:pPr>
            <a:r>
              <a:rPr lang="ja-JP" altLang="en-US" dirty="0"/>
              <a:t>国際化の局面</a:t>
            </a:r>
            <a:endParaRPr lang="en-US" altLang="ja-JP" dirty="0"/>
          </a:p>
          <a:p>
            <a:pPr lvl="1" eaLnBrk="1" hangingPunct="1">
              <a:spcBef>
                <a:spcPts val="500"/>
              </a:spcBef>
            </a:pPr>
            <a:r>
              <a:rPr lang="ja-JP" altLang="en-US" dirty="0"/>
              <a:t>製品の輸出 ⇒ </a:t>
            </a:r>
            <a:r>
              <a:rPr lang="ja-JP" altLang="en-US" dirty="0">
                <a:solidFill>
                  <a:srgbClr val="FF0000"/>
                </a:solidFill>
              </a:rPr>
              <a:t>モノ</a:t>
            </a:r>
            <a:r>
              <a:rPr lang="ja-JP" altLang="en-US" dirty="0"/>
              <a:t>の移動</a:t>
            </a:r>
            <a:endParaRPr lang="en-US" altLang="ja-JP" dirty="0">
              <a:solidFill>
                <a:srgbClr val="FF0000"/>
              </a:solidFill>
            </a:endParaRPr>
          </a:p>
          <a:p>
            <a:pPr lvl="1" eaLnBrk="1" hangingPunct="1">
              <a:spcBef>
                <a:spcPts val="500"/>
              </a:spcBef>
            </a:pPr>
            <a:r>
              <a:rPr lang="ja-JP" altLang="en-US" dirty="0"/>
              <a:t>海外への送金 ⇒</a:t>
            </a:r>
            <a:r>
              <a:rPr lang="ja-JP" altLang="en-US" dirty="0">
                <a:solidFill>
                  <a:srgbClr val="FF0000"/>
                </a:solidFill>
              </a:rPr>
              <a:t> カネ</a:t>
            </a:r>
            <a:r>
              <a:rPr lang="ja-JP" altLang="en-US" dirty="0"/>
              <a:t>の移動</a:t>
            </a:r>
            <a:endParaRPr lang="en-US" altLang="ja-JP" dirty="0">
              <a:solidFill>
                <a:srgbClr val="FF0000"/>
              </a:solidFill>
            </a:endParaRPr>
          </a:p>
          <a:p>
            <a:pPr lvl="1" eaLnBrk="1" hangingPunct="1">
              <a:spcBef>
                <a:spcPts val="500"/>
              </a:spcBef>
            </a:pPr>
            <a:r>
              <a:rPr lang="ja-JP" altLang="en-US" dirty="0"/>
              <a:t>海外子会社への従業員の派遣 ⇒</a:t>
            </a:r>
            <a:r>
              <a:rPr lang="ja-JP" altLang="en-US" dirty="0">
                <a:solidFill>
                  <a:srgbClr val="FF0000"/>
                </a:solidFill>
              </a:rPr>
              <a:t> ヒト</a:t>
            </a:r>
            <a:r>
              <a:rPr lang="ja-JP" altLang="en-US" dirty="0"/>
              <a:t>の移動</a:t>
            </a:r>
            <a:endParaRPr lang="en-US" altLang="ja-JP" dirty="0">
              <a:solidFill>
                <a:srgbClr val="FF0000"/>
              </a:solidFill>
            </a:endParaRPr>
          </a:p>
          <a:p>
            <a:pPr lvl="1" eaLnBrk="1" hangingPunct="1">
              <a:spcBef>
                <a:spcPts val="500"/>
              </a:spcBef>
            </a:pPr>
            <a:r>
              <a:rPr lang="ja-JP" altLang="en-US" dirty="0"/>
              <a:t>技術やノウハウの移転 ⇒</a:t>
            </a:r>
            <a:r>
              <a:rPr lang="ja-JP" altLang="en-US" dirty="0">
                <a:solidFill>
                  <a:srgbClr val="FF0000"/>
                </a:solidFill>
              </a:rPr>
              <a:t> 情報</a:t>
            </a:r>
            <a:r>
              <a:rPr lang="ja-JP" altLang="en-US" dirty="0"/>
              <a:t>の移動</a:t>
            </a:r>
            <a:endParaRPr lang="en-US" altLang="ja-JP" dirty="0">
              <a:solidFill>
                <a:srgbClr val="FF0000"/>
              </a:solidFill>
            </a:endParaRPr>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ECD0506A-65A0-46A3-B935-028AF74C9DB2}" type="slidenum">
              <a:rPr lang="en-US" altLang="ja-JP"/>
              <a:pPr>
                <a:defRPr/>
              </a:pPr>
              <a:t>3</a:t>
            </a:fld>
            <a:endParaRPr lang="en-US" altLang="ja-JP" dirty="0"/>
          </a:p>
        </p:txBody>
      </p:sp>
      <p:sp>
        <p:nvSpPr>
          <p:cNvPr id="6148" name="Rectangle 2"/>
          <p:cNvSpPr>
            <a:spLocks noGrp="1" noChangeArrowheads="1"/>
          </p:cNvSpPr>
          <p:nvPr>
            <p:ph type="title"/>
          </p:nvPr>
        </p:nvSpPr>
        <p:spPr>
          <a:xfrm>
            <a:off x="569913" y="431800"/>
            <a:ext cx="8229600" cy="1252538"/>
          </a:xfrm>
        </p:spPr>
        <p:txBody>
          <a:bodyPr/>
          <a:lstStyle/>
          <a:p>
            <a:pPr eaLnBrk="1" hangingPunct="1"/>
            <a:r>
              <a:rPr lang="ja-JP" altLang="en-US" dirty="0"/>
              <a:t>１．国際経営</a:t>
            </a:r>
            <a:r>
              <a:rPr lang="en-US" altLang="ja-JP" sz="4400" dirty="0"/>
              <a:t>-2</a:t>
            </a:r>
            <a:endParaRPr lang="ja-JP" altLang="en-US" sz="4400" dirty="0"/>
          </a:p>
        </p:txBody>
      </p:sp>
      <p:sp>
        <p:nvSpPr>
          <p:cNvPr id="6149" name="Rectangle 3"/>
          <p:cNvSpPr>
            <a:spLocks noGrp="1" noChangeArrowheads="1"/>
          </p:cNvSpPr>
          <p:nvPr>
            <p:ph type="body" idx="1"/>
          </p:nvPr>
        </p:nvSpPr>
        <p:spPr>
          <a:xfrm>
            <a:off x="526774" y="1495426"/>
            <a:ext cx="8468001" cy="4953000"/>
          </a:xfrm>
        </p:spPr>
        <p:txBody>
          <a:bodyPr/>
          <a:lstStyle/>
          <a:p>
            <a:pPr eaLnBrk="1" hangingPunct="1">
              <a:spcBef>
                <a:spcPts val="800"/>
              </a:spcBef>
            </a:pPr>
            <a:r>
              <a:rPr lang="ja-JP" altLang="en-US" sz="2800" dirty="0"/>
              <a:t>国際化の動機・目的</a:t>
            </a:r>
            <a:endParaRPr lang="en-US" altLang="ja-JP" sz="2800" dirty="0"/>
          </a:p>
          <a:p>
            <a:pPr lvl="1" eaLnBrk="1" hangingPunct="1">
              <a:spcBef>
                <a:spcPts val="800"/>
              </a:spcBef>
            </a:pPr>
            <a:r>
              <a:rPr lang="ja-JP" altLang="en-US" sz="2400" dirty="0"/>
              <a:t>新市場の</a:t>
            </a:r>
            <a:r>
              <a:rPr lang="ja-JP" altLang="en-US" sz="2400" dirty="0">
                <a:solidFill>
                  <a:srgbClr val="FF0000"/>
                </a:solidFill>
              </a:rPr>
              <a:t>開拓 </a:t>
            </a:r>
            <a:r>
              <a:rPr lang="ja-JP" altLang="en-US" sz="2400" dirty="0"/>
              <a:t>⇒</a:t>
            </a:r>
            <a:r>
              <a:rPr lang="ja-JP" altLang="en-US" sz="2400" dirty="0">
                <a:solidFill>
                  <a:srgbClr val="FF0000"/>
                </a:solidFill>
              </a:rPr>
              <a:t> </a:t>
            </a:r>
            <a:r>
              <a:rPr lang="ja-JP" altLang="en-US" dirty="0">
                <a:solidFill>
                  <a:srgbClr val="FF0000"/>
                </a:solidFill>
              </a:rPr>
              <a:t>海外</a:t>
            </a:r>
            <a:r>
              <a:rPr lang="ja-JP" altLang="en-US" dirty="0"/>
              <a:t>市場へ展開</a:t>
            </a:r>
            <a:endParaRPr lang="en-US" altLang="ja-JP" dirty="0"/>
          </a:p>
          <a:p>
            <a:pPr lvl="1" eaLnBrk="1" hangingPunct="1">
              <a:spcBef>
                <a:spcPts val="800"/>
              </a:spcBef>
            </a:pPr>
            <a:r>
              <a:rPr lang="ja-JP" altLang="en-US" sz="2400" dirty="0"/>
              <a:t>低コスト化 ⇒ </a:t>
            </a:r>
            <a:r>
              <a:rPr lang="ja-JP" altLang="en-US" dirty="0"/>
              <a:t>開発途上国へ生産を</a:t>
            </a:r>
            <a:r>
              <a:rPr lang="ja-JP" altLang="en-US" dirty="0">
                <a:solidFill>
                  <a:srgbClr val="FF0000"/>
                </a:solidFill>
              </a:rPr>
              <a:t>移転</a:t>
            </a:r>
            <a:endParaRPr lang="en-US" altLang="ja-JP" dirty="0">
              <a:solidFill>
                <a:srgbClr val="FF0000"/>
              </a:solidFill>
            </a:endParaRPr>
          </a:p>
          <a:p>
            <a:pPr lvl="1" eaLnBrk="1" hangingPunct="1">
              <a:spcBef>
                <a:spcPts val="800"/>
              </a:spcBef>
            </a:pPr>
            <a:r>
              <a:rPr lang="ja-JP" altLang="en-US" sz="2400" dirty="0"/>
              <a:t>貿易摩擦の回避 ⇒ </a:t>
            </a:r>
            <a:r>
              <a:rPr lang="ja-JP" altLang="en-US" dirty="0"/>
              <a:t>工場移転による</a:t>
            </a:r>
            <a:r>
              <a:rPr lang="ja-JP" altLang="en-US" dirty="0">
                <a:solidFill>
                  <a:srgbClr val="FF0000"/>
                </a:solidFill>
              </a:rPr>
              <a:t>現地</a:t>
            </a:r>
            <a:r>
              <a:rPr lang="ja-JP" altLang="en-US" dirty="0"/>
              <a:t>生産</a:t>
            </a:r>
            <a:endParaRPr lang="en-US" altLang="ja-JP" dirty="0"/>
          </a:p>
          <a:p>
            <a:pPr lvl="1" eaLnBrk="1" hangingPunct="1">
              <a:spcBef>
                <a:spcPts val="800"/>
              </a:spcBef>
            </a:pPr>
            <a:r>
              <a:rPr lang="ja-JP" altLang="en-US" sz="2400" dirty="0"/>
              <a:t>バンドワゴン効果</a:t>
            </a:r>
            <a:endParaRPr lang="en-US" altLang="ja-JP" sz="2400" dirty="0"/>
          </a:p>
          <a:p>
            <a:pPr lvl="2" eaLnBrk="1" hangingPunct="1">
              <a:spcBef>
                <a:spcPts val="800"/>
              </a:spcBef>
            </a:pPr>
            <a:r>
              <a:rPr lang="ja-JP" altLang="en-US" sz="2000" dirty="0"/>
              <a:t>他社に遅れないように</a:t>
            </a:r>
            <a:r>
              <a:rPr lang="ja-JP" altLang="en-US" sz="2000" dirty="0">
                <a:solidFill>
                  <a:srgbClr val="FF0000"/>
                </a:solidFill>
              </a:rPr>
              <a:t>追随</a:t>
            </a:r>
            <a:r>
              <a:rPr lang="ja-JP" altLang="en-US" sz="2000" dirty="0"/>
              <a:t>し海外生産にのりだす</a:t>
            </a:r>
            <a:r>
              <a:rPr lang="ja-JP" altLang="en-US" dirty="0"/>
              <a:t>こと</a:t>
            </a:r>
            <a:endParaRPr lang="en-US" altLang="ja-JP" sz="2000" dirty="0"/>
          </a:p>
          <a:p>
            <a:pPr lvl="1" eaLnBrk="1" hangingPunct="1">
              <a:spcBef>
                <a:spcPts val="800"/>
              </a:spcBef>
            </a:pPr>
            <a:r>
              <a:rPr lang="ja-JP" altLang="en-US" sz="2400" dirty="0"/>
              <a:t>その他</a:t>
            </a:r>
            <a:endParaRPr lang="en-US" altLang="ja-JP" sz="2400" dirty="0"/>
          </a:p>
          <a:p>
            <a:pPr lvl="2" eaLnBrk="1" hangingPunct="1">
              <a:spcBef>
                <a:spcPts val="800"/>
              </a:spcBef>
            </a:pPr>
            <a:r>
              <a:rPr lang="ja-JP" altLang="en-US" sz="2000" dirty="0">
                <a:solidFill>
                  <a:srgbClr val="FF0000"/>
                </a:solidFill>
              </a:rPr>
              <a:t>節税</a:t>
            </a:r>
            <a:r>
              <a:rPr lang="ja-JP" altLang="en-US" sz="2000" dirty="0"/>
              <a:t>のためのタックス・ヘイブン</a:t>
            </a:r>
            <a:endParaRPr lang="en-US" altLang="ja-JP" sz="2000" dirty="0"/>
          </a:p>
          <a:p>
            <a:pPr lvl="2" eaLnBrk="1" hangingPunct="1">
              <a:spcBef>
                <a:spcPts val="800"/>
              </a:spcBef>
            </a:pPr>
            <a:r>
              <a:rPr lang="ja-JP" altLang="en-US" sz="2000" dirty="0">
                <a:solidFill>
                  <a:srgbClr val="FF0000"/>
                </a:solidFill>
              </a:rPr>
              <a:t>為替</a:t>
            </a:r>
            <a:r>
              <a:rPr lang="ja-JP" altLang="en-US" sz="2000" dirty="0"/>
              <a:t>リスク回避</a:t>
            </a:r>
            <a:endParaRPr lang="en-US" altLang="ja-JP" sz="2000" dirty="0"/>
          </a:p>
          <a:p>
            <a:pPr lvl="2" eaLnBrk="1" hangingPunct="1">
              <a:spcBef>
                <a:spcPts val="800"/>
              </a:spcBef>
            </a:pPr>
            <a:r>
              <a:rPr lang="ja-JP" altLang="en-US" sz="2000" dirty="0"/>
              <a:t>開発途上国への</a:t>
            </a:r>
            <a:r>
              <a:rPr lang="ja-JP" altLang="en-US" sz="2000" dirty="0">
                <a:solidFill>
                  <a:srgbClr val="FF0000"/>
                </a:solidFill>
              </a:rPr>
              <a:t>奉仕</a:t>
            </a:r>
            <a:r>
              <a:rPr lang="ja-JP" altLang="en-US" sz="2000" dirty="0"/>
              <a:t>的動機</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95CF3CC8-FC5E-41BC-BDDC-4AC88DE431A4}" type="slidenum">
              <a:rPr lang="en-US" altLang="ja-JP"/>
              <a:pPr>
                <a:defRPr/>
              </a:pPr>
              <a:t>4</a:t>
            </a:fld>
            <a:endParaRPr lang="en-US" altLang="ja-JP" dirty="0"/>
          </a:p>
        </p:txBody>
      </p:sp>
      <p:sp>
        <p:nvSpPr>
          <p:cNvPr id="8196" name="Rectangle 2"/>
          <p:cNvSpPr>
            <a:spLocks noGrp="1" noChangeArrowheads="1"/>
          </p:cNvSpPr>
          <p:nvPr>
            <p:ph type="title"/>
          </p:nvPr>
        </p:nvSpPr>
        <p:spPr>
          <a:xfrm>
            <a:off x="569913" y="355600"/>
            <a:ext cx="8229600" cy="1252538"/>
          </a:xfrm>
        </p:spPr>
        <p:txBody>
          <a:bodyPr/>
          <a:lstStyle/>
          <a:p>
            <a:pPr eaLnBrk="1" hangingPunct="1"/>
            <a:r>
              <a:rPr lang="ja-JP" altLang="en-US" dirty="0"/>
              <a:t>１．国際経営</a:t>
            </a:r>
            <a:r>
              <a:rPr lang="en-US" altLang="ja-JP" sz="4400" dirty="0"/>
              <a:t>-3</a:t>
            </a:r>
            <a:endParaRPr lang="ja-JP" altLang="en-US" sz="4400" dirty="0"/>
          </a:p>
        </p:txBody>
      </p:sp>
      <p:sp>
        <p:nvSpPr>
          <p:cNvPr id="8197" name="Rectangle 3"/>
          <p:cNvSpPr>
            <a:spLocks noGrp="1" noChangeArrowheads="1"/>
          </p:cNvSpPr>
          <p:nvPr>
            <p:ph type="body" idx="1"/>
          </p:nvPr>
        </p:nvSpPr>
        <p:spPr>
          <a:xfrm>
            <a:off x="695325" y="1209675"/>
            <a:ext cx="8164470" cy="5070476"/>
          </a:xfrm>
        </p:spPr>
        <p:txBody>
          <a:bodyPr/>
          <a:lstStyle/>
          <a:p>
            <a:pPr eaLnBrk="1" hangingPunct="1">
              <a:spcBef>
                <a:spcPts val="600"/>
              </a:spcBef>
            </a:pPr>
            <a:r>
              <a:rPr lang="ja-JP" altLang="en-US" dirty="0"/>
              <a:t>国際化のタイプ</a:t>
            </a:r>
            <a:endParaRPr lang="en-US" altLang="ja-JP" dirty="0"/>
          </a:p>
          <a:p>
            <a:pPr lvl="1" eaLnBrk="1" hangingPunct="1">
              <a:spcBef>
                <a:spcPts val="600"/>
              </a:spcBef>
            </a:pPr>
            <a:r>
              <a:rPr lang="ja-JP" altLang="en-US" dirty="0">
                <a:solidFill>
                  <a:srgbClr val="FF0000"/>
                </a:solidFill>
              </a:rPr>
              <a:t>水平的</a:t>
            </a:r>
            <a:r>
              <a:rPr lang="ja-JP" altLang="en-US" dirty="0"/>
              <a:t>国際化</a:t>
            </a:r>
            <a:endParaRPr lang="en-US" altLang="ja-JP" dirty="0"/>
          </a:p>
          <a:p>
            <a:pPr lvl="2" eaLnBrk="1" hangingPunct="1">
              <a:spcBef>
                <a:spcPts val="600"/>
              </a:spcBef>
            </a:pPr>
            <a:r>
              <a:rPr lang="ja-JP" altLang="en-US" sz="1800" dirty="0"/>
              <a:t>特定製品を</a:t>
            </a:r>
            <a:r>
              <a:rPr lang="ja-JP" altLang="en-US" sz="1800" dirty="0">
                <a:solidFill>
                  <a:srgbClr val="FF0000"/>
                </a:solidFill>
              </a:rPr>
              <a:t>海外でも</a:t>
            </a:r>
            <a:r>
              <a:rPr lang="ja-JP" altLang="en-US" sz="1800" dirty="0"/>
              <a:t>生産</a:t>
            </a:r>
            <a:endParaRPr lang="en-US" altLang="ja-JP" sz="1800" dirty="0"/>
          </a:p>
          <a:p>
            <a:pPr lvl="1" eaLnBrk="1" hangingPunct="1">
              <a:spcBef>
                <a:spcPts val="600"/>
              </a:spcBef>
            </a:pPr>
            <a:r>
              <a:rPr lang="ja-JP" altLang="en-US" dirty="0">
                <a:solidFill>
                  <a:srgbClr val="FF0000"/>
                </a:solidFill>
              </a:rPr>
              <a:t>垂直的</a:t>
            </a:r>
            <a:r>
              <a:rPr lang="ja-JP" altLang="en-US" dirty="0"/>
              <a:t>国際化</a:t>
            </a:r>
            <a:endParaRPr lang="en-US" altLang="ja-JP" dirty="0"/>
          </a:p>
          <a:p>
            <a:pPr lvl="2" eaLnBrk="1" hangingPunct="1">
              <a:spcBef>
                <a:spcPts val="600"/>
              </a:spcBef>
            </a:pPr>
            <a:r>
              <a:rPr lang="ja-JP" altLang="en-US" sz="1800" dirty="0"/>
              <a:t>製品の</a:t>
            </a:r>
            <a:r>
              <a:rPr lang="ja-JP" altLang="en-US" sz="1800" dirty="0">
                <a:solidFill>
                  <a:srgbClr val="FF0000"/>
                </a:solidFill>
              </a:rPr>
              <a:t>生産プロセス</a:t>
            </a:r>
            <a:r>
              <a:rPr lang="ja-JP" altLang="en-US" sz="1800" dirty="0"/>
              <a:t>の一部を海外で実施</a:t>
            </a:r>
            <a:endParaRPr lang="en-US" altLang="ja-JP" sz="1800" dirty="0"/>
          </a:p>
          <a:p>
            <a:pPr lvl="1" eaLnBrk="1" hangingPunct="1">
              <a:spcBef>
                <a:spcPts val="600"/>
              </a:spcBef>
            </a:pPr>
            <a:r>
              <a:rPr lang="ja-JP" altLang="en-US" dirty="0">
                <a:solidFill>
                  <a:srgbClr val="FF0000"/>
                </a:solidFill>
              </a:rPr>
              <a:t>多角的</a:t>
            </a:r>
            <a:r>
              <a:rPr lang="ja-JP" altLang="en-US" dirty="0"/>
              <a:t>国際化</a:t>
            </a:r>
            <a:endParaRPr lang="en-US" altLang="ja-JP" dirty="0"/>
          </a:p>
          <a:p>
            <a:pPr lvl="2" eaLnBrk="1" hangingPunct="1">
              <a:spcBef>
                <a:spcPts val="600"/>
              </a:spcBef>
            </a:pPr>
            <a:r>
              <a:rPr lang="ja-JP" altLang="en-US" sz="1800" dirty="0"/>
              <a:t>製品の</a:t>
            </a:r>
            <a:r>
              <a:rPr lang="ja-JP" altLang="en-US" sz="1800" dirty="0">
                <a:solidFill>
                  <a:srgbClr val="FF0000"/>
                </a:solidFill>
              </a:rPr>
              <a:t>輸出入</a:t>
            </a:r>
            <a:r>
              <a:rPr lang="ja-JP" altLang="en-US" sz="1800" dirty="0"/>
              <a:t>を相互に実施</a:t>
            </a:r>
            <a:endParaRPr lang="en-US" altLang="ja-JP" sz="1800" dirty="0"/>
          </a:p>
          <a:p>
            <a:pPr lvl="2" eaLnBrk="1" hangingPunct="1">
              <a:spcBef>
                <a:spcPts val="600"/>
              </a:spcBef>
            </a:pPr>
            <a:r>
              <a:rPr lang="ja-JP" altLang="en-US" sz="1800" dirty="0"/>
              <a:t>国ごとの</a:t>
            </a:r>
            <a:r>
              <a:rPr lang="ja-JP" altLang="en-US" sz="1800" dirty="0">
                <a:solidFill>
                  <a:srgbClr val="FF0000"/>
                </a:solidFill>
              </a:rPr>
              <a:t>異なる</a:t>
            </a:r>
            <a:r>
              <a:rPr lang="ja-JP" altLang="en-US" sz="1800" dirty="0"/>
              <a:t>事業の実施</a:t>
            </a:r>
            <a:endParaRPr lang="en-US" altLang="ja-JP" sz="1800" dirty="0"/>
          </a:p>
          <a:p>
            <a:pPr marL="671513" lvl="2" indent="0" eaLnBrk="1" hangingPunct="1">
              <a:spcBef>
                <a:spcPts val="600"/>
              </a:spcBef>
              <a:buNone/>
            </a:pPr>
            <a:r>
              <a:rPr lang="ja-JP" altLang="en-US" sz="1800" dirty="0">
                <a:solidFill>
                  <a:srgbClr val="FF0000"/>
                </a:solidFill>
              </a:rPr>
              <a:t>　</a:t>
            </a:r>
            <a:r>
              <a:rPr lang="ja-JP" altLang="en-US" sz="1800" dirty="0"/>
              <a:t> ⇒</a:t>
            </a:r>
            <a:r>
              <a:rPr lang="ja-JP" altLang="en-US" sz="1800" dirty="0">
                <a:solidFill>
                  <a:srgbClr val="FF0000"/>
                </a:solidFill>
              </a:rPr>
              <a:t> 多国籍</a:t>
            </a:r>
            <a:r>
              <a:rPr lang="ja-JP" altLang="en-US" sz="1800" dirty="0"/>
              <a:t>企業によるコングロマリット</a:t>
            </a:r>
            <a:endParaRPr lang="en-US" altLang="ja-JP" sz="1800" dirty="0"/>
          </a:p>
          <a:p>
            <a:pPr lvl="2" eaLnBrk="1" hangingPunct="1">
              <a:spcBef>
                <a:spcPts val="600"/>
              </a:spcBef>
            </a:pPr>
            <a:r>
              <a:rPr lang="ja-JP" altLang="en-US" dirty="0"/>
              <a:t>多国籍企業とは</a:t>
            </a:r>
            <a:endParaRPr lang="en-US" altLang="ja-JP" dirty="0"/>
          </a:p>
          <a:p>
            <a:pPr lvl="3" eaLnBrk="1" hangingPunct="1">
              <a:spcBef>
                <a:spcPts val="600"/>
              </a:spcBef>
            </a:pPr>
            <a:r>
              <a:rPr lang="ja-JP" altLang="en-US" dirty="0"/>
              <a:t>数カ国に海外子会社をもち、</a:t>
            </a:r>
            <a:r>
              <a:rPr lang="ja-JP" altLang="en-US" dirty="0">
                <a:solidFill>
                  <a:srgbClr val="FF0000"/>
                </a:solidFill>
              </a:rPr>
              <a:t>国際的</a:t>
            </a:r>
            <a:r>
              <a:rPr lang="ja-JP" altLang="en-US" dirty="0"/>
              <a:t>に</a:t>
            </a:r>
            <a:r>
              <a:rPr lang="ja-JP" altLang="en-US" dirty="0">
                <a:solidFill>
                  <a:srgbClr val="FF0000"/>
                </a:solidFill>
              </a:rPr>
              <a:t>経営</a:t>
            </a:r>
            <a:r>
              <a:rPr lang="ja-JP" altLang="en-US" dirty="0"/>
              <a:t>を展開する企業</a:t>
            </a:r>
            <a:endParaRPr lang="en-US" altLang="ja-JP" dirty="0"/>
          </a:p>
          <a:p>
            <a:pPr lvl="3" eaLnBrk="1" hangingPunct="1">
              <a:spcBef>
                <a:spcPts val="600"/>
              </a:spcBef>
            </a:pPr>
            <a:r>
              <a:rPr lang="ja-JP" altLang="en-US" dirty="0"/>
              <a:t>世界的</a:t>
            </a:r>
            <a:r>
              <a:rPr lang="ja-JP" altLang="en-US" dirty="0">
                <a:solidFill>
                  <a:srgbClr val="FF0000"/>
                </a:solidFill>
              </a:rPr>
              <a:t>製品別事業部制</a:t>
            </a:r>
            <a:r>
              <a:rPr lang="ja-JP" altLang="en-US" dirty="0"/>
              <a:t>組織または</a:t>
            </a:r>
            <a:r>
              <a:rPr lang="ja-JP" altLang="en-US" dirty="0">
                <a:solidFill>
                  <a:srgbClr val="FF0000"/>
                </a:solidFill>
              </a:rPr>
              <a:t>地域別事業部制</a:t>
            </a:r>
            <a:r>
              <a:rPr lang="ja-JP" altLang="en-US" dirty="0"/>
              <a:t>組織</a:t>
            </a:r>
            <a:endParaRPr lang="en-US" altLang="ja-JP" dirty="0"/>
          </a:p>
          <a:p>
            <a:pPr lvl="3" eaLnBrk="1" hangingPunct="1">
              <a:spcBef>
                <a:spcPts val="600"/>
              </a:spcBef>
            </a:pPr>
            <a:r>
              <a:rPr lang="ja-JP" altLang="en-US" dirty="0"/>
              <a:t>グローバル・</a:t>
            </a:r>
            <a:r>
              <a:rPr lang="ja-JP" altLang="en-US" dirty="0">
                <a:solidFill>
                  <a:srgbClr val="FF0000"/>
                </a:solidFill>
              </a:rPr>
              <a:t>マトリックス</a:t>
            </a:r>
            <a:r>
              <a:rPr lang="ja-JP" altLang="en-US" dirty="0"/>
              <a:t>組織 ⇒ 必ずしもうまくいかない</a:t>
            </a:r>
            <a:endParaRPr lang="en-US" altLang="ja-JP" sz="16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B15F8FE0-522D-43A3-8DB7-E37D067D3100}" type="slidenum">
              <a:rPr lang="en-US" altLang="ja-JP"/>
              <a:pPr>
                <a:defRPr/>
              </a:pPr>
              <a:t>5</a:t>
            </a:fld>
            <a:endParaRPr lang="en-US" altLang="ja-JP" dirty="0"/>
          </a:p>
        </p:txBody>
      </p:sp>
      <p:sp>
        <p:nvSpPr>
          <p:cNvPr id="11268" name="Rectangle 2"/>
          <p:cNvSpPr>
            <a:spLocks noGrp="1" noChangeArrowheads="1"/>
          </p:cNvSpPr>
          <p:nvPr>
            <p:ph type="title"/>
          </p:nvPr>
        </p:nvSpPr>
        <p:spPr>
          <a:xfrm>
            <a:off x="569913" y="431800"/>
            <a:ext cx="8229600" cy="1252538"/>
          </a:xfrm>
        </p:spPr>
        <p:txBody>
          <a:bodyPr/>
          <a:lstStyle/>
          <a:p>
            <a:pPr eaLnBrk="1" hangingPunct="1"/>
            <a:r>
              <a:rPr lang="ja-JP" altLang="en-US" sz="4400" dirty="0"/>
              <a:t>２．日本的経営</a:t>
            </a:r>
            <a:r>
              <a:rPr lang="en-US" altLang="ja-JP" sz="4400" dirty="0"/>
              <a:t>-1</a:t>
            </a:r>
            <a:endParaRPr lang="ja-JP" altLang="en-US" sz="4400" dirty="0"/>
          </a:p>
        </p:txBody>
      </p:sp>
      <p:sp>
        <p:nvSpPr>
          <p:cNvPr id="11269" name="Rectangle 3"/>
          <p:cNvSpPr>
            <a:spLocks noGrp="1" noChangeArrowheads="1"/>
          </p:cNvSpPr>
          <p:nvPr>
            <p:ph type="body" idx="1"/>
          </p:nvPr>
        </p:nvSpPr>
        <p:spPr>
          <a:xfrm>
            <a:off x="609599" y="1391920"/>
            <a:ext cx="8270875" cy="5018405"/>
          </a:xfrm>
        </p:spPr>
        <p:txBody>
          <a:bodyPr/>
          <a:lstStyle/>
          <a:p>
            <a:pPr eaLnBrk="1" hangingPunct="1">
              <a:spcBef>
                <a:spcPts val="600"/>
              </a:spcBef>
            </a:pPr>
            <a:r>
              <a:rPr lang="ja-JP" altLang="en-US" sz="2800" dirty="0"/>
              <a:t>日本的経営スタイル</a:t>
            </a:r>
            <a:r>
              <a:rPr lang="en-US" altLang="ja-JP" sz="2800" dirty="0"/>
              <a:t>-1</a:t>
            </a:r>
          </a:p>
          <a:p>
            <a:pPr lvl="1" eaLnBrk="1" hangingPunct="1">
              <a:spcBef>
                <a:spcPts val="600"/>
              </a:spcBef>
            </a:pPr>
            <a:r>
              <a:rPr lang="ja-JP" altLang="en-US" sz="2400" dirty="0"/>
              <a:t>終身雇用：会社が定年まで</a:t>
            </a:r>
            <a:r>
              <a:rPr lang="ja-JP" altLang="en-US" sz="2400" dirty="0">
                <a:solidFill>
                  <a:srgbClr val="FF0000"/>
                </a:solidFill>
              </a:rPr>
              <a:t>雇用</a:t>
            </a:r>
            <a:r>
              <a:rPr lang="ja-JP" altLang="en-US" sz="2400" dirty="0"/>
              <a:t>を保証</a:t>
            </a:r>
            <a:endParaRPr lang="en-US" altLang="ja-JP" sz="2400" dirty="0"/>
          </a:p>
          <a:p>
            <a:pPr lvl="2" eaLnBrk="1" hangingPunct="1">
              <a:spcBef>
                <a:spcPts val="600"/>
              </a:spcBef>
            </a:pPr>
            <a:r>
              <a:rPr lang="ja-JP" altLang="en-US" sz="2000" dirty="0"/>
              <a:t>メリット：働く</a:t>
            </a:r>
            <a:r>
              <a:rPr lang="ja-JP" altLang="en-US" sz="2000" dirty="0">
                <a:solidFill>
                  <a:srgbClr val="FF0000"/>
                </a:solidFill>
              </a:rPr>
              <a:t>モチベーション</a:t>
            </a:r>
            <a:r>
              <a:rPr lang="ja-JP" altLang="en-US" sz="2000" dirty="0"/>
              <a:t>を高める</a:t>
            </a:r>
            <a:br>
              <a:rPr lang="en-US" altLang="ja-JP" sz="2000" dirty="0"/>
            </a:br>
            <a:r>
              <a:rPr lang="ja-JP" altLang="en-US" sz="2000" dirty="0"/>
              <a:t>　　　　　技術・ノウハウの</a:t>
            </a:r>
            <a:r>
              <a:rPr lang="ja-JP" altLang="en-US" sz="2000" dirty="0">
                <a:solidFill>
                  <a:srgbClr val="FF0000"/>
                </a:solidFill>
              </a:rPr>
              <a:t>蓄積</a:t>
            </a:r>
            <a:r>
              <a:rPr lang="ja-JP" altLang="en-US" sz="2000" dirty="0"/>
              <a:t>が容易</a:t>
            </a:r>
            <a:endParaRPr lang="en-US" altLang="ja-JP" sz="2000" dirty="0"/>
          </a:p>
          <a:p>
            <a:pPr lvl="2" eaLnBrk="1" hangingPunct="1">
              <a:spcBef>
                <a:spcPts val="600"/>
              </a:spcBef>
            </a:pPr>
            <a:r>
              <a:rPr lang="ja-JP" altLang="en-US" sz="2000" dirty="0"/>
              <a:t>デメリット：簡単に解雇できないため</a:t>
            </a:r>
            <a:r>
              <a:rPr lang="ja-JP" altLang="en-US" sz="2000" dirty="0">
                <a:solidFill>
                  <a:srgbClr val="FF0000"/>
                </a:solidFill>
              </a:rPr>
              <a:t>人件</a:t>
            </a:r>
            <a:r>
              <a:rPr lang="ja-JP" altLang="en-US" sz="2000" dirty="0"/>
              <a:t>費が足枷</a:t>
            </a:r>
            <a:endParaRPr lang="en-US" altLang="ja-JP" sz="2000" dirty="0"/>
          </a:p>
          <a:p>
            <a:pPr lvl="1" eaLnBrk="1" hangingPunct="1">
              <a:spcBef>
                <a:spcPts val="600"/>
              </a:spcBef>
            </a:pPr>
            <a:r>
              <a:rPr lang="ja-JP" altLang="en-US" sz="2400" dirty="0"/>
              <a:t>年功序列：年齢と</a:t>
            </a:r>
            <a:r>
              <a:rPr lang="ja-JP" altLang="en-US" sz="2400" dirty="0">
                <a:solidFill>
                  <a:srgbClr val="FF0000"/>
                </a:solidFill>
              </a:rPr>
              <a:t>勤続</a:t>
            </a:r>
            <a:r>
              <a:rPr lang="ja-JP" altLang="en-US" sz="2400" dirty="0"/>
              <a:t>年数を基準とした昇進・昇級</a:t>
            </a:r>
            <a:endParaRPr lang="en-US" altLang="ja-JP" sz="2400" dirty="0"/>
          </a:p>
          <a:p>
            <a:pPr lvl="2" eaLnBrk="1" hangingPunct="1">
              <a:spcBef>
                <a:spcPts val="600"/>
              </a:spcBef>
            </a:pPr>
            <a:r>
              <a:rPr lang="ja-JP" altLang="en-US" sz="2000" dirty="0"/>
              <a:t>メリット：若くて辞めては損なため、従業員の</a:t>
            </a:r>
            <a:r>
              <a:rPr lang="ja-JP" altLang="en-US" sz="2000" dirty="0">
                <a:solidFill>
                  <a:srgbClr val="FF0000"/>
                </a:solidFill>
              </a:rPr>
              <a:t>定着</a:t>
            </a:r>
            <a:r>
              <a:rPr lang="ja-JP" altLang="en-US" sz="2000" dirty="0"/>
              <a:t>率を上げる</a:t>
            </a:r>
            <a:endParaRPr lang="en-US" altLang="ja-JP" sz="2000" dirty="0"/>
          </a:p>
          <a:p>
            <a:pPr lvl="2" eaLnBrk="1" hangingPunct="1">
              <a:spcBef>
                <a:spcPts val="600"/>
              </a:spcBef>
            </a:pPr>
            <a:r>
              <a:rPr lang="ja-JP" altLang="en-US" sz="2000" dirty="0"/>
              <a:t>デメリット：高齢者が多いと</a:t>
            </a:r>
            <a:r>
              <a:rPr lang="ja-JP" altLang="en-US" sz="2000" dirty="0">
                <a:solidFill>
                  <a:srgbClr val="FF0000"/>
                </a:solidFill>
              </a:rPr>
              <a:t>人件</a:t>
            </a:r>
            <a:r>
              <a:rPr lang="ja-JP" altLang="en-US" sz="2000" dirty="0"/>
              <a:t>費が足枷</a:t>
            </a:r>
            <a:br>
              <a:rPr lang="en-US" altLang="ja-JP" sz="2000" dirty="0"/>
            </a:br>
            <a:r>
              <a:rPr lang="ja-JP" altLang="en-US" sz="2000" dirty="0"/>
              <a:t>　　　　　　 能力と給料が</a:t>
            </a:r>
            <a:r>
              <a:rPr lang="ja-JP" altLang="en-US" sz="2000" dirty="0">
                <a:solidFill>
                  <a:srgbClr val="FF0000"/>
                </a:solidFill>
              </a:rPr>
              <a:t>つり合わない</a:t>
            </a:r>
            <a:r>
              <a:rPr lang="ja-JP" altLang="en-US" sz="2000" dirty="0"/>
              <a:t>ことがある（高齢者も若手も）</a:t>
            </a:r>
            <a:endParaRPr lang="en-US" altLang="ja-JP" sz="2000" dirty="0"/>
          </a:p>
          <a:p>
            <a:pPr lvl="1" eaLnBrk="1" hangingPunct="1">
              <a:spcBef>
                <a:spcPts val="600"/>
              </a:spcBef>
            </a:pPr>
            <a:r>
              <a:rPr lang="ja-JP" altLang="en-US" sz="2400" dirty="0"/>
              <a:t>企業別労働組合：</a:t>
            </a:r>
            <a:r>
              <a:rPr lang="ja-JP" altLang="en-US" sz="2400" dirty="0">
                <a:solidFill>
                  <a:srgbClr val="FF0000"/>
                </a:solidFill>
              </a:rPr>
              <a:t>企業</a:t>
            </a:r>
            <a:r>
              <a:rPr lang="ja-JP" altLang="en-US" sz="2400" dirty="0"/>
              <a:t>別に構成された労働組合</a:t>
            </a:r>
            <a:endParaRPr lang="en-US" altLang="ja-JP" sz="2400" dirty="0"/>
          </a:p>
          <a:p>
            <a:pPr lvl="2" eaLnBrk="1" hangingPunct="1">
              <a:spcBef>
                <a:spcPts val="600"/>
              </a:spcBef>
            </a:pPr>
            <a:r>
              <a:rPr lang="ja-JP" altLang="en-US" sz="2000" dirty="0"/>
              <a:t>メリット：組合と企業が運命共同体のため</a:t>
            </a:r>
            <a:r>
              <a:rPr lang="ja-JP" altLang="en-US" sz="2000" dirty="0">
                <a:solidFill>
                  <a:srgbClr val="FF0000"/>
                </a:solidFill>
              </a:rPr>
              <a:t>争議</a:t>
            </a:r>
            <a:r>
              <a:rPr lang="ja-JP" altLang="en-US" sz="2000" dirty="0"/>
              <a:t>が起きにくい</a:t>
            </a:r>
            <a:endParaRPr lang="en-US" altLang="ja-JP" sz="2000" dirty="0"/>
          </a:p>
          <a:p>
            <a:pPr lvl="2" eaLnBrk="1" hangingPunct="1">
              <a:spcBef>
                <a:spcPts val="600"/>
              </a:spcBef>
            </a:pPr>
            <a:r>
              <a:rPr lang="ja-JP" altLang="en-US" sz="2000" dirty="0"/>
              <a:t>デメリット：御用組合となり、</a:t>
            </a:r>
            <a:r>
              <a:rPr lang="ja-JP" altLang="en-US" sz="2000" dirty="0">
                <a:solidFill>
                  <a:srgbClr val="FF0000"/>
                </a:solidFill>
              </a:rPr>
              <a:t>独立</a:t>
            </a:r>
            <a:r>
              <a:rPr lang="ja-JP" altLang="en-US" sz="2000" dirty="0"/>
              <a:t>性に乏しい</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5BA7FDBF-3580-4797-A5B7-B4CBC155A590}" type="slidenum">
              <a:rPr lang="en-US" altLang="ja-JP"/>
              <a:pPr>
                <a:defRPr/>
              </a:pPr>
              <a:t>6</a:t>
            </a:fld>
            <a:endParaRPr lang="en-US" altLang="ja-JP" dirty="0"/>
          </a:p>
        </p:txBody>
      </p:sp>
      <p:sp>
        <p:nvSpPr>
          <p:cNvPr id="12292" name="Rectangle 2"/>
          <p:cNvSpPr>
            <a:spLocks noGrp="1" noChangeArrowheads="1"/>
          </p:cNvSpPr>
          <p:nvPr>
            <p:ph type="title"/>
          </p:nvPr>
        </p:nvSpPr>
        <p:spPr>
          <a:xfrm>
            <a:off x="569913" y="431800"/>
            <a:ext cx="8229600" cy="1252538"/>
          </a:xfrm>
        </p:spPr>
        <p:txBody>
          <a:bodyPr/>
          <a:lstStyle/>
          <a:p>
            <a:pPr eaLnBrk="1" hangingPunct="1"/>
            <a:r>
              <a:rPr lang="ja-JP" altLang="en-US" dirty="0"/>
              <a:t>２．日本的経営</a:t>
            </a:r>
            <a:r>
              <a:rPr lang="en-US" altLang="ja-JP" dirty="0"/>
              <a:t>-2</a:t>
            </a:r>
            <a:endParaRPr lang="ja-JP" altLang="en-US" sz="4400" dirty="0"/>
          </a:p>
        </p:txBody>
      </p:sp>
      <p:sp>
        <p:nvSpPr>
          <p:cNvPr id="12293" name="Rectangle 3"/>
          <p:cNvSpPr>
            <a:spLocks noGrp="1" noChangeArrowheads="1"/>
          </p:cNvSpPr>
          <p:nvPr>
            <p:ph type="body" idx="1"/>
          </p:nvPr>
        </p:nvSpPr>
        <p:spPr>
          <a:xfrm>
            <a:off x="714375" y="1532890"/>
            <a:ext cx="8166099" cy="4896485"/>
          </a:xfrm>
        </p:spPr>
        <p:txBody>
          <a:bodyPr/>
          <a:lstStyle/>
          <a:p>
            <a:pPr eaLnBrk="1" hangingPunct="1">
              <a:spcBef>
                <a:spcPts val="600"/>
              </a:spcBef>
            </a:pPr>
            <a:r>
              <a:rPr lang="ja-JP" altLang="en-US" sz="2800" dirty="0"/>
              <a:t>日本的経営スタイル</a:t>
            </a:r>
            <a:r>
              <a:rPr lang="en-US" altLang="ja-JP" sz="2800" dirty="0"/>
              <a:t>-2</a:t>
            </a:r>
          </a:p>
          <a:p>
            <a:pPr lvl="1" eaLnBrk="1" hangingPunct="1">
              <a:spcBef>
                <a:spcPts val="600"/>
              </a:spcBef>
            </a:pPr>
            <a:r>
              <a:rPr lang="ja-JP" altLang="en-US" dirty="0"/>
              <a:t>新卒者の</a:t>
            </a:r>
            <a:r>
              <a:rPr lang="ja-JP" altLang="en-US" dirty="0">
                <a:solidFill>
                  <a:srgbClr val="FF0000"/>
                </a:solidFill>
              </a:rPr>
              <a:t>一括採用</a:t>
            </a:r>
            <a:endParaRPr lang="en-US" altLang="ja-JP" dirty="0"/>
          </a:p>
          <a:p>
            <a:pPr marL="344487" lvl="1" indent="0" eaLnBrk="1" hangingPunct="1">
              <a:spcBef>
                <a:spcPts val="600"/>
              </a:spcBef>
              <a:buNone/>
            </a:pPr>
            <a:r>
              <a:rPr lang="ja-JP" altLang="en-US" dirty="0"/>
              <a:t>　 ⇒ 中途採用が少ない</a:t>
            </a:r>
            <a:endParaRPr lang="en-US" altLang="ja-JP" dirty="0"/>
          </a:p>
          <a:p>
            <a:pPr lvl="2" eaLnBrk="1" hangingPunct="1">
              <a:spcBef>
                <a:spcPts val="600"/>
              </a:spcBef>
            </a:pPr>
            <a:r>
              <a:rPr lang="ja-JP" altLang="en-US" sz="2000" dirty="0"/>
              <a:t>メリット：スタートラインが揃うため</a:t>
            </a:r>
            <a:r>
              <a:rPr lang="ja-JP" altLang="en-US" sz="2000" dirty="0">
                <a:solidFill>
                  <a:srgbClr val="FF0000"/>
                </a:solidFill>
              </a:rPr>
              <a:t>年功序列</a:t>
            </a:r>
            <a:r>
              <a:rPr lang="ja-JP" altLang="en-US" sz="2000" dirty="0"/>
              <a:t>を乱さない</a:t>
            </a:r>
            <a:endParaRPr lang="en-US" altLang="ja-JP" sz="2000" dirty="0"/>
          </a:p>
          <a:p>
            <a:pPr lvl="2" eaLnBrk="1" hangingPunct="1">
              <a:spcBef>
                <a:spcPts val="600"/>
              </a:spcBef>
            </a:pPr>
            <a:r>
              <a:rPr lang="ja-JP" altLang="en-US" sz="2000" dirty="0"/>
              <a:t>デメリット：専門家に育てるのに</a:t>
            </a:r>
            <a:r>
              <a:rPr lang="ja-JP" altLang="en-US" sz="2000" dirty="0">
                <a:solidFill>
                  <a:srgbClr val="FF0000"/>
                </a:solidFill>
              </a:rPr>
              <a:t>時間</a:t>
            </a:r>
            <a:r>
              <a:rPr lang="ja-JP" altLang="en-US" sz="2000" dirty="0"/>
              <a:t>がかかる</a:t>
            </a:r>
            <a:endParaRPr lang="en-US" altLang="ja-JP" dirty="0"/>
          </a:p>
          <a:p>
            <a:pPr marL="671513" lvl="2" indent="0" eaLnBrk="1" hangingPunct="1">
              <a:spcBef>
                <a:spcPts val="600"/>
              </a:spcBef>
              <a:buNone/>
            </a:pPr>
            <a:r>
              <a:rPr lang="ja-JP" altLang="en-US" dirty="0">
                <a:solidFill>
                  <a:srgbClr val="FF0000"/>
                </a:solidFill>
              </a:rPr>
              <a:t>　　　　　　　　</a:t>
            </a:r>
            <a:r>
              <a:rPr lang="ja-JP" altLang="en-US" dirty="0"/>
              <a:t>⇒ </a:t>
            </a:r>
            <a:r>
              <a:rPr lang="ja-JP" altLang="en-US" sz="2000" dirty="0">
                <a:solidFill>
                  <a:srgbClr val="FF0000"/>
                </a:solidFill>
              </a:rPr>
              <a:t>ゼネラリスト</a:t>
            </a:r>
            <a:r>
              <a:rPr lang="ja-JP" altLang="en-US" sz="2000" dirty="0"/>
              <a:t>型社員になりやすい</a:t>
            </a:r>
            <a:endParaRPr lang="en-US" altLang="ja-JP" sz="2000" dirty="0"/>
          </a:p>
          <a:p>
            <a:pPr lvl="1" eaLnBrk="1" hangingPunct="1">
              <a:spcBef>
                <a:spcPts val="600"/>
              </a:spcBef>
            </a:pPr>
            <a:r>
              <a:rPr lang="en-US" altLang="ja-JP" sz="2400" dirty="0"/>
              <a:t>OJT</a:t>
            </a:r>
            <a:r>
              <a:rPr lang="ja-JP" altLang="en-US" sz="2400" dirty="0"/>
              <a:t>とジョブ・ローテーション</a:t>
            </a:r>
            <a:endParaRPr lang="en-US" altLang="ja-JP" sz="2400" dirty="0"/>
          </a:p>
          <a:p>
            <a:pPr lvl="2" eaLnBrk="1" hangingPunct="1">
              <a:spcBef>
                <a:spcPts val="600"/>
              </a:spcBef>
            </a:pPr>
            <a:r>
              <a:rPr lang="ja-JP" altLang="en-US" sz="2000" dirty="0"/>
              <a:t>メリット：仕事の</a:t>
            </a:r>
            <a:r>
              <a:rPr lang="ja-JP" altLang="en-US" sz="2000" dirty="0">
                <a:solidFill>
                  <a:srgbClr val="FF0000"/>
                </a:solidFill>
              </a:rPr>
              <a:t>実践</a:t>
            </a:r>
            <a:r>
              <a:rPr lang="ja-JP" altLang="en-US" sz="2000" dirty="0"/>
              <a:t>を通して技術を身につけられる</a:t>
            </a:r>
            <a:endParaRPr lang="en-US" altLang="ja-JP" dirty="0"/>
          </a:p>
          <a:p>
            <a:pPr marL="671513" lvl="2" indent="0" eaLnBrk="1" hangingPunct="1">
              <a:spcBef>
                <a:spcPts val="600"/>
              </a:spcBef>
              <a:buNone/>
            </a:pPr>
            <a:r>
              <a:rPr lang="ja-JP" altLang="en-US" sz="2000" dirty="0"/>
              <a:t>　　　　　　 ⇒ いろいろな仕事を覚えられる</a:t>
            </a:r>
            <a:endParaRPr lang="en-US" altLang="ja-JP" sz="2000" dirty="0"/>
          </a:p>
          <a:p>
            <a:pPr lvl="2" eaLnBrk="1" hangingPunct="1">
              <a:spcBef>
                <a:spcPts val="600"/>
              </a:spcBef>
            </a:pPr>
            <a:r>
              <a:rPr lang="ja-JP" altLang="en-US" sz="2000" dirty="0"/>
              <a:t>デメリット：スペシャリスト型社員に</a:t>
            </a:r>
            <a:r>
              <a:rPr lang="ja-JP" altLang="en-US" sz="2000" dirty="0">
                <a:solidFill>
                  <a:srgbClr val="FF0000"/>
                </a:solidFill>
              </a:rPr>
              <a:t>なりにくい</a:t>
            </a:r>
            <a:endParaRPr lang="en-US" altLang="ja-JP" dirty="0"/>
          </a:p>
          <a:p>
            <a:pPr marL="671513" lvl="2" indent="0" eaLnBrk="1" hangingPunct="1">
              <a:spcBef>
                <a:spcPts val="600"/>
              </a:spcBef>
              <a:buNone/>
            </a:pPr>
            <a:r>
              <a:rPr lang="ja-JP" altLang="en-US" sz="2000" dirty="0"/>
              <a:t>　　　　　　　 ⇒ 一人前になるのに</a:t>
            </a:r>
            <a:r>
              <a:rPr lang="ja-JP" altLang="en-US" sz="2000" dirty="0">
                <a:solidFill>
                  <a:srgbClr val="FF0000"/>
                </a:solidFill>
              </a:rPr>
              <a:t>時間</a:t>
            </a:r>
            <a:r>
              <a:rPr lang="ja-JP" altLang="en-US" sz="2000" dirty="0"/>
              <a:t>がかかる</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85C2D8A9-5E00-4E0E-A77D-9009DFA0C309}" type="slidenum">
              <a:rPr lang="en-US" altLang="ja-JP"/>
              <a:pPr>
                <a:defRPr/>
              </a:pPr>
              <a:t>7</a:t>
            </a:fld>
            <a:endParaRPr lang="en-US" altLang="ja-JP" dirty="0"/>
          </a:p>
        </p:txBody>
      </p:sp>
      <p:sp>
        <p:nvSpPr>
          <p:cNvPr id="13316" name="Rectangle 2"/>
          <p:cNvSpPr>
            <a:spLocks noGrp="1" noChangeArrowheads="1"/>
          </p:cNvSpPr>
          <p:nvPr>
            <p:ph type="title"/>
          </p:nvPr>
        </p:nvSpPr>
        <p:spPr>
          <a:xfrm>
            <a:off x="569913" y="431800"/>
            <a:ext cx="8229600" cy="1252538"/>
          </a:xfrm>
        </p:spPr>
        <p:txBody>
          <a:bodyPr/>
          <a:lstStyle/>
          <a:p>
            <a:pPr eaLnBrk="1" hangingPunct="1"/>
            <a:r>
              <a:rPr lang="ja-JP" altLang="en-US" dirty="0"/>
              <a:t>２．日本的経営</a:t>
            </a:r>
            <a:r>
              <a:rPr lang="en-US" altLang="ja-JP" dirty="0"/>
              <a:t>-3</a:t>
            </a:r>
            <a:endParaRPr lang="ja-JP" altLang="en-US" sz="4400" dirty="0"/>
          </a:p>
        </p:txBody>
      </p:sp>
      <p:sp>
        <p:nvSpPr>
          <p:cNvPr id="13317" name="Rectangle 3"/>
          <p:cNvSpPr>
            <a:spLocks noGrp="1" noChangeArrowheads="1"/>
          </p:cNvSpPr>
          <p:nvPr>
            <p:ph type="body" idx="1"/>
          </p:nvPr>
        </p:nvSpPr>
        <p:spPr>
          <a:xfrm>
            <a:off x="676275" y="1485900"/>
            <a:ext cx="8204200" cy="4886325"/>
          </a:xfrm>
        </p:spPr>
        <p:txBody>
          <a:bodyPr/>
          <a:lstStyle/>
          <a:p>
            <a:pPr eaLnBrk="1" hangingPunct="1">
              <a:spcBef>
                <a:spcPts val="800"/>
              </a:spcBef>
            </a:pPr>
            <a:r>
              <a:rPr lang="ja-JP" altLang="en-US" sz="2800" dirty="0"/>
              <a:t>日本的経営スタイル</a:t>
            </a:r>
            <a:r>
              <a:rPr lang="en-US" altLang="ja-JP" sz="2800" dirty="0"/>
              <a:t>-3</a:t>
            </a:r>
          </a:p>
          <a:p>
            <a:pPr lvl="1" eaLnBrk="1" hangingPunct="1">
              <a:spcBef>
                <a:spcPts val="800"/>
              </a:spcBef>
            </a:pPr>
            <a:r>
              <a:rPr lang="ja-JP" altLang="en-US" sz="2400" dirty="0"/>
              <a:t>稟議制度：複数の管理者による</a:t>
            </a:r>
            <a:r>
              <a:rPr lang="ja-JP" altLang="en-US" sz="2400" dirty="0">
                <a:solidFill>
                  <a:srgbClr val="FF0000"/>
                </a:solidFill>
              </a:rPr>
              <a:t>共同合意</a:t>
            </a:r>
            <a:r>
              <a:rPr lang="ja-JP" altLang="en-US" sz="2400" dirty="0"/>
              <a:t>制度</a:t>
            </a:r>
            <a:endParaRPr lang="en-US" altLang="ja-JP" sz="2400" dirty="0"/>
          </a:p>
          <a:p>
            <a:pPr lvl="2" eaLnBrk="1" hangingPunct="1">
              <a:spcBef>
                <a:spcPts val="800"/>
              </a:spcBef>
            </a:pPr>
            <a:r>
              <a:rPr lang="ja-JP" altLang="en-US" sz="2000" dirty="0"/>
              <a:t>メリット：集団主義的意思決定</a:t>
            </a:r>
            <a:r>
              <a:rPr lang="ja-JP" altLang="en-US" sz="2000" b="1" dirty="0">
                <a:solidFill>
                  <a:srgbClr val="FF33CC"/>
                </a:solidFill>
              </a:rPr>
              <a:t>（</a:t>
            </a:r>
            <a:r>
              <a:rPr lang="ja-JP" altLang="en-US" sz="2000" dirty="0">
                <a:solidFill>
                  <a:srgbClr val="FF0000"/>
                </a:solidFill>
              </a:rPr>
              <a:t>集団責任</a:t>
            </a:r>
            <a:r>
              <a:rPr lang="ja-JP" altLang="en-US" sz="2000" b="1" dirty="0">
                <a:solidFill>
                  <a:srgbClr val="FF33CC"/>
                </a:solidFill>
              </a:rPr>
              <a:t>）*</a:t>
            </a:r>
            <a:r>
              <a:rPr lang="ja-JP" altLang="en-US" sz="2000" dirty="0"/>
              <a:t>にふさわしい</a:t>
            </a:r>
            <a:endParaRPr lang="en-US" altLang="ja-JP" sz="2000" dirty="0"/>
          </a:p>
          <a:p>
            <a:pPr lvl="2" eaLnBrk="1" hangingPunct="1">
              <a:spcBef>
                <a:spcPts val="800"/>
              </a:spcBef>
            </a:pPr>
            <a:r>
              <a:rPr lang="ja-JP" altLang="en-US" sz="2000" dirty="0"/>
              <a:t>デメリット：トップダウン型の意思決定が</a:t>
            </a:r>
            <a:r>
              <a:rPr lang="ja-JP" altLang="en-US" sz="2000" dirty="0">
                <a:solidFill>
                  <a:srgbClr val="FF0000"/>
                </a:solidFill>
              </a:rPr>
              <a:t>できない</a:t>
            </a:r>
            <a:endParaRPr lang="en-US" altLang="ja-JP" dirty="0"/>
          </a:p>
          <a:p>
            <a:pPr marL="671513" lvl="2" indent="0" eaLnBrk="1" hangingPunct="1">
              <a:spcBef>
                <a:spcPts val="800"/>
              </a:spcBef>
              <a:buNone/>
            </a:pPr>
            <a:r>
              <a:rPr lang="ja-JP" altLang="en-US" sz="2000" dirty="0">
                <a:solidFill>
                  <a:srgbClr val="FF0000"/>
                </a:solidFill>
              </a:rPr>
              <a:t>　　　　　</a:t>
            </a:r>
            <a:r>
              <a:rPr lang="ja-JP" altLang="en-US" sz="2000" dirty="0"/>
              <a:t>　　 ⇒ </a:t>
            </a:r>
            <a:r>
              <a:rPr lang="ja-JP" altLang="en-US" sz="2000" dirty="0">
                <a:solidFill>
                  <a:srgbClr val="FF0000"/>
                </a:solidFill>
              </a:rPr>
              <a:t>迅速</a:t>
            </a:r>
            <a:r>
              <a:rPr lang="ja-JP" altLang="en-US" sz="2000" dirty="0"/>
              <a:t>な意思決定ができない</a:t>
            </a:r>
            <a:endParaRPr lang="en-US" altLang="ja-JP" sz="2000" dirty="0"/>
          </a:p>
          <a:p>
            <a:pPr marL="671513" lvl="2" indent="0" eaLnBrk="1" hangingPunct="1">
              <a:spcBef>
                <a:spcPts val="800"/>
              </a:spcBef>
              <a:buNone/>
            </a:pPr>
            <a:r>
              <a:rPr lang="ja-JP" altLang="en-US" dirty="0"/>
              <a:t>　　　　　　　 ⇒ </a:t>
            </a:r>
            <a:r>
              <a:rPr lang="ja-JP" altLang="en-US" sz="2000" dirty="0"/>
              <a:t>責任の所在が</a:t>
            </a:r>
            <a:r>
              <a:rPr lang="ja-JP" altLang="en-US" sz="2000" dirty="0">
                <a:solidFill>
                  <a:srgbClr val="FF0000"/>
                </a:solidFill>
              </a:rPr>
              <a:t>あいまい</a:t>
            </a:r>
            <a:r>
              <a:rPr lang="ja-JP" altLang="en-US" sz="2000" dirty="0"/>
              <a:t>になる</a:t>
            </a:r>
            <a:endParaRPr lang="en-US" altLang="ja-JP" sz="2000" dirty="0"/>
          </a:p>
          <a:p>
            <a:pPr lvl="1" eaLnBrk="1" hangingPunct="1">
              <a:spcBef>
                <a:spcPts val="800"/>
              </a:spcBef>
            </a:pPr>
            <a:r>
              <a:rPr lang="ja-JP" altLang="en-US" sz="2400" dirty="0">
                <a:solidFill>
                  <a:srgbClr val="FF0000"/>
                </a:solidFill>
              </a:rPr>
              <a:t>家族</a:t>
            </a:r>
            <a:r>
              <a:rPr lang="ja-JP" altLang="en-US" sz="2400" dirty="0"/>
              <a:t>主義的、全人的結合の経営</a:t>
            </a:r>
            <a:endParaRPr lang="en-US" altLang="ja-JP" sz="2400" dirty="0"/>
          </a:p>
          <a:p>
            <a:pPr lvl="2" eaLnBrk="1" hangingPunct="1">
              <a:spcBef>
                <a:spcPts val="800"/>
              </a:spcBef>
            </a:pPr>
            <a:r>
              <a:rPr lang="ja-JP" altLang="en-US" sz="2000" dirty="0"/>
              <a:t>メリット：</a:t>
            </a:r>
            <a:r>
              <a:rPr lang="ja-JP" altLang="en-US" sz="2000" dirty="0">
                <a:solidFill>
                  <a:srgbClr val="FF0000"/>
                </a:solidFill>
              </a:rPr>
              <a:t>福利厚生</a:t>
            </a:r>
            <a:r>
              <a:rPr lang="ja-JP" altLang="en-US" sz="2000" dirty="0"/>
              <a:t>制度が手厚くなる</a:t>
            </a:r>
            <a:endParaRPr lang="en-US" altLang="ja-JP" dirty="0"/>
          </a:p>
          <a:p>
            <a:pPr marL="671513" lvl="2" indent="0" eaLnBrk="1" hangingPunct="1">
              <a:spcBef>
                <a:spcPts val="800"/>
              </a:spcBef>
              <a:buNone/>
            </a:pPr>
            <a:r>
              <a:rPr lang="ja-JP" altLang="en-US" sz="2000" dirty="0"/>
              <a:t>　　　　　　 ⇒ 従業員へのきめ細かな</a:t>
            </a:r>
            <a:r>
              <a:rPr lang="ja-JP" altLang="en-US" sz="2000" dirty="0">
                <a:solidFill>
                  <a:srgbClr val="FF0000"/>
                </a:solidFill>
              </a:rPr>
              <a:t>配慮</a:t>
            </a:r>
            <a:r>
              <a:rPr lang="ja-JP" altLang="en-US" sz="2000" dirty="0"/>
              <a:t>に富む</a:t>
            </a:r>
            <a:endParaRPr lang="en-US" altLang="ja-JP" sz="2000" dirty="0"/>
          </a:p>
          <a:p>
            <a:pPr lvl="2" eaLnBrk="1" hangingPunct="1">
              <a:spcBef>
                <a:spcPts val="800"/>
              </a:spcBef>
            </a:pPr>
            <a:r>
              <a:rPr lang="ja-JP" altLang="en-US" sz="2000" dirty="0"/>
              <a:t>デメリット：</a:t>
            </a:r>
            <a:r>
              <a:rPr lang="ja-JP" altLang="en-US" sz="2000" dirty="0">
                <a:solidFill>
                  <a:srgbClr val="FF0000"/>
                </a:solidFill>
              </a:rPr>
              <a:t>福利厚生</a:t>
            </a:r>
            <a:r>
              <a:rPr lang="ja-JP" altLang="en-US" sz="2000" dirty="0"/>
              <a:t>に大きな</a:t>
            </a:r>
            <a:r>
              <a:rPr lang="ja-JP" altLang="en-US" sz="2000" dirty="0">
                <a:solidFill>
                  <a:srgbClr val="FF0000"/>
                </a:solidFill>
              </a:rPr>
              <a:t>コスト</a:t>
            </a:r>
            <a:r>
              <a:rPr lang="ja-JP" altLang="en-US" sz="2000" dirty="0"/>
              <a:t>がかかる</a:t>
            </a:r>
            <a:endParaRPr lang="en-US" altLang="ja-JP" dirty="0"/>
          </a:p>
          <a:p>
            <a:pPr marL="671513" lvl="2" indent="0" eaLnBrk="1" hangingPunct="1">
              <a:spcBef>
                <a:spcPts val="800"/>
              </a:spcBef>
              <a:buNone/>
            </a:pPr>
            <a:r>
              <a:rPr lang="ja-JP" altLang="en-US" dirty="0"/>
              <a:t>　　　　　　　  ⇒ </a:t>
            </a:r>
            <a:r>
              <a:rPr lang="ja-JP" altLang="en-US" sz="2000" dirty="0"/>
              <a:t>簡単に退職勧告できない</a:t>
            </a:r>
            <a:r>
              <a:rPr lang="ja-JP" altLang="en-US" sz="2000" dirty="0">
                <a:solidFill>
                  <a:srgbClr val="FF0000"/>
                </a:solidFill>
              </a:rPr>
              <a:t>終身雇用</a:t>
            </a:r>
            <a:r>
              <a:rPr lang="ja-JP" altLang="en-US" sz="2000" dirty="0"/>
              <a:t>にはプラス</a:t>
            </a:r>
            <a:endParaRPr lang="en-US" altLang="ja-JP" sz="2000" dirty="0"/>
          </a:p>
          <a:p>
            <a:pPr eaLnBrk="1" hangingPunct="1">
              <a:spcBef>
                <a:spcPts val="800"/>
              </a:spcBef>
            </a:pP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567B7042-C2E7-4125-BF8B-8ED64870A964}" type="slidenum">
              <a:rPr lang="en-US" altLang="ja-JP"/>
              <a:pPr>
                <a:defRPr/>
              </a:pPr>
              <a:t>8</a:t>
            </a:fld>
            <a:endParaRPr lang="en-US" altLang="ja-JP" dirty="0"/>
          </a:p>
        </p:txBody>
      </p:sp>
      <p:sp>
        <p:nvSpPr>
          <p:cNvPr id="14340" name="Rectangle 2"/>
          <p:cNvSpPr>
            <a:spLocks noGrp="1" noChangeArrowheads="1"/>
          </p:cNvSpPr>
          <p:nvPr>
            <p:ph type="title"/>
          </p:nvPr>
        </p:nvSpPr>
        <p:spPr>
          <a:xfrm>
            <a:off x="469900" y="582613"/>
            <a:ext cx="8574088" cy="1252537"/>
          </a:xfrm>
        </p:spPr>
        <p:txBody>
          <a:bodyPr/>
          <a:lstStyle/>
          <a:p>
            <a:pPr eaLnBrk="1" hangingPunct="1"/>
            <a:r>
              <a:rPr lang="ja-JP" altLang="en-US" dirty="0"/>
              <a:t>２．日本的経営</a:t>
            </a:r>
            <a:r>
              <a:rPr lang="en-US" altLang="ja-JP" dirty="0"/>
              <a:t>-4</a:t>
            </a:r>
            <a:endParaRPr lang="ja-JP" altLang="en-US" dirty="0"/>
          </a:p>
        </p:txBody>
      </p:sp>
      <p:pic>
        <p:nvPicPr>
          <p:cNvPr id="14342" name="Picture 2"/>
          <p:cNvPicPr>
            <a:picLocks noChangeAspect="1" noChangeArrowheads="1"/>
          </p:cNvPicPr>
          <p:nvPr/>
        </p:nvPicPr>
        <p:blipFill>
          <a:blip r:embed="rId3" cstate="print"/>
          <a:srcRect/>
          <a:stretch>
            <a:fillRect/>
          </a:stretch>
        </p:blipFill>
        <p:spPr bwMode="auto">
          <a:xfrm>
            <a:off x="942975" y="3057501"/>
            <a:ext cx="7686675" cy="2536719"/>
          </a:xfrm>
          <a:prstGeom prst="rect">
            <a:avLst/>
          </a:prstGeom>
          <a:noFill/>
          <a:ln w="9525">
            <a:noFill/>
            <a:miter lim="800000"/>
            <a:headEnd/>
            <a:tailEnd/>
          </a:ln>
        </p:spPr>
      </p:pic>
      <p:sp>
        <p:nvSpPr>
          <p:cNvPr id="7" name="コンテンツ プレースホルダ 6"/>
          <p:cNvSpPr>
            <a:spLocks noGrp="1"/>
          </p:cNvSpPr>
          <p:nvPr>
            <p:ph idx="1"/>
          </p:nvPr>
        </p:nvSpPr>
        <p:spPr>
          <a:xfrm>
            <a:off x="457200" y="1470991"/>
            <a:ext cx="8229600" cy="4631359"/>
          </a:xfrm>
        </p:spPr>
        <p:txBody>
          <a:bodyPr/>
          <a:lstStyle/>
          <a:p>
            <a:r>
              <a:rPr lang="ja-JP" altLang="en-US" dirty="0"/>
              <a:t>日米</a:t>
            </a:r>
            <a:r>
              <a:rPr lang="ja-JP" altLang="en-US" sz="2800" dirty="0"/>
              <a:t>企業の経営スタイルの比較</a:t>
            </a:r>
            <a:endParaRPr lang="en-US" altLang="ja-JP" sz="2800" dirty="0"/>
          </a:p>
          <a:p>
            <a:r>
              <a:rPr kumimoji="1" lang="ja-JP" altLang="en-US" b="1" dirty="0">
                <a:solidFill>
                  <a:srgbClr val="FF0000"/>
                </a:solidFill>
              </a:rPr>
              <a:t>宿題</a:t>
            </a:r>
            <a:r>
              <a:rPr kumimoji="1" lang="en-US" altLang="ja-JP" b="1" dirty="0">
                <a:solidFill>
                  <a:srgbClr val="FF0000"/>
                </a:solidFill>
              </a:rPr>
              <a:t>3</a:t>
            </a:r>
            <a:r>
              <a:rPr kumimoji="1" lang="ja-JP" altLang="en-US" b="1" dirty="0">
                <a:solidFill>
                  <a:srgbClr val="FF0000"/>
                </a:solidFill>
              </a:rPr>
              <a:t>：日中の経営スタイルの違い（</a:t>
            </a:r>
            <a:r>
              <a:rPr lang="en-US" altLang="ja-JP" b="1" dirty="0">
                <a:solidFill>
                  <a:srgbClr val="FF0000"/>
                </a:solidFill>
              </a:rPr>
              <a:t>7</a:t>
            </a:r>
            <a:r>
              <a:rPr kumimoji="1" lang="ja-JP" altLang="en-US" b="1" dirty="0">
                <a:solidFill>
                  <a:srgbClr val="FF0000"/>
                </a:solidFill>
              </a:rPr>
              <a:t>月</a:t>
            </a:r>
            <a:r>
              <a:rPr lang="en-US" altLang="ja-JP" b="1" dirty="0">
                <a:solidFill>
                  <a:srgbClr val="FF0000"/>
                </a:solidFill>
              </a:rPr>
              <a:t>13</a:t>
            </a:r>
            <a:r>
              <a:rPr kumimoji="1" lang="ja-JP" altLang="en-US" b="1" dirty="0">
                <a:solidFill>
                  <a:srgbClr val="FF0000"/>
                </a:solidFill>
              </a:rPr>
              <a:t>日提出）</a:t>
            </a:r>
            <a:endParaRPr kumimoji="1" lang="ja-JP" altLang="en-US" sz="2800" b="1" dirty="0">
              <a:solidFill>
                <a:srgbClr val="FF0000"/>
              </a:solidFill>
            </a:endParaRPr>
          </a:p>
        </p:txBody>
      </p:sp>
      <p:sp>
        <p:nvSpPr>
          <p:cNvPr id="8" name="日付プレースホルダ 7"/>
          <p:cNvSpPr>
            <a:spLocks noGrp="1"/>
          </p:cNvSpPr>
          <p:nvPr>
            <p:ph type="dt" sz="half" idx="10"/>
          </p:nvPr>
        </p:nvSpPr>
        <p:spPr/>
        <p:txBody>
          <a:bodyPr/>
          <a:lstStyle/>
          <a:p>
            <a:pPr>
              <a:defRPr/>
            </a:pPr>
            <a:r>
              <a:rPr lang="ja-JP" altLang="en-US"/>
              <a:t>「マネジメント原理」</a:t>
            </a:r>
            <a:endParaRPr lang="en-US" altLang="ja-JP"/>
          </a:p>
        </p:txBody>
      </p:sp>
      <p:sp>
        <p:nvSpPr>
          <p:cNvPr id="2" name="正方形/長方形 1"/>
          <p:cNvSpPr/>
          <p:nvPr/>
        </p:nvSpPr>
        <p:spPr>
          <a:xfrm>
            <a:off x="3022715" y="2494062"/>
            <a:ext cx="3429144" cy="369332"/>
          </a:xfrm>
          <a:prstGeom prst="rect">
            <a:avLst/>
          </a:prstGeom>
        </p:spPr>
        <p:txBody>
          <a:bodyPr wrap="none">
            <a:spAutoFit/>
          </a:bodyPr>
          <a:lstStyle/>
          <a:p>
            <a:r>
              <a:rPr lang="ja-JP" altLang="en-US" sz="1800" dirty="0"/>
              <a:t>（公務員</a:t>
            </a:r>
            <a:r>
              <a:rPr lang="en-US" altLang="ja-JP" sz="1800" dirty="0"/>
              <a:t>V</a:t>
            </a:r>
            <a:r>
              <a:rPr lang="ja-JP" altLang="en-US" sz="1800" dirty="0"/>
              <a:t>テキスト</a:t>
            </a:r>
            <a:r>
              <a:rPr lang="en-US" altLang="ja-JP" sz="1800" dirty="0"/>
              <a:t>13 </a:t>
            </a:r>
            <a:r>
              <a:rPr lang="ja-JP" altLang="en-US" sz="1800" dirty="0"/>
              <a:t>経営学より）</a:t>
            </a:r>
            <a:endParaRPr lang="en-US" altLang="ja-JP" sz="1800" dirty="0"/>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animEffect transition="in" filter="fade">
                                      <p:cBhvr>
                                        <p:cTn id="17" dur="500"/>
                                        <p:tgtEl>
                                          <p:spTgt spid="1434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国際経営と日本的経営</a:t>
            </a:r>
            <a:endParaRPr lang="en-US" altLang="ja-JP" dirty="0"/>
          </a:p>
        </p:txBody>
      </p:sp>
      <p:sp>
        <p:nvSpPr>
          <p:cNvPr id="6" name="スライド番号プレースホルダ 5"/>
          <p:cNvSpPr>
            <a:spLocks noGrp="1"/>
          </p:cNvSpPr>
          <p:nvPr>
            <p:ph type="sldNum" sz="quarter" idx="12"/>
          </p:nvPr>
        </p:nvSpPr>
        <p:spPr/>
        <p:txBody>
          <a:bodyPr/>
          <a:lstStyle/>
          <a:p>
            <a:pPr>
              <a:defRPr/>
            </a:pPr>
            <a:fld id="{439E2116-B1CC-4C5B-92CD-EB4B5458C62D}" type="slidenum">
              <a:rPr lang="en-US" altLang="ja-JP"/>
              <a:pPr>
                <a:defRPr/>
              </a:pPr>
              <a:t>9</a:t>
            </a:fld>
            <a:endParaRPr lang="en-US" altLang="ja-JP" dirty="0"/>
          </a:p>
        </p:txBody>
      </p:sp>
      <p:sp>
        <p:nvSpPr>
          <p:cNvPr id="15364" name="Rectangle 2"/>
          <p:cNvSpPr>
            <a:spLocks noGrp="1" noChangeArrowheads="1"/>
          </p:cNvSpPr>
          <p:nvPr>
            <p:ph type="title"/>
          </p:nvPr>
        </p:nvSpPr>
        <p:spPr>
          <a:xfrm>
            <a:off x="569913" y="431800"/>
            <a:ext cx="8229600" cy="1252538"/>
          </a:xfrm>
        </p:spPr>
        <p:txBody>
          <a:bodyPr/>
          <a:lstStyle/>
          <a:p>
            <a:pPr eaLnBrk="1" hangingPunct="1"/>
            <a:r>
              <a:rPr lang="ja-JP" altLang="en-US" dirty="0"/>
              <a:t>２．日本的経営</a:t>
            </a:r>
            <a:r>
              <a:rPr lang="en-US" altLang="ja-JP" dirty="0"/>
              <a:t>-5</a:t>
            </a:r>
            <a:endParaRPr lang="ja-JP" altLang="en-US" sz="4400" dirty="0"/>
          </a:p>
        </p:txBody>
      </p:sp>
      <p:sp>
        <p:nvSpPr>
          <p:cNvPr id="15365" name="Rectangle 3"/>
          <p:cNvSpPr>
            <a:spLocks noGrp="1" noChangeArrowheads="1"/>
          </p:cNvSpPr>
          <p:nvPr>
            <p:ph type="body" idx="1"/>
          </p:nvPr>
        </p:nvSpPr>
        <p:spPr>
          <a:xfrm>
            <a:off x="733425" y="1588770"/>
            <a:ext cx="8410574" cy="4916805"/>
          </a:xfrm>
        </p:spPr>
        <p:txBody>
          <a:bodyPr/>
          <a:lstStyle/>
          <a:p>
            <a:pPr eaLnBrk="1" hangingPunct="1">
              <a:spcBef>
                <a:spcPts val="1200"/>
              </a:spcBef>
            </a:pPr>
            <a:r>
              <a:rPr lang="ja-JP" altLang="en-US" sz="2800" dirty="0"/>
              <a:t>日本的経営スタイルの問題点</a:t>
            </a:r>
            <a:endParaRPr lang="en-US" altLang="ja-JP" sz="2800" dirty="0"/>
          </a:p>
          <a:p>
            <a:pPr lvl="1" eaLnBrk="1" hangingPunct="1">
              <a:spcBef>
                <a:spcPts val="1200"/>
              </a:spcBef>
            </a:pPr>
            <a:r>
              <a:rPr lang="ja-JP" altLang="en-US" sz="2400" dirty="0"/>
              <a:t>企業の</a:t>
            </a:r>
            <a:r>
              <a:rPr lang="ja-JP" altLang="en-US" sz="2400" dirty="0">
                <a:solidFill>
                  <a:srgbClr val="FF0000"/>
                </a:solidFill>
              </a:rPr>
              <a:t>固定</a:t>
            </a:r>
            <a:r>
              <a:rPr lang="ja-JP" altLang="en-US" sz="2400" dirty="0"/>
              <a:t>費を高める</a:t>
            </a:r>
            <a:endParaRPr lang="en-US" altLang="ja-JP" sz="2400" dirty="0"/>
          </a:p>
          <a:p>
            <a:pPr lvl="2" eaLnBrk="1" hangingPunct="1">
              <a:spcBef>
                <a:spcPts val="1200"/>
              </a:spcBef>
            </a:pPr>
            <a:r>
              <a:rPr lang="ja-JP" altLang="en-US" sz="2000" dirty="0"/>
              <a:t>終身雇用による</a:t>
            </a:r>
            <a:r>
              <a:rPr lang="ja-JP" altLang="en-US" sz="2000" dirty="0">
                <a:solidFill>
                  <a:srgbClr val="FF0000"/>
                </a:solidFill>
              </a:rPr>
              <a:t>人件</a:t>
            </a:r>
            <a:r>
              <a:rPr lang="ja-JP" altLang="en-US" sz="2000" dirty="0"/>
              <a:t>費の高騰を招く</a:t>
            </a:r>
            <a:endParaRPr lang="en-US" altLang="ja-JP" sz="2000" dirty="0"/>
          </a:p>
          <a:p>
            <a:pPr lvl="2" eaLnBrk="1" hangingPunct="1">
              <a:spcBef>
                <a:spcPts val="1200"/>
              </a:spcBef>
            </a:pPr>
            <a:r>
              <a:rPr lang="ja-JP" altLang="en-US" sz="2000" dirty="0"/>
              <a:t>米国では人件費は</a:t>
            </a:r>
            <a:r>
              <a:rPr lang="ja-JP" altLang="en-US" sz="2000" dirty="0">
                <a:solidFill>
                  <a:srgbClr val="FF0000"/>
                </a:solidFill>
              </a:rPr>
              <a:t>変動</a:t>
            </a:r>
            <a:r>
              <a:rPr lang="ja-JP" altLang="en-US" sz="2000" dirty="0"/>
              <a:t>費</a:t>
            </a:r>
            <a:endParaRPr lang="en-US" altLang="ja-JP" sz="2000" dirty="0"/>
          </a:p>
          <a:p>
            <a:pPr lvl="1" eaLnBrk="1" hangingPunct="1">
              <a:spcBef>
                <a:spcPts val="1200"/>
              </a:spcBef>
            </a:pPr>
            <a:r>
              <a:rPr lang="ja-JP" altLang="en-US" sz="2400" dirty="0"/>
              <a:t>若手の活躍の</a:t>
            </a:r>
            <a:r>
              <a:rPr lang="ja-JP" altLang="en-US" sz="2400" dirty="0">
                <a:solidFill>
                  <a:srgbClr val="FF0000"/>
                </a:solidFill>
              </a:rPr>
              <a:t>機会</a:t>
            </a:r>
            <a:r>
              <a:rPr lang="ja-JP" altLang="en-US" sz="2400" dirty="0"/>
              <a:t>が少ない</a:t>
            </a:r>
            <a:endParaRPr lang="en-US" altLang="ja-JP" sz="2400" dirty="0"/>
          </a:p>
          <a:p>
            <a:pPr lvl="2" eaLnBrk="1" hangingPunct="1">
              <a:spcBef>
                <a:spcPts val="1200"/>
              </a:spcBef>
            </a:pPr>
            <a:r>
              <a:rPr lang="ja-JP" altLang="en-US" sz="2000" dirty="0"/>
              <a:t>年功序列により若手が大きな仕事をする機会が</a:t>
            </a:r>
            <a:r>
              <a:rPr lang="ja-JP" altLang="en-US" sz="2000" dirty="0">
                <a:solidFill>
                  <a:srgbClr val="FF0000"/>
                </a:solidFill>
              </a:rPr>
              <a:t>限定</a:t>
            </a:r>
            <a:r>
              <a:rPr lang="ja-JP" altLang="en-US" sz="2000" dirty="0"/>
              <a:t>される</a:t>
            </a:r>
            <a:endParaRPr lang="en-US" altLang="ja-JP" dirty="0"/>
          </a:p>
          <a:p>
            <a:pPr lvl="2" eaLnBrk="1" hangingPunct="1">
              <a:spcBef>
                <a:spcPts val="1200"/>
              </a:spcBef>
            </a:pPr>
            <a:r>
              <a:rPr lang="ja-JP" altLang="en-US" sz="2000" dirty="0"/>
              <a:t>若手の</a:t>
            </a:r>
            <a:r>
              <a:rPr lang="ja-JP" altLang="en-US" sz="2000" dirty="0">
                <a:solidFill>
                  <a:srgbClr val="FF0000"/>
                </a:solidFill>
              </a:rPr>
              <a:t>育成</a:t>
            </a:r>
            <a:r>
              <a:rPr lang="ja-JP" altLang="en-US" sz="2000" dirty="0"/>
              <a:t>にマイナス</a:t>
            </a:r>
            <a:endParaRPr lang="en-US" altLang="ja-JP" sz="2000" dirty="0"/>
          </a:p>
          <a:p>
            <a:pPr lvl="1" eaLnBrk="1" hangingPunct="1">
              <a:spcBef>
                <a:spcPts val="1200"/>
              </a:spcBef>
            </a:pPr>
            <a:r>
              <a:rPr lang="ja-JP" altLang="en-US" sz="2400" dirty="0"/>
              <a:t>企業を離れる自由の欠如</a:t>
            </a:r>
            <a:endParaRPr lang="en-US" altLang="ja-JP" sz="2400" dirty="0"/>
          </a:p>
          <a:p>
            <a:pPr lvl="2" eaLnBrk="1" hangingPunct="1">
              <a:spcBef>
                <a:spcPts val="1200"/>
              </a:spcBef>
            </a:pPr>
            <a:r>
              <a:rPr lang="ja-JP" altLang="en-US" sz="2000" dirty="0"/>
              <a:t>労働市場が流動的でないため</a:t>
            </a:r>
            <a:r>
              <a:rPr lang="ja-JP" altLang="en-US" sz="2000" dirty="0">
                <a:solidFill>
                  <a:srgbClr val="FF0000"/>
                </a:solidFill>
              </a:rPr>
              <a:t>不満</a:t>
            </a:r>
            <a:r>
              <a:rPr lang="ja-JP" altLang="en-US" sz="2000" dirty="0"/>
              <a:t>があっても企業に留まる</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スライド 1 - &amp;quot;マネジメント原理（説明7）&amp;#x0D;&amp;#x0A;　　　１．国際経営&amp;#x0D;&amp;#x0A;　　　２．日本的経営&amp;quot;&quot;/&gt;&lt;property id=&quot;20307&quot; value=&quot;310&quot;/&gt;&lt;/object&gt;&lt;object type=&quot;3&quot; unique_id=&quot;10005&quot;&gt;&lt;property id=&quot;20148&quot; value=&quot;5&quot;/&gt;&lt;property id=&quot;20300&quot; value=&quot;スライド 2 - &amp;quot;１．国際経営-1&amp;quot;&quot;/&gt;&lt;property id=&quot;20307&quot; value=&quot;333&quot;/&gt;&lt;/object&gt;&lt;object type=&quot;3&quot; unique_id=&quot;10006&quot;&gt;&lt;property id=&quot;20148&quot; value=&quot;5&quot;/&gt;&lt;property id=&quot;20300&quot; value=&quot;スライド 3 - &amp;quot;１．国際経営-2&amp;quot;&quot;/&gt;&lt;property id=&quot;20307&quot; value=&quot;334&quot;/&gt;&lt;/object&gt;&lt;object type=&quot;3&quot; unique_id=&quot;10007&quot;&gt;&lt;property id=&quot;20148&quot; value=&quot;5&quot;/&gt;&lt;property id=&quot;20300&quot; value=&quot;スライド 4 - &amp;quot;１．国際経営-3&amp;quot;&quot;/&gt;&lt;property id=&quot;20307&quot; value=&quot;336&quot;/&gt;&lt;/object&gt;&lt;object type=&quot;3&quot; unique_id=&quot;10008&quot;&gt;&lt;property id=&quot;20148&quot; value=&quot;5&quot;/&gt;&lt;property id=&quot;20300&quot; value=&quot;スライド 5 - &amp;quot;２．日本的経営-1&amp;quot;&quot;/&gt;&lt;property id=&quot;20307&quot; value=&quot;327&quot;/&gt;&lt;/object&gt;&lt;object type=&quot;3&quot; unique_id=&quot;10009&quot;&gt;&lt;property id=&quot;20148&quot; value=&quot;5&quot;/&gt;&lt;property id=&quot;20300&quot; value=&quot;スライド 6 - &amp;quot;２．日本的経営-2&amp;quot;&quot;/&gt;&lt;property id=&quot;20307&quot; value=&quot;328&quot;/&gt;&lt;/object&gt;&lt;object type=&quot;3&quot; unique_id=&quot;10010&quot;&gt;&lt;property id=&quot;20148&quot; value=&quot;5&quot;/&gt;&lt;property id=&quot;20300&quot; value=&quot;スライド 7 - &amp;quot;２．日本的経営-3&amp;quot;&quot;/&gt;&lt;property id=&quot;20307&quot; value=&quot;329&quot;/&gt;&lt;/object&gt;&lt;object type=&quot;3&quot; unique_id=&quot;10011&quot;&gt;&lt;property id=&quot;20148&quot; value=&quot;5&quot;/&gt;&lt;property id=&quot;20300&quot; value=&quot;スライド 8 - &amp;quot;２．日本的経営-4&amp;quot;&quot;/&gt;&lt;property id=&quot;20307&quot; value=&quot;330&quot;/&gt;&lt;/object&gt;&lt;object type=&quot;3&quot; unique_id=&quot;10012&quot;&gt;&lt;property id=&quot;20148&quot; value=&quot;5&quot;/&gt;&lt;property id=&quot;20300&quot; value=&quot;スライド 9 - &amp;quot;２．日本的経営-5&amp;quot;&quot;/&gt;&lt;property id=&quot;20307&quot; value=&quot;331&quot;/&gt;&lt;/object&gt;&lt;object type=&quot;3&quot; unique_id=&quot;10013&quot;&gt;&lt;property id=&quot;20148&quot; value=&quot;5&quot;/&gt;&lt;property id=&quot;20300&quot; value=&quot;スライド 10 - &amp;quot;２．日本的経営-6&amp;quot;&quot;/&gt;&lt;property id=&quot;20307&quot; value=&quot;332&quot;/&gt;&lt;/object&gt;&lt;object type=&quot;3&quot; unique_id=&quot;10027&quot;&gt;&lt;property id=&quot;20148&quot; value=&quot;5&quot;/&gt;&lt;property id=&quot;20300&quot; value=&quot;スライド 11 - &amp;quot;宿題４と試験練習問題&amp;quot;&quot;/&gt;&lt;property id=&quot;20307&quot; value=&quot;459&quot;/&gt;&lt;/object&gt;&lt;/object&gt;&lt;/object&gt;&lt;/database&gt;"/>
  <p:tag name="SECTOMILLISECCONVERTED" val="1"/>
</p:tagLst>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3229</TotalTime>
  <Words>713</Words>
  <Application>Microsoft Office PowerPoint</Application>
  <PresentationFormat>画面に合わせる (4:3)</PresentationFormat>
  <Paragraphs>160</Paragraphs>
  <Slides>11</Slides>
  <Notes>11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ＭＳ Ｐゴシック</vt:lpstr>
      <vt:lpstr>Arial</vt:lpstr>
      <vt:lpstr>Garamond</vt:lpstr>
      <vt:lpstr>Wingdings</vt:lpstr>
      <vt:lpstr>Edge</vt:lpstr>
      <vt:lpstr>マネジメント原理（説明7） 　　　１．国際経営 　　　２．日本的経営</vt:lpstr>
      <vt:lpstr>１．国際経営-1</vt:lpstr>
      <vt:lpstr>１．国際経営-2</vt:lpstr>
      <vt:lpstr>１．国際経営-3</vt:lpstr>
      <vt:lpstr>２．日本的経営-1</vt:lpstr>
      <vt:lpstr>２．日本的経営-2</vt:lpstr>
      <vt:lpstr>２．日本的経営-3</vt:lpstr>
      <vt:lpstr>２．日本的経営-4</vt:lpstr>
      <vt:lpstr>２．日本的経営-5</vt:lpstr>
      <vt:lpstr>２．日本的経営-6</vt:lpstr>
      <vt:lpstr>宿題４と試験練習問題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ayato</dc:creator>
  <cp:lastModifiedBy>俊彦 伊東</cp:lastModifiedBy>
  <cp:revision>295</cp:revision>
  <cp:lastPrinted>2020-07-10T15:21:04Z</cp:lastPrinted>
  <dcterms:created xsi:type="dcterms:W3CDTF">2007-11-09T04:25:00Z</dcterms:created>
  <dcterms:modified xsi:type="dcterms:W3CDTF">2020-07-11T02:35:23Z</dcterms:modified>
</cp:coreProperties>
</file>