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9" r:id="rId1"/>
  </p:sldMasterIdLst>
  <p:notesMasterIdLst>
    <p:notesMasterId r:id="rId12"/>
  </p:notesMasterIdLst>
  <p:handoutMasterIdLst>
    <p:handoutMasterId r:id="rId13"/>
  </p:handoutMasterIdLst>
  <p:sldIdLst>
    <p:sldId id="353" r:id="rId2"/>
    <p:sldId id="354" r:id="rId3"/>
    <p:sldId id="355" r:id="rId4"/>
    <p:sldId id="356" r:id="rId5"/>
    <p:sldId id="357" r:id="rId6"/>
    <p:sldId id="358" r:id="rId7"/>
    <p:sldId id="359" r:id="rId8"/>
    <p:sldId id="360" r:id="rId9"/>
    <p:sldId id="361" r:id="rId10"/>
    <p:sldId id="362" r:id="rId11"/>
  </p:sldIdLst>
  <p:sldSz cx="9144000" cy="6858000" type="screen4x3"/>
  <p:notesSz cx="9963150" cy="6832600"/>
  <p:custDataLst>
    <p:tags r:id="rId14"/>
  </p:custDataLst>
  <p:defaultTextStyle>
    <a:defPPr>
      <a:defRPr lang="ja-JP"/>
    </a:defPPr>
    <a:lvl1pPr algn="l" rtl="0" fontAlgn="base">
      <a:spcBef>
        <a:spcPct val="0"/>
      </a:spcBef>
      <a:spcAft>
        <a:spcPct val="0"/>
      </a:spcAft>
      <a:defRPr kumimoji="1" sz="1400"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sz="1400"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sz="1400"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sz="1400"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sz="1400" kern="1200">
        <a:solidFill>
          <a:schemeClr val="tx1"/>
        </a:solidFill>
        <a:latin typeface="Arial" charset="0"/>
        <a:ea typeface="ＭＳ Ｐゴシック" pitchFamily="50" charset="-128"/>
        <a:cs typeface="+mn-cs"/>
      </a:defRPr>
    </a:lvl5pPr>
    <a:lvl6pPr marL="2286000" algn="l" defTabSz="914400" rtl="0" eaLnBrk="1" latinLnBrk="0" hangingPunct="1">
      <a:defRPr kumimoji="1" sz="1400" kern="1200">
        <a:solidFill>
          <a:schemeClr val="tx1"/>
        </a:solidFill>
        <a:latin typeface="Arial" charset="0"/>
        <a:ea typeface="ＭＳ Ｐゴシック" pitchFamily="50" charset="-128"/>
        <a:cs typeface="+mn-cs"/>
      </a:defRPr>
    </a:lvl6pPr>
    <a:lvl7pPr marL="2743200" algn="l" defTabSz="914400" rtl="0" eaLnBrk="1" latinLnBrk="0" hangingPunct="1">
      <a:defRPr kumimoji="1" sz="1400" kern="1200">
        <a:solidFill>
          <a:schemeClr val="tx1"/>
        </a:solidFill>
        <a:latin typeface="Arial" charset="0"/>
        <a:ea typeface="ＭＳ Ｐゴシック" pitchFamily="50" charset="-128"/>
        <a:cs typeface="+mn-cs"/>
      </a:defRPr>
    </a:lvl7pPr>
    <a:lvl8pPr marL="3200400" algn="l" defTabSz="914400" rtl="0" eaLnBrk="1" latinLnBrk="0" hangingPunct="1">
      <a:defRPr kumimoji="1" sz="1400" kern="1200">
        <a:solidFill>
          <a:schemeClr val="tx1"/>
        </a:solidFill>
        <a:latin typeface="Arial" charset="0"/>
        <a:ea typeface="ＭＳ Ｐゴシック" pitchFamily="50" charset="-128"/>
        <a:cs typeface="+mn-cs"/>
      </a:defRPr>
    </a:lvl8pPr>
    <a:lvl9pPr marL="3657600" algn="l" defTabSz="914400" rtl="0" eaLnBrk="1" latinLnBrk="0" hangingPunct="1">
      <a:defRPr kumimoji="1" sz="1400" kern="1200">
        <a:solidFill>
          <a:schemeClr val="tx1"/>
        </a:solidFill>
        <a:latin typeface="Arial" charset="0"/>
        <a:ea typeface="ＭＳ Ｐゴシック"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152" userDrawn="1">
          <p15:clr>
            <a:srgbClr val="A4A3A4"/>
          </p15:clr>
        </p15:guide>
        <p15:guide id="2" pos="314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CC"/>
    <a:srgbClr val="CC66FF"/>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207" autoAdjust="0"/>
    <p:restoredTop sz="93842" autoAdjust="0"/>
  </p:normalViewPr>
  <p:slideViewPr>
    <p:cSldViewPr snapToGrid="0">
      <p:cViewPr varScale="1">
        <p:scale>
          <a:sx n="76" d="100"/>
          <a:sy n="76" d="100"/>
        </p:scale>
        <p:origin x="835" y="67"/>
      </p:cViewPr>
      <p:guideLst>
        <p:guide orient="horz" pos="2160"/>
        <p:guide pos="2880"/>
      </p:guideLst>
    </p:cSldViewPr>
  </p:slideViewPr>
  <p:outlineViewPr>
    <p:cViewPr>
      <p:scale>
        <a:sx n="33" d="100"/>
        <a:sy n="33" d="100"/>
      </p:scale>
      <p:origin x="12"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100" d="100"/>
          <a:sy n="100" d="100"/>
        </p:scale>
        <p:origin x="504" y="78"/>
      </p:cViewPr>
      <p:guideLst>
        <p:guide orient="horz" pos="2152"/>
        <p:guide pos="3140"/>
      </p:guideLst>
    </p:cSldViewPr>
  </p:notesViewPr>
  <p:gridSpacing cx="72010" cy="7201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gs" Target="tags/tag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7746" name="Rectangle 2"/>
          <p:cNvSpPr>
            <a:spLocks noGrp="1" noChangeArrowheads="1"/>
          </p:cNvSpPr>
          <p:nvPr>
            <p:ph type="hdr" sz="quarter"/>
          </p:nvPr>
        </p:nvSpPr>
        <p:spPr bwMode="auto">
          <a:xfrm>
            <a:off x="266687" y="113922"/>
            <a:ext cx="4613485" cy="341224"/>
          </a:xfrm>
          <a:prstGeom prst="rect">
            <a:avLst/>
          </a:prstGeom>
          <a:noFill/>
          <a:ln w="9525">
            <a:noFill/>
            <a:miter lim="800000"/>
            <a:headEnd/>
            <a:tailEnd/>
          </a:ln>
          <a:effectLst/>
        </p:spPr>
        <p:txBody>
          <a:bodyPr vert="horz" wrap="square" lIns="91383" tIns="45691" rIns="91383" bIns="45691" numCol="1" anchor="t" anchorCtr="0" compatLnSpc="1">
            <a:prstTxWarp prst="textNoShape">
              <a:avLst/>
            </a:prstTxWarp>
          </a:bodyPr>
          <a:lstStyle>
            <a:lvl1pPr algn="ctr" defTabSz="913374">
              <a:defRPr sz="1200"/>
            </a:lvl1pPr>
          </a:lstStyle>
          <a:p>
            <a:pPr algn="l">
              <a:defRPr/>
            </a:pPr>
            <a:endParaRPr lang="ja-JP" altLang="en-US" dirty="0"/>
          </a:p>
        </p:txBody>
      </p:sp>
      <p:sp>
        <p:nvSpPr>
          <p:cNvPr id="287747" name="Rectangle 3"/>
          <p:cNvSpPr>
            <a:spLocks noGrp="1" noChangeArrowheads="1"/>
          </p:cNvSpPr>
          <p:nvPr>
            <p:ph type="dt" sz="quarter" idx="1"/>
          </p:nvPr>
        </p:nvSpPr>
        <p:spPr bwMode="auto">
          <a:xfrm>
            <a:off x="6420526" y="95974"/>
            <a:ext cx="3194187" cy="341224"/>
          </a:xfrm>
          <a:prstGeom prst="rect">
            <a:avLst/>
          </a:prstGeom>
          <a:noFill/>
          <a:ln w="9525">
            <a:noFill/>
            <a:miter lim="800000"/>
            <a:headEnd/>
            <a:tailEnd/>
          </a:ln>
          <a:effectLst/>
        </p:spPr>
        <p:txBody>
          <a:bodyPr vert="horz" wrap="square" lIns="91383" tIns="45691" rIns="91383" bIns="45691" numCol="1" anchor="t" anchorCtr="0" compatLnSpc="1">
            <a:prstTxWarp prst="textNoShape">
              <a:avLst/>
            </a:prstTxWarp>
          </a:bodyPr>
          <a:lstStyle>
            <a:lvl1pPr algn="r" defTabSz="913374">
              <a:defRPr sz="1200"/>
            </a:lvl1pPr>
          </a:lstStyle>
          <a:p>
            <a:pPr>
              <a:defRPr/>
            </a:pPr>
            <a:endParaRPr lang="en-US" altLang="ja-JP" dirty="0"/>
          </a:p>
        </p:txBody>
      </p:sp>
      <p:sp>
        <p:nvSpPr>
          <p:cNvPr id="287748" name="Rectangle 4"/>
          <p:cNvSpPr>
            <a:spLocks noGrp="1" noChangeArrowheads="1"/>
          </p:cNvSpPr>
          <p:nvPr>
            <p:ph type="ftr" sz="quarter" idx="2"/>
          </p:nvPr>
        </p:nvSpPr>
        <p:spPr bwMode="auto">
          <a:xfrm>
            <a:off x="352666" y="6426935"/>
            <a:ext cx="5312935" cy="342847"/>
          </a:xfrm>
          <a:prstGeom prst="rect">
            <a:avLst/>
          </a:prstGeom>
          <a:noFill/>
          <a:ln w="9525">
            <a:noFill/>
            <a:miter lim="800000"/>
            <a:headEnd/>
            <a:tailEnd/>
          </a:ln>
          <a:effectLst/>
        </p:spPr>
        <p:txBody>
          <a:bodyPr vert="horz" wrap="square" lIns="91383" tIns="45691" rIns="91383" bIns="45691" numCol="1" anchor="b" anchorCtr="0" compatLnSpc="1">
            <a:prstTxWarp prst="textNoShape">
              <a:avLst/>
            </a:prstTxWarp>
          </a:bodyPr>
          <a:lstStyle>
            <a:lvl1pPr algn="ctr" defTabSz="913374">
              <a:defRPr sz="1200"/>
            </a:lvl1pPr>
          </a:lstStyle>
          <a:p>
            <a:pPr algn="l">
              <a:defRPr/>
            </a:pPr>
            <a:endParaRPr lang="ja-JP" altLang="en-US" sz="1100" dirty="0"/>
          </a:p>
        </p:txBody>
      </p:sp>
      <p:sp>
        <p:nvSpPr>
          <p:cNvPr id="287749" name="Rectangle 5"/>
          <p:cNvSpPr>
            <a:spLocks noGrp="1" noChangeArrowheads="1"/>
          </p:cNvSpPr>
          <p:nvPr>
            <p:ph type="sldNum" sz="quarter" idx="3"/>
          </p:nvPr>
        </p:nvSpPr>
        <p:spPr bwMode="auto">
          <a:xfrm>
            <a:off x="7589917" y="6437531"/>
            <a:ext cx="2009484" cy="341224"/>
          </a:xfrm>
          <a:prstGeom prst="rect">
            <a:avLst/>
          </a:prstGeom>
          <a:noFill/>
          <a:ln w="9525">
            <a:noFill/>
            <a:miter lim="800000"/>
            <a:headEnd/>
            <a:tailEnd/>
          </a:ln>
          <a:effectLst/>
        </p:spPr>
        <p:txBody>
          <a:bodyPr vert="horz" wrap="square" lIns="91383" tIns="45691" rIns="91383" bIns="45691" numCol="1" anchor="t" anchorCtr="0" compatLnSpc="1">
            <a:prstTxWarp prst="textNoShape">
              <a:avLst/>
            </a:prstTxWarp>
          </a:bodyPr>
          <a:lstStyle>
            <a:lvl1pPr algn="r" defTabSz="913374">
              <a:defRPr sz="1200"/>
            </a:lvl1pPr>
          </a:lstStyle>
          <a:p>
            <a:pPr>
              <a:defRPr/>
            </a:pPr>
            <a:fld id="{63D6D410-48B4-445D-9B2F-04784F5ABC8D}" type="slidenum">
              <a:rPr lang="en-US" altLang="ja-JP"/>
              <a:pPr>
                <a:defRPr/>
              </a:pPr>
              <a:t>‹#›</a:t>
            </a:fld>
            <a:endParaRPr lang="en-US" altLang="ja-JP" dirty="0"/>
          </a:p>
        </p:txBody>
      </p:sp>
    </p:spTree>
    <p:extLst>
      <p:ext uri="{BB962C8B-B14F-4D97-AF65-F5344CB8AC3E}">
        <p14:creationId xmlns:p14="http://schemas.microsoft.com/office/powerpoint/2010/main" val="73504132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1"/>
            <a:ext cx="4318056" cy="341224"/>
          </a:xfrm>
          <a:prstGeom prst="rect">
            <a:avLst/>
          </a:prstGeom>
          <a:noFill/>
          <a:ln w="9525">
            <a:noFill/>
            <a:miter lim="800000"/>
            <a:headEnd/>
            <a:tailEnd/>
          </a:ln>
          <a:effectLst/>
        </p:spPr>
        <p:txBody>
          <a:bodyPr vert="horz" wrap="square" lIns="91383" tIns="45691" rIns="91383" bIns="45691" numCol="1" anchor="t" anchorCtr="0" compatLnSpc="1">
            <a:prstTxWarp prst="textNoShape">
              <a:avLst/>
            </a:prstTxWarp>
          </a:bodyPr>
          <a:lstStyle>
            <a:lvl1pPr defTabSz="913374">
              <a:defRPr sz="1200"/>
            </a:lvl1pPr>
          </a:lstStyle>
          <a:p>
            <a:pPr>
              <a:defRPr/>
            </a:pPr>
            <a:endParaRPr lang="en-US" altLang="ja-JP"/>
          </a:p>
        </p:txBody>
      </p:sp>
      <p:sp>
        <p:nvSpPr>
          <p:cNvPr id="4099" name="Rectangle 3"/>
          <p:cNvSpPr>
            <a:spLocks noGrp="1" noChangeArrowheads="1"/>
          </p:cNvSpPr>
          <p:nvPr>
            <p:ph type="dt" idx="1"/>
          </p:nvPr>
        </p:nvSpPr>
        <p:spPr bwMode="auto">
          <a:xfrm>
            <a:off x="5643497" y="1"/>
            <a:ext cx="4318056" cy="341224"/>
          </a:xfrm>
          <a:prstGeom prst="rect">
            <a:avLst/>
          </a:prstGeom>
          <a:noFill/>
          <a:ln w="9525">
            <a:noFill/>
            <a:miter lim="800000"/>
            <a:headEnd/>
            <a:tailEnd/>
          </a:ln>
          <a:effectLst/>
        </p:spPr>
        <p:txBody>
          <a:bodyPr vert="horz" wrap="square" lIns="91383" tIns="45691" rIns="91383" bIns="45691" numCol="1" anchor="t" anchorCtr="0" compatLnSpc="1">
            <a:prstTxWarp prst="textNoShape">
              <a:avLst/>
            </a:prstTxWarp>
          </a:bodyPr>
          <a:lstStyle>
            <a:lvl1pPr algn="r" defTabSz="913374">
              <a:defRPr sz="1200"/>
            </a:lvl1pPr>
          </a:lstStyle>
          <a:p>
            <a:pPr>
              <a:defRPr/>
            </a:pPr>
            <a:endParaRPr lang="en-US" altLang="ja-JP"/>
          </a:p>
        </p:txBody>
      </p:sp>
      <p:sp>
        <p:nvSpPr>
          <p:cNvPr id="7172" name="Rectangle 4"/>
          <p:cNvSpPr>
            <a:spLocks noGrp="1" noRot="1" noChangeAspect="1" noChangeArrowheads="1" noTextEdit="1"/>
          </p:cNvSpPr>
          <p:nvPr>
            <p:ph type="sldImg" idx="2"/>
          </p:nvPr>
        </p:nvSpPr>
        <p:spPr bwMode="auto">
          <a:xfrm>
            <a:off x="3271838" y="509588"/>
            <a:ext cx="3419475" cy="2565400"/>
          </a:xfrm>
          <a:prstGeom prst="rect">
            <a:avLst/>
          </a:prstGeom>
          <a:noFill/>
          <a:ln w="9525">
            <a:solidFill>
              <a:srgbClr val="000000"/>
            </a:solidFill>
            <a:miter lim="800000"/>
            <a:headEnd/>
            <a:tailEnd/>
          </a:ln>
        </p:spPr>
      </p:sp>
      <p:sp>
        <p:nvSpPr>
          <p:cNvPr id="4101" name="Rectangle 5"/>
          <p:cNvSpPr>
            <a:spLocks noGrp="1" noChangeArrowheads="1"/>
          </p:cNvSpPr>
          <p:nvPr>
            <p:ph type="body" sz="quarter" idx="3"/>
          </p:nvPr>
        </p:nvSpPr>
        <p:spPr bwMode="auto">
          <a:xfrm>
            <a:off x="996476" y="3244878"/>
            <a:ext cx="7971797" cy="3075887"/>
          </a:xfrm>
          <a:prstGeom prst="rect">
            <a:avLst/>
          </a:prstGeom>
          <a:noFill/>
          <a:ln w="9525">
            <a:noFill/>
            <a:miter lim="800000"/>
            <a:headEnd/>
            <a:tailEnd/>
          </a:ln>
          <a:effectLst/>
        </p:spPr>
        <p:txBody>
          <a:bodyPr vert="horz" wrap="square" lIns="91383" tIns="45691" rIns="91383" bIns="45691" numCol="1" anchor="t" anchorCtr="0" compatLnSpc="1">
            <a:prstTxWarp prst="textNoShape">
              <a:avLst/>
            </a:prstTxWarp>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4102" name="Rectangle 6"/>
          <p:cNvSpPr>
            <a:spLocks noGrp="1" noChangeArrowheads="1"/>
          </p:cNvSpPr>
          <p:nvPr>
            <p:ph type="ftr" sz="quarter" idx="4"/>
          </p:nvPr>
        </p:nvSpPr>
        <p:spPr bwMode="auto">
          <a:xfrm>
            <a:off x="0" y="6489752"/>
            <a:ext cx="4318056" cy="341224"/>
          </a:xfrm>
          <a:prstGeom prst="rect">
            <a:avLst/>
          </a:prstGeom>
          <a:noFill/>
          <a:ln w="9525">
            <a:noFill/>
            <a:miter lim="800000"/>
            <a:headEnd/>
            <a:tailEnd/>
          </a:ln>
          <a:effectLst/>
        </p:spPr>
        <p:txBody>
          <a:bodyPr vert="horz" wrap="square" lIns="91383" tIns="45691" rIns="91383" bIns="45691" numCol="1" anchor="b" anchorCtr="0" compatLnSpc="1">
            <a:prstTxWarp prst="textNoShape">
              <a:avLst/>
            </a:prstTxWarp>
          </a:bodyPr>
          <a:lstStyle>
            <a:lvl1pPr defTabSz="913374">
              <a:defRPr sz="1200"/>
            </a:lvl1pPr>
          </a:lstStyle>
          <a:p>
            <a:pPr>
              <a:defRPr/>
            </a:pPr>
            <a:endParaRPr lang="en-US" altLang="ja-JP"/>
          </a:p>
        </p:txBody>
      </p:sp>
      <p:sp>
        <p:nvSpPr>
          <p:cNvPr id="4103" name="Rectangle 7"/>
          <p:cNvSpPr>
            <a:spLocks noGrp="1" noChangeArrowheads="1"/>
          </p:cNvSpPr>
          <p:nvPr>
            <p:ph type="sldNum" sz="quarter" idx="5"/>
          </p:nvPr>
        </p:nvSpPr>
        <p:spPr bwMode="auto">
          <a:xfrm>
            <a:off x="5643497" y="6489752"/>
            <a:ext cx="4318056" cy="341224"/>
          </a:xfrm>
          <a:prstGeom prst="rect">
            <a:avLst/>
          </a:prstGeom>
          <a:noFill/>
          <a:ln w="9525">
            <a:noFill/>
            <a:miter lim="800000"/>
            <a:headEnd/>
            <a:tailEnd/>
          </a:ln>
          <a:effectLst/>
        </p:spPr>
        <p:txBody>
          <a:bodyPr vert="horz" wrap="square" lIns="91383" tIns="45691" rIns="91383" bIns="45691" numCol="1" anchor="b" anchorCtr="0" compatLnSpc="1">
            <a:prstTxWarp prst="textNoShape">
              <a:avLst/>
            </a:prstTxWarp>
          </a:bodyPr>
          <a:lstStyle>
            <a:lvl1pPr algn="r" defTabSz="913374">
              <a:defRPr sz="1200"/>
            </a:lvl1pPr>
          </a:lstStyle>
          <a:p>
            <a:pPr>
              <a:defRPr/>
            </a:pPr>
            <a:fld id="{7E570F62-7062-4B3B-B92E-4E12DBA7881A}" type="slidenum">
              <a:rPr lang="en-US" altLang="ja-JP"/>
              <a:pPr>
                <a:defRPr/>
              </a:pPr>
              <a:t>‹#›</a:t>
            </a:fld>
            <a:endParaRPr lang="en-US" altLang="ja-JP"/>
          </a:p>
        </p:txBody>
      </p:sp>
    </p:spTree>
    <p:extLst>
      <p:ext uri="{BB962C8B-B14F-4D97-AF65-F5344CB8AC3E}">
        <p14:creationId xmlns:p14="http://schemas.microsoft.com/office/powerpoint/2010/main" val="205057022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p>
            <a:fld id="{25CBF599-569E-4218-BA78-CC5C24C19ABF}" type="slidenum">
              <a:rPr lang="en-US" altLang="ja-JP" smtClean="0"/>
              <a:pPr/>
              <a:t>1</a:t>
            </a:fld>
            <a:endParaRPr lang="en-US" altLang="ja-JP"/>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393600752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p>
            <a:pPr defTabSz="912315"/>
            <a:fld id="{59C6AFB0-BA3A-434D-9E79-E557C7F9AE7E}" type="slidenum">
              <a:rPr lang="en-US" altLang="ja-JP" smtClean="0">
                <a:ea typeface="ＭＳ Ｐゴシック" charset="-128"/>
              </a:rPr>
              <a:pPr defTabSz="912315"/>
              <a:t>10</a:t>
            </a:fld>
            <a:endParaRPr lang="en-US" altLang="ja-JP">
              <a:ea typeface="ＭＳ Ｐゴシック" charset="-128"/>
            </a:endParaRPr>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40695575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p:spPr>
        <p:txBody>
          <a:bodyPr/>
          <a:lstStyle/>
          <a:p>
            <a:pPr defTabSz="912315"/>
            <a:fld id="{FBE37BA9-B69C-44D7-9A0F-E52140BD4A92}" type="slidenum">
              <a:rPr lang="en-US" altLang="ja-JP" smtClean="0">
                <a:ea typeface="ＭＳ Ｐゴシック" charset="-128"/>
              </a:rPr>
              <a:pPr defTabSz="912315"/>
              <a:t>2</a:t>
            </a:fld>
            <a:endParaRPr lang="en-US" altLang="ja-JP">
              <a:ea typeface="ＭＳ Ｐゴシック" charset="-128"/>
            </a:endParaRPr>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39295242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p:spPr>
        <p:txBody>
          <a:bodyPr/>
          <a:lstStyle/>
          <a:p>
            <a:pPr defTabSz="912315"/>
            <a:fld id="{41CCB86C-6312-4BA6-A4F0-DD76C3321505}" type="slidenum">
              <a:rPr lang="en-US" altLang="ja-JP" smtClean="0">
                <a:ea typeface="ＭＳ Ｐゴシック" charset="-128"/>
              </a:rPr>
              <a:pPr defTabSz="912315"/>
              <a:t>3</a:t>
            </a:fld>
            <a:endParaRPr lang="en-US" altLang="ja-JP">
              <a:ea typeface="ＭＳ Ｐゴシック" charset="-128"/>
            </a:endParaRPr>
          </a:p>
        </p:txBody>
      </p:sp>
      <p:sp>
        <p:nvSpPr>
          <p:cNvPr id="19459" name="Rectangle 2"/>
          <p:cNvSpPr>
            <a:spLocks noGrp="1" noRot="1" noChangeAspect="1" noChangeArrowheads="1" noTextEdit="1"/>
          </p:cNvSpPr>
          <p:nvPr>
            <p:ph type="sldImg"/>
          </p:nvPr>
        </p:nvSpPr>
        <p:spPr>
          <a:ln/>
        </p:spPr>
      </p:sp>
      <p:sp>
        <p:nvSpPr>
          <p:cNvPr id="19460" name="Rectangle 3"/>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28100813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p:spPr>
        <p:txBody>
          <a:bodyPr/>
          <a:lstStyle/>
          <a:p>
            <a:pPr defTabSz="912315"/>
            <a:fld id="{0C204D2D-C60E-4130-AF3F-41FC680DA01D}" type="slidenum">
              <a:rPr lang="en-US" altLang="ja-JP" smtClean="0">
                <a:ea typeface="ＭＳ Ｐゴシック" charset="-128"/>
              </a:rPr>
              <a:pPr defTabSz="912315"/>
              <a:t>4</a:t>
            </a:fld>
            <a:endParaRPr lang="en-US" altLang="ja-JP">
              <a:ea typeface="ＭＳ Ｐゴシック" charset="-128"/>
            </a:endParaRPr>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25747147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p:spPr>
        <p:txBody>
          <a:bodyPr/>
          <a:lstStyle/>
          <a:p>
            <a:pPr defTabSz="912315"/>
            <a:fld id="{00A99068-7B37-46F8-B6D8-2CA702FDD292}" type="slidenum">
              <a:rPr lang="en-US" altLang="ja-JP" smtClean="0">
                <a:ea typeface="ＭＳ Ｐゴシック" charset="-128"/>
              </a:rPr>
              <a:pPr defTabSz="912315"/>
              <a:t>5</a:t>
            </a:fld>
            <a:endParaRPr lang="en-US" altLang="ja-JP">
              <a:ea typeface="ＭＳ Ｐゴシック" charset="-128"/>
            </a:endParaRPr>
          </a:p>
        </p:txBody>
      </p:sp>
      <p:sp>
        <p:nvSpPr>
          <p:cNvPr id="21507" name="Rectangle 2"/>
          <p:cNvSpPr>
            <a:spLocks noGrp="1" noRot="1" noChangeAspect="1" noChangeArrowheads="1" noTextEdit="1"/>
          </p:cNvSpPr>
          <p:nvPr>
            <p:ph type="sldImg"/>
          </p:nvPr>
        </p:nvSpPr>
        <p:spPr>
          <a:ln/>
        </p:spPr>
      </p:sp>
      <p:sp>
        <p:nvSpPr>
          <p:cNvPr id="21508" name="Rectangle 3"/>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22042625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pPr defTabSz="912315"/>
            <a:fld id="{2399AC19-907E-4B0F-868E-8AB49BF1C3C7}" type="slidenum">
              <a:rPr lang="en-US" altLang="ja-JP" smtClean="0">
                <a:ea typeface="ＭＳ Ｐゴシック" charset="-128"/>
              </a:rPr>
              <a:pPr defTabSz="912315"/>
              <a:t>6</a:t>
            </a:fld>
            <a:endParaRPr lang="en-US" altLang="ja-JP">
              <a:ea typeface="ＭＳ Ｐゴシック" charset="-128"/>
            </a:endParaRPr>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13214910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p:spPr>
        <p:txBody>
          <a:bodyPr/>
          <a:lstStyle/>
          <a:p>
            <a:pPr defTabSz="912315"/>
            <a:fld id="{4605BD24-F453-40C8-8F6B-5D8881074572}" type="slidenum">
              <a:rPr lang="en-US" altLang="ja-JP" smtClean="0">
                <a:ea typeface="ＭＳ Ｐゴシック" charset="-128"/>
              </a:rPr>
              <a:pPr defTabSz="912315"/>
              <a:t>7</a:t>
            </a:fld>
            <a:endParaRPr lang="en-US" altLang="ja-JP">
              <a:ea typeface="ＭＳ Ｐゴシック" charset="-128"/>
            </a:endParaRPr>
          </a:p>
        </p:txBody>
      </p:sp>
      <p:sp>
        <p:nvSpPr>
          <p:cNvPr id="23555" name="Rectangle 2"/>
          <p:cNvSpPr>
            <a:spLocks noGrp="1" noRot="1" noChangeAspect="1" noChangeArrowheads="1" noTextEdit="1"/>
          </p:cNvSpPr>
          <p:nvPr>
            <p:ph type="sldImg"/>
          </p:nvPr>
        </p:nvSpPr>
        <p:spPr>
          <a:ln/>
        </p:spPr>
      </p:sp>
      <p:sp>
        <p:nvSpPr>
          <p:cNvPr id="23556" name="Rectangle 3"/>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411533678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p:spPr>
        <p:txBody>
          <a:bodyPr/>
          <a:lstStyle/>
          <a:p>
            <a:pPr defTabSz="912315"/>
            <a:fld id="{C08DE790-A1B6-4FF8-A752-FD66D3DC83D7}" type="slidenum">
              <a:rPr lang="en-US" altLang="ja-JP" smtClean="0">
                <a:ea typeface="ＭＳ Ｐゴシック" charset="-128"/>
              </a:rPr>
              <a:pPr defTabSz="912315"/>
              <a:t>8</a:t>
            </a:fld>
            <a:endParaRPr lang="en-US" altLang="ja-JP">
              <a:ea typeface="ＭＳ Ｐゴシック" charset="-128"/>
            </a:endParaRPr>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310987837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p:spPr>
        <p:txBody>
          <a:bodyPr/>
          <a:lstStyle/>
          <a:p>
            <a:pPr defTabSz="912315"/>
            <a:fld id="{85F6ADCC-3746-48CB-B774-DDC259A9D746}" type="slidenum">
              <a:rPr lang="en-US" altLang="ja-JP" smtClean="0">
                <a:ea typeface="ＭＳ Ｐゴシック" charset="-128"/>
              </a:rPr>
              <a:pPr defTabSz="912315"/>
              <a:t>9</a:t>
            </a:fld>
            <a:endParaRPr lang="en-US" altLang="ja-JP">
              <a:ea typeface="ＭＳ Ｐゴシック" charset="-128"/>
            </a:endParaRPr>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37039614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4" name="Freeform 7"/>
          <p:cNvSpPr>
            <a:spLocks noChangeArrowheads="1"/>
          </p:cNvSpPr>
          <p:nvPr/>
        </p:nvSpPr>
        <p:spPr bwMode="auto">
          <a:xfrm>
            <a:off x="520148" y="1000539"/>
            <a:ext cx="8325675" cy="914400"/>
          </a:xfrm>
          <a:custGeom>
            <a:avLst/>
            <a:gdLst/>
            <a:ahLst/>
            <a:cxnLst>
              <a:cxn ang="0">
                <a:pos x="0" y="1000"/>
              </a:cxn>
              <a:cxn ang="0">
                <a:pos x="0" y="0"/>
              </a:cxn>
              <a:cxn ang="0">
                <a:pos x="1000" y="0"/>
              </a:cxn>
            </a:cxnLst>
            <a:rect l="0" t="0" r="r" b="b"/>
            <a:pathLst>
              <a:path w="1000" h="1000">
                <a:moveTo>
                  <a:pt x="0" y="1000"/>
                </a:moveTo>
                <a:lnTo>
                  <a:pt x="0" y="0"/>
                </a:lnTo>
                <a:lnTo>
                  <a:pt x="1000" y="0"/>
                </a:lnTo>
              </a:path>
            </a:pathLst>
          </a:custGeom>
          <a:noFill/>
          <a:ln w="25400" cap="flat" cmpd="sng">
            <a:solidFill>
              <a:schemeClr val="accent1"/>
            </a:solidFill>
            <a:prstDash val="solid"/>
            <a:miter lim="800000"/>
            <a:headEnd/>
            <a:tailEnd/>
          </a:ln>
        </p:spPr>
        <p:txBody>
          <a:bodyPr/>
          <a:lstStyle/>
          <a:p>
            <a:pPr>
              <a:defRPr/>
            </a:pPr>
            <a:endParaRPr lang="ja-JP" altLang="en-US"/>
          </a:p>
        </p:txBody>
      </p:sp>
      <p:sp>
        <p:nvSpPr>
          <p:cNvPr id="5" name="Line 8"/>
          <p:cNvSpPr>
            <a:spLocks noChangeShapeType="1"/>
          </p:cNvSpPr>
          <p:nvPr/>
        </p:nvSpPr>
        <p:spPr bwMode="auto">
          <a:xfrm>
            <a:off x="1666807" y="3297099"/>
            <a:ext cx="6769100" cy="0"/>
          </a:xfrm>
          <a:prstGeom prst="line">
            <a:avLst/>
          </a:prstGeom>
          <a:noFill/>
          <a:ln w="19050">
            <a:solidFill>
              <a:schemeClr val="accent1"/>
            </a:solidFill>
            <a:round/>
            <a:headEnd/>
            <a:tailEnd/>
          </a:ln>
          <a:effectLst/>
        </p:spPr>
        <p:txBody>
          <a:bodyPr/>
          <a:lstStyle/>
          <a:p>
            <a:pPr>
              <a:defRPr/>
            </a:pPr>
            <a:endParaRPr lang="ja-JP" altLang="en-US"/>
          </a:p>
        </p:txBody>
      </p:sp>
      <p:sp>
        <p:nvSpPr>
          <p:cNvPr id="8194" name="Rectangle 2"/>
          <p:cNvSpPr>
            <a:spLocks noGrp="1" noChangeArrowheads="1"/>
          </p:cNvSpPr>
          <p:nvPr>
            <p:ph type="ctrTitle"/>
          </p:nvPr>
        </p:nvSpPr>
        <p:spPr>
          <a:xfrm>
            <a:off x="914400" y="1524000"/>
            <a:ext cx="7623175" cy="1752600"/>
          </a:xfrm>
        </p:spPr>
        <p:txBody>
          <a:bodyPr/>
          <a:lstStyle>
            <a:lvl1pPr>
              <a:defRPr sz="5000"/>
            </a:lvl1pPr>
          </a:lstStyle>
          <a:p>
            <a:r>
              <a:rPr lang="ja-JP" altLang="en-US" dirty="0"/>
              <a:t>マスタ タイトルの書式設定</a:t>
            </a:r>
          </a:p>
        </p:txBody>
      </p:sp>
      <p:sp>
        <p:nvSpPr>
          <p:cNvPr id="8195" name="Rectangle 3"/>
          <p:cNvSpPr>
            <a:spLocks noGrp="1" noChangeArrowheads="1"/>
          </p:cNvSpPr>
          <p:nvPr>
            <p:ph type="subTitle" idx="1"/>
          </p:nvPr>
        </p:nvSpPr>
        <p:spPr>
          <a:xfrm>
            <a:off x="1662113" y="3587750"/>
            <a:ext cx="6854825" cy="2428875"/>
          </a:xfrm>
        </p:spPr>
        <p:txBody>
          <a:bodyPr/>
          <a:lstStyle>
            <a:lvl1pPr marL="0" indent="0">
              <a:buFont typeface="Wingdings" pitchFamily="2" charset="2"/>
              <a:buNone/>
              <a:defRPr sz="2800"/>
            </a:lvl1pPr>
          </a:lstStyle>
          <a:p>
            <a:r>
              <a:rPr lang="ja-JP" altLang="en-US"/>
              <a:t>マスタ サブタイトルの書式設定</a:t>
            </a:r>
          </a:p>
        </p:txBody>
      </p:sp>
      <p:sp>
        <p:nvSpPr>
          <p:cNvPr id="6" name="Rectangle 4"/>
          <p:cNvSpPr>
            <a:spLocks noGrp="1" noChangeArrowheads="1"/>
          </p:cNvSpPr>
          <p:nvPr>
            <p:ph type="dt" sz="half" idx="10"/>
          </p:nvPr>
        </p:nvSpPr>
        <p:spPr/>
        <p:txBody>
          <a:bodyPr/>
          <a:lstStyle>
            <a:lvl1pPr>
              <a:defRPr/>
            </a:lvl1pPr>
          </a:lstStyle>
          <a:p>
            <a:pPr>
              <a:defRPr/>
            </a:pPr>
            <a:r>
              <a:rPr lang="ja-JP" altLang="en-US"/>
              <a:t>「マネジメント原理」</a:t>
            </a:r>
            <a:endParaRPr lang="en-US" altLang="ja-JP"/>
          </a:p>
        </p:txBody>
      </p:sp>
      <p:sp>
        <p:nvSpPr>
          <p:cNvPr id="7" name="Rectangle 5"/>
          <p:cNvSpPr>
            <a:spLocks noGrp="1" noChangeArrowheads="1"/>
          </p:cNvSpPr>
          <p:nvPr>
            <p:ph type="ftr" sz="quarter" idx="11"/>
          </p:nvPr>
        </p:nvSpPr>
        <p:spPr>
          <a:xfrm>
            <a:off x="3124200" y="6243638"/>
            <a:ext cx="3248025" cy="457200"/>
          </a:xfrm>
        </p:spPr>
        <p:txBody>
          <a:bodyPr/>
          <a:lstStyle>
            <a:lvl1pPr>
              <a:defRPr/>
            </a:lvl1pPr>
          </a:lstStyle>
          <a:p>
            <a:pPr>
              <a:defRPr/>
            </a:pPr>
            <a:r>
              <a:rPr lang="ja-JP" altLang="en-US"/>
              <a:t>財務管理</a:t>
            </a:r>
            <a:endParaRPr lang="en-US" altLang="ja-JP"/>
          </a:p>
        </p:txBody>
      </p:sp>
      <p:sp>
        <p:nvSpPr>
          <p:cNvPr id="8" name="Rectangle 6"/>
          <p:cNvSpPr>
            <a:spLocks noGrp="1" noChangeArrowheads="1"/>
          </p:cNvSpPr>
          <p:nvPr>
            <p:ph type="sldNum" sz="quarter" idx="12"/>
          </p:nvPr>
        </p:nvSpPr>
        <p:spPr>
          <a:xfrm>
            <a:off x="6553200" y="6243638"/>
            <a:ext cx="2133600" cy="457200"/>
          </a:xfrm>
        </p:spPr>
        <p:txBody>
          <a:bodyPr/>
          <a:lstStyle>
            <a:lvl1pPr>
              <a:defRPr/>
            </a:lvl1pPr>
          </a:lstStyle>
          <a:p>
            <a:pPr>
              <a:defRPr/>
            </a:pPr>
            <a:fld id="{B1C3518F-C2BD-4D79-B2E5-39780A5E7100}" type="slidenum">
              <a:rPr lang="en-US" altLang="ja-JP"/>
              <a:pPr>
                <a:defRPr/>
              </a:pPr>
              <a:t>‹#›</a:t>
            </a:fld>
            <a:endParaRPr lang="en-US" altLang="ja-JP"/>
          </a:p>
        </p:txBody>
      </p:sp>
    </p:spTree>
  </p:cSld>
  <p:clrMapOvr>
    <a:masterClrMapping/>
  </p:clrMapOvr>
  <p:transition>
    <p:zoom/>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r>
              <a:rPr lang="ja-JP" altLang="en-US"/>
              <a:t>「マネジメント原理」</a:t>
            </a: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r>
              <a:rPr lang="ja-JP" altLang="en-US"/>
              <a:t>財務管理</a:t>
            </a: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DFA42E9C-A987-4895-AD65-F5115C42FFFA}" type="slidenum">
              <a:rPr lang="en-US" altLang="ja-JP"/>
              <a:pPr>
                <a:defRPr/>
              </a:pPr>
              <a:t>‹#›</a:t>
            </a:fld>
            <a:endParaRPr lang="en-US" altLang="ja-JP"/>
          </a:p>
        </p:txBody>
      </p:sp>
    </p:spTree>
  </p:cSld>
  <p:clrMapOvr>
    <a:masterClrMapping/>
  </p:clrMapOvr>
  <p:transition>
    <p:zoom/>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176213"/>
            <a:ext cx="2057400" cy="5926137"/>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457200" y="176213"/>
            <a:ext cx="6019800" cy="5926137"/>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r>
              <a:rPr lang="ja-JP" altLang="en-US"/>
              <a:t>「マネジメント原理」</a:t>
            </a: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r>
              <a:rPr lang="ja-JP" altLang="en-US"/>
              <a:t>財務管理</a:t>
            </a: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EFDC74FB-6246-43BE-8849-86E23D89A619}" type="slidenum">
              <a:rPr lang="en-US" altLang="ja-JP"/>
              <a:pPr>
                <a:defRPr/>
              </a:pPr>
              <a:t>‹#›</a:t>
            </a:fld>
            <a:endParaRPr lang="en-US" altLang="ja-JP"/>
          </a:p>
        </p:txBody>
      </p:sp>
    </p:spTree>
  </p:cSld>
  <p:clrMapOvr>
    <a:masterClrMapping/>
  </p:clrMapOvr>
  <p:transition>
    <p:zo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r>
              <a:rPr lang="ja-JP" altLang="en-US"/>
              <a:t>「マネジメント原理」</a:t>
            </a: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r>
              <a:rPr lang="ja-JP" altLang="en-US"/>
              <a:t>財務管理</a:t>
            </a: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A41951A5-0028-4E77-9714-7332A60CD747}" type="slidenum">
              <a:rPr lang="en-US" altLang="ja-JP"/>
              <a:pPr>
                <a:defRPr/>
              </a:pPr>
              <a:t>‹#›</a:t>
            </a:fld>
            <a:endParaRPr lang="en-US" altLang="ja-JP"/>
          </a:p>
        </p:txBody>
      </p:sp>
    </p:spTree>
  </p:cSld>
  <p:clrMapOvr>
    <a:masterClrMapping/>
  </p:clrMapOvr>
  <p:transition>
    <p:zo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r>
              <a:rPr lang="ja-JP" altLang="en-US"/>
              <a:t>「マネジメント原理」</a:t>
            </a: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r>
              <a:rPr lang="ja-JP" altLang="en-US"/>
              <a:t>財務管理</a:t>
            </a: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20E32F05-8E14-4354-96FA-057EDA7AF00A}" type="slidenum">
              <a:rPr lang="en-US" altLang="ja-JP"/>
              <a:pPr>
                <a:defRPr/>
              </a:pPr>
              <a:t>‹#›</a:t>
            </a:fld>
            <a:endParaRPr lang="en-US" altLang="ja-JP"/>
          </a:p>
        </p:txBody>
      </p:sp>
    </p:spTree>
  </p:cSld>
  <p:clrMapOvr>
    <a:masterClrMapping/>
  </p:clrMapOvr>
  <p:transition>
    <p:zoom/>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57200" y="1819275"/>
            <a:ext cx="4038600" cy="42830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4648200" y="1819275"/>
            <a:ext cx="4038600" cy="42830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p:cNvSpPr>
            <a:spLocks noGrp="1" noChangeArrowheads="1"/>
          </p:cNvSpPr>
          <p:nvPr>
            <p:ph type="dt" sz="half" idx="10"/>
          </p:nvPr>
        </p:nvSpPr>
        <p:spPr>
          <a:ln/>
        </p:spPr>
        <p:txBody>
          <a:bodyPr/>
          <a:lstStyle>
            <a:lvl1pPr>
              <a:defRPr/>
            </a:lvl1pPr>
          </a:lstStyle>
          <a:p>
            <a:pPr>
              <a:defRPr/>
            </a:pPr>
            <a:r>
              <a:rPr lang="ja-JP" altLang="en-US"/>
              <a:t>「マネジメント原理」</a:t>
            </a: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r>
              <a:rPr lang="ja-JP" altLang="en-US"/>
              <a:t>財務管理</a:t>
            </a: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019FD916-8E47-4448-A9EF-3A6E04E5F8E1}" type="slidenum">
              <a:rPr lang="en-US" altLang="ja-JP"/>
              <a:pPr>
                <a:defRPr/>
              </a:pPr>
              <a:t>‹#›</a:t>
            </a:fld>
            <a:endParaRPr lang="en-US" altLang="ja-JP"/>
          </a:p>
        </p:txBody>
      </p:sp>
    </p:spTree>
  </p:cSld>
  <p:clrMapOvr>
    <a:masterClrMapping/>
  </p:clrMapOvr>
  <p:transition>
    <p:zoom/>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p:cNvSpPr>
            <a:spLocks noGrp="1" noChangeArrowheads="1"/>
          </p:cNvSpPr>
          <p:nvPr>
            <p:ph type="dt" sz="half" idx="10"/>
          </p:nvPr>
        </p:nvSpPr>
        <p:spPr>
          <a:ln/>
        </p:spPr>
        <p:txBody>
          <a:bodyPr/>
          <a:lstStyle>
            <a:lvl1pPr>
              <a:defRPr/>
            </a:lvl1pPr>
          </a:lstStyle>
          <a:p>
            <a:pPr>
              <a:defRPr/>
            </a:pPr>
            <a:r>
              <a:rPr lang="ja-JP" altLang="en-US"/>
              <a:t>「マネジメント原理」</a:t>
            </a:r>
            <a:endParaRPr lang="en-US" altLang="ja-JP"/>
          </a:p>
        </p:txBody>
      </p:sp>
      <p:sp>
        <p:nvSpPr>
          <p:cNvPr id="8" name="Rectangle 5"/>
          <p:cNvSpPr>
            <a:spLocks noGrp="1" noChangeArrowheads="1"/>
          </p:cNvSpPr>
          <p:nvPr>
            <p:ph type="ftr" sz="quarter" idx="11"/>
          </p:nvPr>
        </p:nvSpPr>
        <p:spPr>
          <a:ln/>
        </p:spPr>
        <p:txBody>
          <a:bodyPr/>
          <a:lstStyle>
            <a:lvl1pPr>
              <a:defRPr/>
            </a:lvl1pPr>
          </a:lstStyle>
          <a:p>
            <a:pPr>
              <a:defRPr/>
            </a:pPr>
            <a:r>
              <a:rPr lang="ja-JP" altLang="en-US"/>
              <a:t>財務管理</a:t>
            </a:r>
            <a:endParaRPr lang="en-US" altLang="ja-JP"/>
          </a:p>
        </p:txBody>
      </p:sp>
      <p:sp>
        <p:nvSpPr>
          <p:cNvPr id="9" name="Rectangle 6"/>
          <p:cNvSpPr>
            <a:spLocks noGrp="1" noChangeArrowheads="1"/>
          </p:cNvSpPr>
          <p:nvPr>
            <p:ph type="sldNum" sz="quarter" idx="12"/>
          </p:nvPr>
        </p:nvSpPr>
        <p:spPr>
          <a:ln/>
        </p:spPr>
        <p:txBody>
          <a:bodyPr/>
          <a:lstStyle>
            <a:lvl1pPr>
              <a:defRPr/>
            </a:lvl1pPr>
          </a:lstStyle>
          <a:p>
            <a:pPr>
              <a:defRPr/>
            </a:pPr>
            <a:fld id="{9BE65D06-7865-40D5-BACF-78FA5D66C226}" type="slidenum">
              <a:rPr lang="en-US" altLang="ja-JP"/>
              <a:pPr>
                <a:defRPr/>
              </a:pPr>
              <a:t>‹#›</a:t>
            </a:fld>
            <a:endParaRPr lang="en-US" altLang="ja-JP"/>
          </a:p>
        </p:txBody>
      </p:sp>
    </p:spTree>
  </p:cSld>
  <p:clrMapOvr>
    <a:masterClrMapping/>
  </p:clrMapOvr>
  <p:transition>
    <p:zo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Rectangle 4"/>
          <p:cNvSpPr>
            <a:spLocks noGrp="1" noChangeArrowheads="1"/>
          </p:cNvSpPr>
          <p:nvPr>
            <p:ph type="dt" sz="half" idx="10"/>
          </p:nvPr>
        </p:nvSpPr>
        <p:spPr>
          <a:ln/>
        </p:spPr>
        <p:txBody>
          <a:bodyPr/>
          <a:lstStyle>
            <a:lvl1pPr>
              <a:defRPr/>
            </a:lvl1pPr>
          </a:lstStyle>
          <a:p>
            <a:pPr>
              <a:defRPr/>
            </a:pPr>
            <a:r>
              <a:rPr lang="ja-JP" altLang="en-US"/>
              <a:t>「マネジメント原理」</a:t>
            </a:r>
            <a:endParaRPr lang="en-US" altLang="ja-JP"/>
          </a:p>
        </p:txBody>
      </p:sp>
      <p:sp>
        <p:nvSpPr>
          <p:cNvPr id="4" name="Rectangle 5"/>
          <p:cNvSpPr>
            <a:spLocks noGrp="1" noChangeArrowheads="1"/>
          </p:cNvSpPr>
          <p:nvPr>
            <p:ph type="ftr" sz="quarter" idx="11"/>
          </p:nvPr>
        </p:nvSpPr>
        <p:spPr>
          <a:ln/>
        </p:spPr>
        <p:txBody>
          <a:bodyPr/>
          <a:lstStyle>
            <a:lvl1pPr>
              <a:defRPr/>
            </a:lvl1pPr>
          </a:lstStyle>
          <a:p>
            <a:pPr>
              <a:defRPr/>
            </a:pPr>
            <a:r>
              <a:rPr lang="ja-JP" altLang="en-US"/>
              <a:t>財務管理</a:t>
            </a:r>
            <a:endParaRPr lang="en-US" altLang="ja-JP"/>
          </a:p>
        </p:txBody>
      </p:sp>
      <p:sp>
        <p:nvSpPr>
          <p:cNvPr id="5" name="Rectangle 6"/>
          <p:cNvSpPr>
            <a:spLocks noGrp="1" noChangeArrowheads="1"/>
          </p:cNvSpPr>
          <p:nvPr>
            <p:ph type="sldNum" sz="quarter" idx="12"/>
          </p:nvPr>
        </p:nvSpPr>
        <p:spPr>
          <a:ln/>
        </p:spPr>
        <p:txBody>
          <a:bodyPr/>
          <a:lstStyle>
            <a:lvl1pPr>
              <a:defRPr/>
            </a:lvl1pPr>
          </a:lstStyle>
          <a:p>
            <a:pPr>
              <a:defRPr/>
            </a:pPr>
            <a:fld id="{9F3B949A-11FB-49C5-A633-DB0AAF0420E1}" type="slidenum">
              <a:rPr lang="en-US" altLang="ja-JP"/>
              <a:pPr>
                <a:defRPr/>
              </a:pPr>
              <a:t>‹#›</a:t>
            </a:fld>
            <a:endParaRPr lang="en-US" altLang="ja-JP"/>
          </a:p>
        </p:txBody>
      </p:sp>
    </p:spTree>
  </p:cSld>
  <p:clrMapOvr>
    <a:masterClrMapping/>
  </p:clrMapOvr>
  <p:transition>
    <p:zoom/>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r>
              <a:rPr lang="ja-JP" altLang="en-US"/>
              <a:t>「マネジメント原理」</a:t>
            </a:r>
            <a:endParaRPr lang="en-US" altLang="ja-JP"/>
          </a:p>
        </p:txBody>
      </p:sp>
      <p:sp>
        <p:nvSpPr>
          <p:cNvPr id="3" name="Rectangle 5"/>
          <p:cNvSpPr>
            <a:spLocks noGrp="1" noChangeArrowheads="1"/>
          </p:cNvSpPr>
          <p:nvPr>
            <p:ph type="ftr" sz="quarter" idx="11"/>
          </p:nvPr>
        </p:nvSpPr>
        <p:spPr>
          <a:ln/>
        </p:spPr>
        <p:txBody>
          <a:bodyPr/>
          <a:lstStyle>
            <a:lvl1pPr>
              <a:defRPr/>
            </a:lvl1pPr>
          </a:lstStyle>
          <a:p>
            <a:pPr>
              <a:defRPr/>
            </a:pPr>
            <a:r>
              <a:rPr lang="ja-JP" altLang="en-US"/>
              <a:t>財務管理</a:t>
            </a:r>
            <a:endParaRPr lang="en-US" altLang="ja-JP"/>
          </a:p>
        </p:txBody>
      </p:sp>
      <p:sp>
        <p:nvSpPr>
          <p:cNvPr id="4" name="Rectangle 6"/>
          <p:cNvSpPr>
            <a:spLocks noGrp="1" noChangeArrowheads="1"/>
          </p:cNvSpPr>
          <p:nvPr>
            <p:ph type="sldNum" sz="quarter" idx="12"/>
          </p:nvPr>
        </p:nvSpPr>
        <p:spPr>
          <a:ln/>
        </p:spPr>
        <p:txBody>
          <a:bodyPr/>
          <a:lstStyle>
            <a:lvl1pPr>
              <a:defRPr/>
            </a:lvl1pPr>
          </a:lstStyle>
          <a:p>
            <a:pPr>
              <a:defRPr/>
            </a:pPr>
            <a:fld id="{71C909A2-A808-41F2-B3E7-17E9570D48FC}" type="slidenum">
              <a:rPr lang="en-US" altLang="ja-JP"/>
              <a:pPr>
                <a:defRPr/>
              </a:pPr>
              <a:t>‹#›</a:t>
            </a:fld>
            <a:endParaRPr lang="en-US" altLang="ja-JP"/>
          </a:p>
        </p:txBody>
      </p:sp>
    </p:spTree>
  </p:cSld>
  <p:clrMapOvr>
    <a:masterClrMapping/>
  </p:clrMapOvr>
  <p:transition>
    <p:zoom/>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r>
              <a:rPr lang="ja-JP" altLang="en-US"/>
              <a:t>「マネジメント原理」</a:t>
            </a: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r>
              <a:rPr lang="ja-JP" altLang="en-US"/>
              <a:t>財務管理</a:t>
            </a: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ABF88260-F46B-47BB-A555-A0436269DCAA}" type="slidenum">
              <a:rPr lang="en-US" altLang="ja-JP"/>
              <a:pPr>
                <a:defRPr/>
              </a:pPr>
              <a:t>‹#›</a:t>
            </a:fld>
            <a:endParaRPr lang="en-US" altLang="ja-JP"/>
          </a:p>
        </p:txBody>
      </p:sp>
    </p:spTree>
  </p:cSld>
  <p:clrMapOvr>
    <a:masterClrMapping/>
  </p:clrMapOvr>
  <p:transition>
    <p:zoom/>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r>
              <a:rPr lang="ja-JP" altLang="en-US"/>
              <a:t>「マネジメント原理」</a:t>
            </a: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r>
              <a:rPr lang="ja-JP" altLang="en-US"/>
              <a:t>財務管理</a:t>
            </a: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F542F2CF-0491-43A4-923D-1C8C2D3AFCC0}" type="slidenum">
              <a:rPr lang="en-US" altLang="ja-JP"/>
              <a:pPr>
                <a:defRPr/>
              </a:pPr>
              <a:t>‹#›</a:t>
            </a:fld>
            <a:endParaRPr lang="en-US" altLang="ja-JP"/>
          </a:p>
        </p:txBody>
      </p:sp>
    </p:spTree>
  </p:cSld>
  <p:clrMapOvr>
    <a:masterClrMapping/>
  </p:clrMapOvr>
  <p:transition>
    <p:zoom/>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47261" y="402397"/>
            <a:ext cx="8229600" cy="12747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dirty="0"/>
              <a:t>マスタ タイトルの書式設定</a:t>
            </a:r>
          </a:p>
        </p:txBody>
      </p:sp>
      <p:sp>
        <p:nvSpPr>
          <p:cNvPr id="1027" name="Rectangle 3"/>
          <p:cNvSpPr>
            <a:spLocks noGrp="1" noChangeArrowheads="1"/>
          </p:cNvSpPr>
          <p:nvPr>
            <p:ph type="body" idx="1"/>
          </p:nvPr>
        </p:nvSpPr>
        <p:spPr bwMode="auto">
          <a:xfrm>
            <a:off x="457200" y="1570383"/>
            <a:ext cx="8229600" cy="468527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dirty="0"/>
              <a:t>マスタ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p>
        </p:txBody>
      </p:sp>
      <p:sp>
        <p:nvSpPr>
          <p:cNvPr id="7172" name="Rectangle 4"/>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kumimoji="0" sz="1600">
                <a:latin typeface="+mj-lt"/>
              </a:defRPr>
            </a:lvl1pPr>
          </a:lstStyle>
          <a:p>
            <a:pPr>
              <a:defRPr/>
            </a:pPr>
            <a:r>
              <a:rPr lang="ja-JP" altLang="en-US"/>
              <a:t>「マネジメント原理」</a:t>
            </a:r>
            <a:endParaRPr lang="en-US" altLang="ja-JP"/>
          </a:p>
        </p:txBody>
      </p:sp>
      <p:sp>
        <p:nvSpPr>
          <p:cNvPr id="7173" name="Rectangle 5"/>
          <p:cNvSpPr>
            <a:spLocks noGrp="1" noChangeArrowheads="1"/>
          </p:cNvSpPr>
          <p:nvPr>
            <p:ph type="ftr" sz="quarter" idx="3"/>
          </p:nvPr>
        </p:nvSpPr>
        <p:spPr bwMode="auto">
          <a:xfrm>
            <a:off x="2594112" y="6248400"/>
            <a:ext cx="4640125"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kumimoji="0" sz="1600">
                <a:latin typeface="+mj-lt"/>
              </a:defRPr>
            </a:lvl1pPr>
          </a:lstStyle>
          <a:p>
            <a:pPr>
              <a:defRPr/>
            </a:pPr>
            <a:r>
              <a:rPr lang="ja-JP" altLang="en-US"/>
              <a:t>財務管理</a:t>
            </a:r>
            <a:endParaRPr lang="en-US" altLang="ja-JP"/>
          </a:p>
        </p:txBody>
      </p:sp>
      <p:sp>
        <p:nvSpPr>
          <p:cNvPr id="7174" name="Rectangle 6"/>
          <p:cNvSpPr>
            <a:spLocks noGrp="1" noChangeArrowheads="1"/>
          </p:cNvSpPr>
          <p:nvPr>
            <p:ph type="sldNum" sz="quarter" idx="4"/>
          </p:nvPr>
        </p:nvSpPr>
        <p:spPr bwMode="auto">
          <a:xfrm>
            <a:off x="7181850" y="6243638"/>
            <a:ext cx="150495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kumimoji="0" sz="2000">
                <a:latin typeface="+mj-lt"/>
              </a:defRPr>
            </a:lvl1pPr>
          </a:lstStyle>
          <a:p>
            <a:pPr>
              <a:defRPr/>
            </a:pPr>
            <a:fld id="{BF4033AB-F934-4BA3-9D87-D0C02217DAD4}" type="slidenum">
              <a:rPr lang="en-US" altLang="ja-JP"/>
              <a:pPr>
                <a:defRPr/>
              </a:pPr>
              <a:t>‹#›</a:t>
            </a:fld>
            <a:endParaRPr lang="en-US" altLang="ja-JP"/>
          </a:p>
        </p:txBody>
      </p:sp>
      <p:sp>
        <p:nvSpPr>
          <p:cNvPr id="7175" name="Freeform 7"/>
          <p:cNvSpPr>
            <a:spLocks noChangeArrowheads="1"/>
          </p:cNvSpPr>
          <p:nvPr/>
        </p:nvSpPr>
        <p:spPr bwMode="auto">
          <a:xfrm>
            <a:off x="381000" y="228600"/>
            <a:ext cx="8229600" cy="609600"/>
          </a:xfrm>
          <a:custGeom>
            <a:avLst/>
            <a:gdLst/>
            <a:ahLst/>
            <a:cxnLst>
              <a:cxn ang="0">
                <a:pos x="0" y="1000"/>
              </a:cxn>
              <a:cxn ang="0">
                <a:pos x="0" y="0"/>
              </a:cxn>
              <a:cxn ang="0">
                <a:pos x="1000" y="0"/>
              </a:cxn>
            </a:cxnLst>
            <a:rect l="0" t="0" r="r" b="b"/>
            <a:pathLst>
              <a:path w="1000" h="1000">
                <a:moveTo>
                  <a:pt x="0" y="1000"/>
                </a:moveTo>
                <a:lnTo>
                  <a:pt x="0" y="0"/>
                </a:lnTo>
                <a:lnTo>
                  <a:pt x="1000" y="0"/>
                </a:lnTo>
              </a:path>
            </a:pathLst>
          </a:custGeom>
          <a:noFill/>
          <a:ln w="19050" cap="flat" cmpd="sng">
            <a:solidFill>
              <a:schemeClr val="accent1"/>
            </a:solidFill>
            <a:prstDash val="solid"/>
            <a:miter lim="800000"/>
            <a:headEnd/>
            <a:tailEnd/>
          </a:ln>
        </p:spPr>
        <p:txBody>
          <a:bodyPr/>
          <a:lstStyle/>
          <a:p>
            <a:pPr>
              <a:defRPr/>
            </a:pPr>
            <a:endParaRPr lang="ja-JP" altLang="en-US"/>
          </a:p>
        </p:txBody>
      </p:sp>
      <p:sp>
        <p:nvSpPr>
          <p:cNvPr id="7176" name="Line 8"/>
          <p:cNvSpPr>
            <a:spLocks noChangeShapeType="1"/>
          </p:cNvSpPr>
          <p:nvPr/>
        </p:nvSpPr>
        <p:spPr bwMode="auto">
          <a:xfrm>
            <a:off x="457200" y="6311346"/>
            <a:ext cx="8229600" cy="0"/>
          </a:xfrm>
          <a:prstGeom prst="line">
            <a:avLst/>
          </a:prstGeom>
          <a:noFill/>
          <a:ln w="19050">
            <a:solidFill>
              <a:schemeClr val="accent1"/>
            </a:solidFill>
            <a:round/>
            <a:headEnd/>
            <a:tailEnd/>
          </a:ln>
          <a:effectLst/>
        </p:spPr>
        <p:txBody>
          <a:bodyPr/>
          <a:lstStyle/>
          <a:p>
            <a:pPr>
              <a:defRPr/>
            </a:pPr>
            <a:endParaRPr lang="ja-JP" altLang="en-US"/>
          </a:p>
        </p:txBody>
      </p:sp>
    </p:spTree>
  </p:cSld>
  <p:clrMap bg1="lt1" tx1="dk1" bg2="lt2" tx2="dk2" accent1="accent1" accent2="accent2" accent3="accent3" accent4="accent4" accent5="accent5" accent6="accent6" hlink="hlink" folHlink="folHlink"/>
  <p:sldLayoutIdLst>
    <p:sldLayoutId id="2147483732"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27">
                                            <p:txEl>
                                              <p:pRg st="0" end="0"/>
                                            </p:txEl>
                                          </p:spTgt>
                                        </p:tgtEl>
                                        <p:attrNameLst>
                                          <p:attrName>style.visibility</p:attrName>
                                        </p:attrNameLst>
                                      </p:cBhvr>
                                      <p:to>
                                        <p:strVal val="visible"/>
                                      </p:to>
                                    </p:set>
                                    <p:animEffect transition="in" filter="fade">
                                      <p:cBhvr>
                                        <p:cTn id="7" dur="500"/>
                                        <p:tgtEl>
                                          <p:spTgt spid="102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27">
                                            <p:txEl>
                                              <p:pRg st="1" end="1"/>
                                            </p:txEl>
                                          </p:spTgt>
                                        </p:tgtEl>
                                        <p:attrNameLst>
                                          <p:attrName>style.visibility</p:attrName>
                                        </p:attrNameLst>
                                      </p:cBhvr>
                                      <p:to>
                                        <p:strVal val="visible"/>
                                      </p:to>
                                    </p:set>
                                    <p:animEffect transition="in" filter="fade">
                                      <p:cBhvr>
                                        <p:cTn id="12" dur="500"/>
                                        <p:tgtEl>
                                          <p:spTgt spid="102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27">
                                            <p:txEl>
                                              <p:pRg st="2" end="2"/>
                                            </p:txEl>
                                          </p:spTgt>
                                        </p:tgtEl>
                                        <p:attrNameLst>
                                          <p:attrName>style.visibility</p:attrName>
                                        </p:attrNameLst>
                                      </p:cBhvr>
                                      <p:to>
                                        <p:strVal val="visible"/>
                                      </p:to>
                                    </p:set>
                                    <p:animEffect transition="in" filter="fade">
                                      <p:cBhvr>
                                        <p:cTn id="17" dur="500"/>
                                        <p:tgtEl>
                                          <p:spTgt spid="102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027">
                                            <p:txEl>
                                              <p:pRg st="3" end="3"/>
                                            </p:txEl>
                                          </p:spTgt>
                                        </p:tgtEl>
                                        <p:attrNameLst>
                                          <p:attrName>style.visibility</p:attrName>
                                        </p:attrNameLst>
                                      </p:cBhvr>
                                      <p:to>
                                        <p:strVal val="visible"/>
                                      </p:to>
                                    </p:set>
                                    <p:animEffect transition="in" filter="fade">
                                      <p:cBhvr>
                                        <p:cTn id="22" dur="500"/>
                                        <p:tgtEl>
                                          <p:spTgt spid="102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027">
                                            <p:txEl>
                                              <p:pRg st="4" end="4"/>
                                            </p:txEl>
                                          </p:spTgt>
                                        </p:tgtEl>
                                        <p:attrNameLst>
                                          <p:attrName>style.visibility</p:attrName>
                                        </p:attrNameLst>
                                      </p:cBhvr>
                                      <p:to>
                                        <p:strVal val="visible"/>
                                      </p:to>
                                    </p:set>
                                    <p:animEffect transition="in" filter="fade">
                                      <p:cBhvr>
                                        <p:cTn id="27" dur="500"/>
                                        <p:tgtEl>
                                          <p:spTgt spid="102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7" grpId="0" build="p">
        <p:tmplLst>
          <p:tmpl lvl="1">
            <p:tnLst>
              <p:par>
                <p:cTn presetID="10" presetClass="entr" presetSubtype="0" fill="hold" nodeType="clickEffect">
                  <p:stCondLst>
                    <p:cond delay="0"/>
                  </p:stCondLst>
                  <p:childTnLst>
                    <p:set>
                      <p:cBhvr>
                        <p:cTn dur="1" fill="hold">
                          <p:stCondLst>
                            <p:cond delay="0"/>
                          </p:stCondLst>
                        </p:cTn>
                        <p:tgtEl>
                          <p:spTgt spid="1027"/>
                        </p:tgtEl>
                        <p:attrNameLst>
                          <p:attrName>style.visibility</p:attrName>
                        </p:attrNameLst>
                      </p:cBhvr>
                      <p:to>
                        <p:strVal val="visible"/>
                      </p:to>
                    </p:set>
                    <p:animEffect transition="in" filter="fade">
                      <p:cBhvr>
                        <p:cTn dur="500"/>
                        <p:tgtEl>
                          <p:spTgt spid="1027"/>
                        </p:tgtEl>
                      </p:cBhvr>
                    </p:animEffect>
                  </p:childTnLst>
                </p:cTn>
              </p:par>
            </p:tnLst>
          </p:tmpl>
          <p:tmpl lvl="2">
            <p:tnLst>
              <p:par>
                <p:cTn presetID="10" presetClass="entr" presetSubtype="0" fill="hold" nodeType="clickEffect">
                  <p:stCondLst>
                    <p:cond delay="0"/>
                  </p:stCondLst>
                  <p:childTnLst>
                    <p:set>
                      <p:cBhvr>
                        <p:cTn dur="1" fill="hold">
                          <p:stCondLst>
                            <p:cond delay="0"/>
                          </p:stCondLst>
                        </p:cTn>
                        <p:tgtEl>
                          <p:spTgt spid="1027"/>
                        </p:tgtEl>
                        <p:attrNameLst>
                          <p:attrName>style.visibility</p:attrName>
                        </p:attrNameLst>
                      </p:cBhvr>
                      <p:to>
                        <p:strVal val="visible"/>
                      </p:to>
                    </p:set>
                    <p:animEffect transition="in" filter="fade">
                      <p:cBhvr>
                        <p:cTn dur="500"/>
                        <p:tgtEl>
                          <p:spTgt spid="1027"/>
                        </p:tgtEl>
                      </p:cBhvr>
                    </p:animEffect>
                  </p:childTnLst>
                </p:cTn>
              </p:par>
            </p:tnLst>
          </p:tmpl>
          <p:tmpl lvl="3">
            <p:tnLst>
              <p:par>
                <p:cTn presetID="10" presetClass="entr" presetSubtype="0" fill="hold" nodeType="clickEffect">
                  <p:stCondLst>
                    <p:cond delay="0"/>
                  </p:stCondLst>
                  <p:childTnLst>
                    <p:set>
                      <p:cBhvr>
                        <p:cTn dur="1" fill="hold">
                          <p:stCondLst>
                            <p:cond delay="0"/>
                          </p:stCondLst>
                        </p:cTn>
                        <p:tgtEl>
                          <p:spTgt spid="1027"/>
                        </p:tgtEl>
                        <p:attrNameLst>
                          <p:attrName>style.visibility</p:attrName>
                        </p:attrNameLst>
                      </p:cBhvr>
                      <p:to>
                        <p:strVal val="visible"/>
                      </p:to>
                    </p:set>
                    <p:animEffect transition="in" filter="fade">
                      <p:cBhvr>
                        <p:cTn dur="500"/>
                        <p:tgtEl>
                          <p:spTgt spid="1027"/>
                        </p:tgtEl>
                      </p:cBhvr>
                    </p:animEffect>
                  </p:childTnLst>
                </p:cTn>
              </p:par>
            </p:tnLst>
          </p:tmpl>
          <p:tmpl lvl="4">
            <p:tnLst>
              <p:par>
                <p:cTn presetID="10" presetClass="entr" presetSubtype="0" fill="hold" nodeType="clickEffect">
                  <p:stCondLst>
                    <p:cond delay="0"/>
                  </p:stCondLst>
                  <p:childTnLst>
                    <p:set>
                      <p:cBhvr>
                        <p:cTn dur="1" fill="hold">
                          <p:stCondLst>
                            <p:cond delay="0"/>
                          </p:stCondLst>
                        </p:cTn>
                        <p:tgtEl>
                          <p:spTgt spid="1027"/>
                        </p:tgtEl>
                        <p:attrNameLst>
                          <p:attrName>style.visibility</p:attrName>
                        </p:attrNameLst>
                      </p:cBhvr>
                      <p:to>
                        <p:strVal val="visible"/>
                      </p:to>
                    </p:set>
                    <p:animEffect transition="in" filter="fade">
                      <p:cBhvr>
                        <p:cTn dur="500"/>
                        <p:tgtEl>
                          <p:spTgt spid="1027"/>
                        </p:tgtEl>
                      </p:cBhvr>
                    </p:animEffect>
                  </p:childTnLst>
                </p:cTn>
              </p:par>
            </p:tnLst>
          </p:tmpl>
          <p:tmpl lvl="5">
            <p:tnLst>
              <p:par>
                <p:cTn presetID="10" presetClass="entr" presetSubtype="0" fill="hold" nodeType="clickEffect">
                  <p:stCondLst>
                    <p:cond delay="0"/>
                  </p:stCondLst>
                  <p:childTnLst>
                    <p:set>
                      <p:cBhvr>
                        <p:cTn dur="1" fill="hold">
                          <p:stCondLst>
                            <p:cond delay="0"/>
                          </p:stCondLst>
                        </p:cTn>
                        <p:tgtEl>
                          <p:spTgt spid="1027"/>
                        </p:tgtEl>
                        <p:attrNameLst>
                          <p:attrName>style.visibility</p:attrName>
                        </p:attrNameLst>
                      </p:cBhvr>
                      <p:to>
                        <p:strVal val="visible"/>
                      </p:to>
                    </p:set>
                    <p:animEffect transition="in" filter="fade">
                      <p:cBhvr>
                        <p:cTn dur="500"/>
                        <p:tgtEl>
                          <p:spTgt spid="1027"/>
                        </p:tgtEl>
                      </p:cBhvr>
                    </p:animEffect>
                  </p:childTnLst>
                </p:cTn>
              </p:par>
            </p:tnLst>
          </p:tmpl>
        </p:tmplLst>
      </p:bldP>
    </p:bldLst>
  </p:timing>
  <p:hf hdr="0"/>
  <p:txStyles>
    <p:title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200">
          <a:solidFill>
            <a:schemeClr val="tx2"/>
          </a:solidFill>
          <a:latin typeface="Garamond" pitchFamily="18" charset="0"/>
          <a:ea typeface="ＭＳ Ｐゴシック" pitchFamily="50" charset="-128"/>
        </a:defRPr>
      </a:lvl2pPr>
      <a:lvl3pPr algn="l" rtl="0" eaLnBrk="0" fontAlgn="base" hangingPunct="0">
        <a:spcBef>
          <a:spcPct val="0"/>
        </a:spcBef>
        <a:spcAft>
          <a:spcPct val="0"/>
        </a:spcAft>
        <a:defRPr kumimoji="1" sz="4200">
          <a:solidFill>
            <a:schemeClr val="tx2"/>
          </a:solidFill>
          <a:latin typeface="Garamond" pitchFamily="18" charset="0"/>
          <a:ea typeface="ＭＳ Ｐゴシック" pitchFamily="50" charset="-128"/>
        </a:defRPr>
      </a:lvl3pPr>
      <a:lvl4pPr algn="l" rtl="0" eaLnBrk="0" fontAlgn="base" hangingPunct="0">
        <a:spcBef>
          <a:spcPct val="0"/>
        </a:spcBef>
        <a:spcAft>
          <a:spcPct val="0"/>
        </a:spcAft>
        <a:defRPr kumimoji="1" sz="4200">
          <a:solidFill>
            <a:schemeClr val="tx2"/>
          </a:solidFill>
          <a:latin typeface="Garamond" pitchFamily="18" charset="0"/>
          <a:ea typeface="ＭＳ Ｐゴシック" pitchFamily="50" charset="-128"/>
        </a:defRPr>
      </a:lvl4pPr>
      <a:lvl5pPr algn="l" rtl="0" eaLnBrk="0" fontAlgn="base" hangingPunct="0">
        <a:spcBef>
          <a:spcPct val="0"/>
        </a:spcBef>
        <a:spcAft>
          <a:spcPct val="0"/>
        </a:spcAft>
        <a:defRPr kumimoji="1" sz="4200">
          <a:solidFill>
            <a:schemeClr val="tx2"/>
          </a:solidFill>
          <a:latin typeface="Garamond" pitchFamily="18" charset="0"/>
          <a:ea typeface="ＭＳ Ｐゴシック" pitchFamily="50" charset="-128"/>
        </a:defRPr>
      </a:lvl5pPr>
      <a:lvl6pPr marL="457200" algn="l" rtl="0" fontAlgn="base">
        <a:spcBef>
          <a:spcPct val="0"/>
        </a:spcBef>
        <a:spcAft>
          <a:spcPct val="0"/>
        </a:spcAft>
        <a:defRPr kumimoji="1" sz="4200">
          <a:solidFill>
            <a:schemeClr val="tx2"/>
          </a:solidFill>
          <a:latin typeface="Garamond" pitchFamily="18" charset="0"/>
          <a:ea typeface="ＭＳ Ｐゴシック" pitchFamily="50" charset="-128"/>
        </a:defRPr>
      </a:lvl6pPr>
      <a:lvl7pPr marL="914400" algn="l" rtl="0" fontAlgn="base">
        <a:spcBef>
          <a:spcPct val="0"/>
        </a:spcBef>
        <a:spcAft>
          <a:spcPct val="0"/>
        </a:spcAft>
        <a:defRPr kumimoji="1" sz="4200">
          <a:solidFill>
            <a:schemeClr val="tx2"/>
          </a:solidFill>
          <a:latin typeface="Garamond" pitchFamily="18" charset="0"/>
          <a:ea typeface="ＭＳ Ｐゴシック" pitchFamily="50" charset="-128"/>
        </a:defRPr>
      </a:lvl7pPr>
      <a:lvl8pPr marL="1371600" algn="l" rtl="0" fontAlgn="base">
        <a:spcBef>
          <a:spcPct val="0"/>
        </a:spcBef>
        <a:spcAft>
          <a:spcPct val="0"/>
        </a:spcAft>
        <a:defRPr kumimoji="1" sz="4200">
          <a:solidFill>
            <a:schemeClr val="tx2"/>
          </a:solidFill>
          <a:latin typeface="Garamond" pitchFamily="18" charset="0"/>
          <a:ea typeface="ＭＳ Ｐゴシック" pitchFamily="50" charset="-128"/>
        </a:defRPr>
      </a:lvl8pPr>
      <a:lvl9pPr marL="1828800" algn="l" rtl="0" fontAlgn="base">
        <a:spcBef>
          <a:spcPct val="0"/>
        </a:spcBef>
        <a:spcAft>
          <a:spcPct val="0"/>
        </a:spcAft>
        <a:defRPr kumimoji="1" sz="4200">
          <a:solidFill>
            <a:schemeClr val="tx2"/>
          </a:solidFill>
          <a:latin typeface="Garamond" pitchFamily="18" charset="0"/>
          <a:ea typeface="ＭＳ Ｐゴシック" pitchFamily="50" charset="-128"/>
        </a:defRPr>
      </a:lvl9pPr>
    </p:titleStyle>
    <p:bodyStyle>
      <a:lvl1pPr marL="342900" indent="-342900" algn="l" rtl="0" eaLnBrk="0" fontAlgn="base" hangingPunct="0">
        <a:spcBef>
          <a:spcPct val="20000"/>
        </a:spcBef>
        <a:spcAft>
          <a:spcPct val="0"/>
        </a:spcAft>
        <a:buClr>
          <a:schemeClr val="accent1"/>
        </a:buClr>
        <a:buSzPct val="65000"/>
        <a:buFont typeface="Wingdings" pitchFamily="2" charset="2"/>
        <a:buChar char="n"/>
        <a:defRPr kumimoji="1" sz="2800">
          <a:solidFill>
            <a:schemeClr val="tx1"/>
          </a:solidFill>
          <a:latin typeface="+mn-lt"/>
          <a:ea typeface="+mn-ea"/>
          <a:cs typeface="+mn-cs"/>
        </a:defRPr>
      </a:lvl1pPr>
      <a:lvl2pPr marL="669925" indent="-325438" algn="l" rtl="0" eaLnBrk="0" fontAlgn="base" hangingPunct="0">
        <a:spcBef>
          <a:spcPct val="20000"/>
        </a:spcBef>
        <a:spcAft>
          <a:spcPct val="0"/>
        </a:spcAft>
        <a:buClr>
          <a:schemeClr val="accent2"/>
        </a:buClr>
        <a:buSzPct val="60000"/>
        <a:buFont typeface="Wingdings" pitchFamily="2" charset="2"/>
        <a:buChar char="q"/>
        <a:defRPr kumimoji="1" sz="2400">
          <a:solidFill>
            <a:schemeClr val="tx1"/>
          </a:solidFill>
          <a:latin typeface="+mn-lt"/>
          <a:ea typeface="+mn-ea"/>
        </a:defRPr>
      </a:lvl2pPr>
      <a:lvl3pPr marL="893763" indent="-222250" algn="l" rtl="0" eaLnBrk="0" fontAlgn="base" hangingPunct="0">
        <a:spcBef>
          <a:spcPct val="20000"/>
        </a:spcBef>
        <a:spcAft>
          <a:spcPct val="0"/>
        </a:spcAft>
        <a:buClr>
          <a:schemeClr val="accent1"/>
        </a:buClr>
        <a:buSzPct val="65000"/>
        <a:buFont typeface="Wingdings" pitchFamily="2" charset="2"/>
        <a:buChar char="n"/>
        <a:defRPr kumimoji="1" sz="2000">
          <a:solidFill>
            <a:schemeClr val="tx1"/>
          </a:solidFill>
          <a:latin typeface="+mn-lt"/>
          <a:ea typeface="+mn-ea"/>
        </a:defRPr>
      </a:lvl3pPr>
      <a:lvl4pPr marL="1252538" indent="-228600" algn="l" rtl="0" eaLnBrk="0" fontAlgn="base" hangingPunct="0">
        <a:spcBef>
          <a:spcPct val="20000"/>
        </a:spcBef>
        <a:spcAft>
          <a:spcPct val="0"/>
        </a:spcAft>
        <a:buClr>
          <a:schemeClr val="accent2"/>
        </a:buClr>
        <a:buSzPct val="70000"/>
        <a:buFont typeface="Wingdings" pitchFamily="2" charset="2"/>
        <a:buChar char="q"/>
        <a:defRPr kumimoji="1" sz="1800">
          <a:solidFill>
            <a:schemeClr val="tx1"/>
          </a:solidFill>
          <a:latin typeface="+mn-lt"/>
          <a:ea typeface="+mn-ea"/>
        </a:defRPr>
      </a:lvl4pPr>
      <a:lvl5pPr marL="1520825" indent="-179388" algn="l" rtl="0" eaLnBrk="0" fontAlgn="base" hangingPunct="0">
        <a:spcBef>
          <a:spcPct val="20000"/>
        </a:spcBef>
        <a:spcAft>
          <a:spcPct val="0"/>
        </a:spcAft>
        <a:buClr>
          <a:schemeClr val="accent1"/>
        </a:buClr>
        <a:buSzPct val="75000"/>
        <a:buFont typeface="Wingdings" pitchFamily="2" charset="2"/>
        <a:buChar char="§"/>
        <a:defRPr kumimoji="1" sz="1800">
          <a:solidFill>
            <a:schemeClr val="tx1"/>
          </a:solidFill>
          <a:latin typeface="+mn-lt"/>
          <a:ea typeface="+mn-ea"/>
        </a:defRPr>
      </a:lvl5pPr>
      <a:lvl6pPr marL="2138363" indent="-339725" algn="l" rtl="0" fontAlgn="base">
        <a:spcBef>
          <a:spcPct val="20000"/>
        </a:spcBef>
        <a:spcAft>
          <a:spcPct val="0"/>
        </a:spcAft>
        <a:buClr>
          <a:schemeClr val="accent1"/>
        </a:buClr>
        <a:buSzPct val="75000"/>
        <a:buFont typeface="Wingdings" pitchFamily="2" charset="2"/>
        <a:buChar char="§"/>
        <a:defRPr kumimoji="1" sz="2000">
          <a:solidFill>
            <a:schemeClr val="tx1"/>
          </a:solidFill>
          <a:latin typeface="+mn-lt"/>
          <a:ea typeface="+mn-ea"/>
        </a:defRPr>
      </a:lvl6pPr>
      <a:lvl7pPr marL="2595563" indent="-339725" algn="l" rtl="0" fontAlgn="base">
        <a:spcBef>
          <a:spcPct val="20000"/>
        </a:spcBef>
        <a:spcAft>
          <a:spcPct val="0"/>
        </a:spcAft>
        <a:buClr>
          <a:schemeClr val="accent1"/>
        </a:buClr>
        <a:buSzPct val="75000"/>
        <a:buFont typeface="Wingdings" pitchFamily="2" charset="2"/>
        <a:buChar char="§"/>
        <a:defRPr kumimoji="1" sz="2000">
          <a:solidFill>
            <a:schemeClr val="tx1"/>
          </a:solidFill>
          <a:latin typeface="+mn-lt"/>
          <a:ea typeface="+mn-ea"/>
        </a:defRPr>
      </a:lvl7pPr>
      <a:lvl8pPr marL="3052763" indent="-339725" algn="l" rtl="0" fontAlgn="base">
        <a:spcBef>
          <a:spcPct val="20000"/>
        </a:spcBef>
        <a:spcAft>
          <a:spcPct val="0"/>
        </a:spcAft>
        <a:buClr>
          <a:schemeClr val="accent1"/>
        </a:buClr>
        <a:buSzPct val="75000"/>
        <a:buFont typeface="Wingdings" pitchFamily="2" charset="2"/>
        <a:buChar char="§"/>
        <a:defRPr kumimoji="1" sz="2000">
          <a:solidFill>
            <a:schemeClr val="tx1"/>
          </a:solidFill>
          <a:latin typeface="+mn-lt"/>
          <a:ea typeface="+mn-ea"/>
        </a:defRPr>
      </a:lvl8pPr>
      <a:lvl9pPr marL="3509963" indent="-339725" algn="l" rtl="0" fontAlgn="base">
        <a:spcBef>
          <a:spcPct val="20000"/>
        </a:spcBef>
        <a:spcAft>
          <a:spcPct val="0"/>
        </a:spcAft>
        <a:buClr>
          <a:schemeClr val="accent1"/>
        </a:buClr>
        <a:buSzPct val="75000"/>
        <a:buFont typeface="Wingdings" pitchFamily="2" charset="2"/>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24234" y="969132"/>
            <a:ext cx="7845479" cy="2372263"/>
          </a:xfrm>
        </p:spPr>
        <p:txBody>
          <a:bodyPr/>
          <a:lstStyle/>
          <a:p>
            <a:pPr eaLnBrk="1" hangingPunct="1"/>
            <a:r>
              <a:rPr lang="ja-JP" altLang="en-US" sz="4000" dirty="0"/>
              <a:t>マネジメント原理（説明</a:t>
            </a:r>
            <a:r>
              <a:rPr lang="en-US" altLang="ja-JP" sz="4000" dirty="0"/>
              <a:t>8</a:t>
            </a:r>
            <a:r>
              <a:rPr lang="ja-JP" altLang="en-US" sz="4000" dirty="0"/>
              <a:t>）</a:t>
            </a:r>
            <a:br>
              <a:rPr lang="en-US" altLang="ja-JP" sz="4000" dirty="0"/>
            </a:br>
            <a:r>
              <a:rPr lang="ja-JP" altLang="en-US" sz="3600" dirty="0"/>
              <a:t>　　　　１．財務管理の基本</a:t>
            </a:r>
            <a:br>
              <a:rPr lang="en-US" altLang="ja-JP" sz="3600" dirty="0"/>
            </a:br>
            <a:r>
              <a:rPr lang="ja-JP" altLang="en-US" sz="3600" dirty="0"/>
              <a:t>　　　　２．資本調達</a:t>
            </a:r>
            <a:br>
              <a:rPr lang="en-US" altLang="ja-JP" sz="3600" dirty="0"/>
            </a:br>
            <a:r>
              <a:rPr lang="ja-JP" altLang="en-US" sz="3600" dirty="0"/>
              <a:t>　　　　３．投資の決定</a:t>
            </a:r>
            <a:endParaRPr lang="ja-JP" altLang="en-US" sz="4800" dirty="0">
              <a:solidFill>
                <a:srgbClr val="FF0000"/>
              </a:solidFill>
            </a:endParaRPr>
          </a:p>
        </p:txBody>
      </p:sp>
      <p:sp>
        <p:nvSpPr>
          <p:cNvPr id="3075" name="Rectangle 3"/>
          <p:cNvSpPr>
            <a:spLocks noGrp="1" noChangeArrowheads="1"/>
          </p:cNvSpPr>
          <p:nvPr>
            <p:ph type="subTitle" idx="1"/>
          </p:nvPr>
        </p:nvSpPr>
        <p:spPr>
          <a:xfrm>
            <a:off x="1679904" y="3413313"/>
            <a:ext cx="6545911" cy="2701109"/>
          </a:xfrm>
        </p:spPr>
        <p:txBody>
          <a:bodyPr/>
          <a:lstStyle/>
          <a:p>
            <a:pPr eaLnBrk="1" hangingPunct="1"/>
            <a:r>
              <a:rPr lang="ja-JP" altLang="en-US" sz="3600" dirty="0"/>
              <a:t>城西国際大学大学院</a:t>
            </a:r>
            <a:endParaRPr lang="en-US" altLang="ja-JP" sz="3600" dirty="0"/>
          </a:p>
          <a:p>
            <a:pPr eaLnBrk="1" hangingPunct="1"/>
            <a:r>
              <a:rPr lang="ja-JP" altLang="en-US" sz="3600" dirty="0"/>
              <a:t>ビジネスデザイン研究科</a:t>
            </a:r>
            <a:endParaRPr lang="en-US" altLang="ja-JP" sz="3600" dirty="0"/>
          </a:p>
          <a:p>
            <a:pPr eaLnBrk="1" hangingPunct="1"/>
            <a:r>
              <a:rPr lang="ja-JP" altLang="en-US" sz="3600" dirty="0"/>
              <a:t>経営学博士：伊東俊彦</a:t>
            </a:r>
            <a:endParaRPr lang="en-US" altLang="ja-JP" sz="2000" dirty="0"/>
          </a:p>
        </p:txBody>
      </p:sp>
      <p:sp>
        <p:nvSpPr>
          <p:cNvPr id="3076" name="テキスト ボックス 3"/>
          <p:cNvSpPr txBox="1">
            <a:spLocks noChangeArrowheads="1"/>
          </p:cNvSpPr>
          <p:nvPr/>
        </p:nvSpPr>
        <p:spPr bwMode="auto">
          <a:xfrm>
            <a:off x="501055" y="6431269"/>
            <a:ext cx="2457901" cy="307777"/>
          </a:xfrm>
          <a:prstGeom prst="rect">
            <a:avLst/>
          </a:prstGeom>
          <a:noFill/>
          <a:ln w="9525">
            <a:noFill/>
            <a:miter lim="800000"/>
            <a:headEnd/>
            <a:tailEnd/>
          </a:ln>
        </p:spPr>
        <p:txBody>
          <a:bodyPr wrap="square">
            <a:spAutoFit/>
          </a:bodyPr>
          <a:lstStyle/>
          <a:p>
            <a:r>
              <a:rPr lang="en-US" altLang="ja-JP" dirty="0"/>
              <a:t>management-8.pptx</a:t>
            </a:r>
            <a:endParaRPr lang="ja-JP" altLang="en-US" dirty="0">
              <a:solidFill>
                <a:srgbClr val="FF0000"/>
              </a:solidFill>
            </a:endParaRPr>
          </a:p>
        </p:txBody>
      </p:sp>
      <p:sp>
        <p:nvSpPr>
          <p:cNvPr id="6" name="正方形/長方形 5"/>
          <p:cNvSpPr/>
          <p:nvPr/>
        </p:nvSpPr>
        <p:spPr>
          <a:xfrm>
            <a:off x="1594768" y="5662297"/>
            <a:ext cx="6874945" cy="523220"/>
          </a:xfrm>
          <a:prstGeom prst="rect">
            <a:avLst/>
          </a:prstGeom>
        </p:spPr>
        <p:txBody>
          <a:bodyPr wrap="square">
            <a:spAutoFit/>
          </a:bodyPr>
          <a:lstStyle/>
          <a:p>
            <a:pPr eaLnBrk="1" hangingPunct="1"/>
            <a:r>
              <a:rPr lang="ja-JP" altLang="en-US" dirty="0"/>
              <a:t>・本資料作成にあたり特にことわらない限り下記書籍をテキストとして使用</a:t>
            </a:r>
            <a:endParaRPr lang="en-US" altLang="ja-JP" dirty="0"/>
          </a:p>
          <a:p>
            <a:pPr eaLnBrk="1" hangingPunct="1"/>
            <a:r>
              <a:rPr lang="ja-JP" altLang="en-US" dirty="0"/>
              <a:t>　</a:t>
            </a:r>
            <a:r>
              <a:rPr lang="en-US" altLang="ja-JP" dirty="0"/>
              <a:t>『</a:t>
            </a:r>
            <a:r>
              <a:rPr lang="ja-JP" altLang="en-US" dirty="0"/>
              <a:t>新版 公務員</a:t>
            </a:r>
            <a:r>
              <a:rPr lang="en-US" altLang="ja-JP" dirty="0"/>
              <a:t>V</a:t>
            </a:r>
            <a:r>
              <a:rPr lang="ja-JP" altLang="en-US" dirty="0"/>
              <a:t>テキスト</a:t>
            </a:r>
            <a:r>
              <a:rPr lang="en-US" altLang="ja-JP" dirty="0"/>
              <a:t>13 </a:t>
            </a:r>
            <a:r>
              <a:rPr lang="ja-JP" altLang="en-US" dirty="0"/>
              <a:t>経営学</a:t>
            </a:r>
            <a:r>
              <a:rPr lang="en-US" altLang="ja-JP" dirty="0"/>
              <a:t>』TAC</a:t>
            </a:r>
            <a:r>
              <a:rPr lang="ja-JP" altLang="en-US" dirty="0"/>
              <a:t>公務員講座編、</a:t>
            </a:r>
            <a:r>
              <a:rPr lang="en-US" altLang="ja-JP" dirty="0"/>
              <a:t>TAC</a:t>
            </a:r>
            <a:r>
              <a:rPr lang="ja-JP" altLang="en-US" dirty="0"/>
              <a:t>出版、</a:t>
            </a:r>
            <a:r>
              <a:rPr lang="en-US" altLang="ja-JP" dirty="0"/>
              <a:t>2007</a:t>
            </a:r>
            <a:endParaRPr lang="ja-JP" altLang="en-US" dirty="0"/>
          </a:p>
        </p:txBody>
      </p:sp>
      <p:pic>
        <p:nvPicPr>
          <p:cNvPr id="7" name="図 6">
            <a:extLst>
              <a:ext uri="{FF2B5EF4-FFF2-40B4-BE49-F238E27FC236}">
                <a16:creationId xmlns:a16="http://schemas.microsoft.com/office/drawing/2014/main" id="{8A8CA769-4BF1-49D2-9659-2E7669F523AC}"/>
              </a:ext>
            </a:extLst>
          </p:cNvPr>
          <p:cNvPicPr>
            <a:picLocks noChangeAspect="1"/>
          </p:cNvPicPr>
          <p:nvPr/>
        </p:nvPicPr>
        <p:blipFill>
          <a:blip r:embed="rId3"/>
          <a:stretch>
            <a:fillRect/>
          </a:stretch>
        </p:blipFill>
        <p:spPr>
          <a:xfrm>
            <a:off x="501055" y="0"/>
            <a:ext cx="4324350" cy="969132"/>
          </a:xfrm>
          <a:prstGeom prst="rect">
            <a:avLst/>
          </a:prstGeom>
        </p:spPr>
      </p:pic>
    </p:spTree>
    <p:extLst>
      <p:ext uri="{BB962C8B-B14F-4D97-AF65-F5344CB8AC3E}">
        <p14:creationId xmlns:p14="http://schemas.microsoft.com/office/powerpoint/2010/main" val="1333516896"/>
      </p:ext>
    </p:extLst>
  </p:cSld>
  <p:clrMapOvr>
    <a:masterClrMapping/>
  </p:clrMapOvr>
  <p:transition>
    <p:zoom/>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フッター プレースホルダ 4"/>
          <p:cNvSpPr>
            <a:spLocks noGrp="1"/>
          </p:cNvSpPr>
          <p:nvPr>
            <p:ph type="ftr" sz="quarter" idx="11"/>
          </p:nvPr>
        </p:nvSpPr>
        <p:spPr/>
        <p:txBody>
          <a:bodyPr/>
          <a:lstStyle/>
          <a:p>
            <a:pPr>
              <a:defRPr/>
            </a:pPr>
            <a:r>
              <a:rPr lang="ja-JP" altLang="en-US"/>
              <a:t>財務管理</a:t>
            </a:r>
            <a:endParaRPr lang="en-US" altLang="ja-JP" dirty="0"/>
          </a:p>
        </p:txBody>
      </p:sp>
      <p:sp>
        <p:nvSpPr>
          <p:cNvPr id="6" name="スライド番号プレースホルダ 5"/>
          <p:cNvSpPr>
            <a:spLocks noGrp="1"/>
          </p:cNvSpPr>
          <p:nvPr>
            <p:ph type="sldNum" sz="quarter" idx="12"/>
          </p:nvPr>
        </p:nvSpPr>
        <p:spPr/>
        <p:txBody>
          <a:bodyPr/>
          <a:lstStyle/>
          <a:p>
            <a:pPr>
              <a:defRPr/>
            </a:pPr>
            <a:fld id="{529D01F9-9EA3-4768-9425-04BF332C075B}" type="slidenum">
              <a:rPr lang="en-US" altLang="ja-JP"/>
              <a:pPr>
                <a:defRPr/>
              </a:pPr>
              <a:t>10</a:t>
            </a:fld>
            <a:endParaRPr lang="en-US" altLang="ja-JP" dirty="0"/>
          </a:p>
        </p:txBody>
      </p:sp>
      <p:sp>
        <p:nvSpPr>
          <p:cNvPr id="14340" name="Rectangle 2"/>
          <p:cNvSpPr>
            <a:spLocks noGrp="1" noChangeArrowheads="1"/>
          </p:cNvSpPr>
          <p:nvPr>
            <p:ph type="title"/>
          </p:nvPr>
        </p:nvSpPr>
        <p:spPr>
          <a:xfrm>
            <a:off x="569913" y="431800"/>
            <a:ext cx="8229600" cy="1252538"/>
          </a:xfrm>
        </p:spPr>
        <p:txBody>
          <a:bodyPr/>
          <a:lstStyle/>
          <a:p>
            <a:pPr eaLnBrk="1" hangingPunct="1">
              <a:lnSpc>
                <a:spcPts val="4800"/>
              </a:lnSpc>
            </a:pPr>
            <a:r>
              <a:rPr lang="ja-JP" altLang="en-US" dirty="0"/>
              <a:t>３．投資の決定</a:t>
            </a:r>
            <a:r>
              <a:rPr lang="en-US" altLang="ja-JP" dirty="0"/>
              <a:t>-4</a:t>
            </a:r>
            <a:endParaRPr lang="ja-JP" altLang="en-US" sz="4400" dirty="0"/>
          </a:p>
        </p:txBody>
      </p:sp>
      <p:sp>
        <p:nvSpPr>
          <p:cNvPr id="14341" name="Rectangle 3"/>
          <p:cNvSpPr>
            <a:spLocks noGrp="1" noChangeArrowheads="1"/>
          </p:cNvSpPr>
          <p:nvPr>
            <p:ph type="body" idx="1"/>
          </p:nvPr>
        </p:nvSpPr>
        <p:spPr>
          <a:xfrm>
            <a:off x="457200" y="1627188"/>
            <a:ext cx="8686800" cy="4824412"/>
          </a:xfrm>
        </p:spPr>
        <p:txBody>
          <a:bodyPr/>
          <a:lstStyle/>
          <a:p>
            <a:pPr eaLnBrk="1" hangingPunct="1">
              <a:spcBef>
                <a:spcPts val="1200"/>
              </a:spcBef>
            </a:pPr>
            <a:r>
              <a:rPr lang="ja-JP" altLang="en-US" sz="3200" dirty="0"/>
              <a:t>投資の決定方法</a:t>
            </a:r>
            <a:r>
              <a:rPr lang="en-US" altLang="ja-JP" sz="3200" dirty="0"/>
              <a:t>-4</a:t>
            </a:r>
          </a:p>
          <a:p>
            <a:pPr lvl="1" eaLnBrk="1" hangingPunct="1">
              <a:spcBef>
                <a:spcPts val="1200"/>
              </a:spcBef>
            </a:pPr>
            <a:r>
              <a:rPr lang="ja-JP" altLang="en-US" dirty="0"/>
              <a:t>投資判断に関係する指標</a:t>
            </a:r>
            <a:r>
              <a:rPr lang="en-US" altLang="ja-JP" dirty="0"/>
              <a:t>-2</a:t>
            </a:r>
          </a:p>
          <a:p>
            <a:pPr lvl="2" eaLnBrk="1" hangingPunct="1">
              <a:spcBef>
                <a:spcPts val="1200"/>
              </a:spcBef>
            </a:pPr>
            <a:r>
              <a:rPr lang="en-US" altLang="ja-JP" dirty="0">
                <a:solidFill>
                  <a:srgbClr val="FF0000"/>
                </a:solidFill>
              </a:rPr>
              <a:t>PER</a:t>
            </a:r>
            <a:r>
              <a:rPr lang="ja-JP" altLang="en-US" dirty="0"/>
              <a:t>（</a:t>
            </a:r>
            <a:r>
              <a:rPr lang="en-US" altLang="ja-JP" dirty="0"/>
              <a:t>Price Earnings Ratio</a:t>
            </a:r>
            <a:r>
              <a:rPr lang="ja-JP" altLang="en-US" dirty="0"/>
              <a:t>）：</a:t>
            </a:r>
            <a:r>
              <a:rPr lang="ja-JP" altLang="en-US" dirty="0">
                <a:solidFill>
                  <a:srgbClr val="FF0000"/>
                </a:solidFill>
              </a:rPr>
              <a:t>株価収益率</a:t>
            </a:r>
            <a:endParaRPr lang="en-US" altLang="ja-JP" dirty="0">
              <a:solidFill>
                <a:srgbClr val="FF0000"/>
              </a:solidFill>
            </a:endParaRPr>
          </a:p>
          <a:p>
            <a:pPr lvl="3" eaLnBrk="1" hangingPunct="1">
              <a:spcBef>
                <a:spcPts val="1200"/>
              </a:spcBef>
            </a:pPr>
            <a:r>
              <a:rPr lang="ja-JP" altLang="en-US" dirty="0"/>
              <a:t>株価／</a:t>
            </a:r>
            <a:r>
              <a:rPr lang="en-US" altLang="ja-JP" dirty="0"/>
              <a:t>1</a:t>
            </a:r>
            <a:r>
              <a:rPr lang="ja-JP" altLang="en-US" dirty="0"/>
              <a:t>株あたり当期純利益（税引き後）</a:t>
            </a:r>
            <a:endParaRPr lang="en-US" altLang="ja-JP" dirty="0"/>
          </a:p>
          <a:p>
            <a:pPr lvl="3" eaLnBrk="1" hangingPunct="1">
              <a:spcBef>
                <a:spcPts val="1200"/>
              </a:spcBef>
            </a:pPr>
            <a:r>
              <a:rPr lang="ja-JP" altLang="en-US" dirty="0">
                <a:solidFill>
                  <a:srgbClr val="FF0000"/>
                </a:solidFill>
              </a:rPr>
              <a:t>株式価値</a:t>
            </a:r>
            <a:r>
              <a:rPr lang="ja-JP" altLang="en-US" dirty="0"/>
              <a:t>を判断する指標で、高いほど割高⇒低いほど割安</a:t>
            </a:r>
            <a:endParaRPr lang="en-US" altLang="ja-JP" dirty="0"/>
          </a:p>
          <a:p>
            <a:pPr lvl="2" eaLnBrk="1" hangingPunct="1">
              <a:spcBef>
                <a:spcPts val="1200"/>
              </a:spcBef>
            </a:pPr>
            <a:r>
              <a:rPr lang="ja-JP" altLang="en-US" dirty="0">
                <a:solidFill>
                  <a:srgbClr val="FF0000"/>
                </a:solidFill>
              </a:rPr>
              <a:t>配当性向</a:t>
            </a:r>
            <a:endParaRPr lang="en-US" altLang="ja-JP" dirty="0">
              <a:solidFill>
                <a:srgbClr val="FF0000"/>
              </a:solidFill>
            </a:endParaRPr>
          </a:p>
          <a:p>
            <a:pPr lvl="3" eaLnBrk="1" hangingPunct="1">
              <a:spcBef>
                <a:spcPts val="1200"/>
              </a:spcBef>
            </a:pPr>
            <a:r>
              <a:rPr lang="ja-JP" altLang="en-US" dirty="0"/>
              <a:t>配当金／当期純利益（税引き後）</a:t>
            </a:r>
            <a:endParaRPr lang="en-US" altLang="ja-JP" dirty="0"/>
          </a:p>
          <a:p>
            <a:pPr lvl="4" eaLnBrk="1" hangingPunct="1">
              <a:spcBef>
                <a:spcPts val="1200"/>
              </a:spcBef>
            </a:pPr>
            <a:r>
              <a:rPr lang="ja-JP" altLang="en-US" dirty="0"/>
              <a:t>高いほど企業の</a:t>
            </a:r>
            <a:r>
              <a:rPr lang="ja-JP" altLang="en-US" dirty="0">
                <a:solidFill>
                  <a:srgbClr val="FF0000"/>
                </a:solidFill>
              </a:rPr>
              <a:t>内部留保</a:t>
            </a:r>
            <a:r>
              <a:rPr lang="ja-JP" altLang="en-US" dirty="0"/>
              <a:t>が少ない</a:t>
            </a:r>
            <a:endParaRPr lang="en-US" altLang="ja-JP" dirty="0"/>
          </a:p>
          <a:p>
            <a:pPr lvl="2" eaLnBrk="1" hangingPunct="1">
              <a:spcBef>
                <a:spcPts val="1200"/>
              </a:spcBef>
            </a:pPr>
            <a:endParaRPr lang="en-US" altLang="ja-JP" dirty="0"/>
          </a:p>
        </p:txBody>
      </p:sp>
      <p:sp>
        <p:nvSpPr>
          <p:cNvPr id="7" name="日付プレースホルダ 6"/>
          <p:cNvSpPr>
            <a:spLocks noGrp="1"/>
          </p:cNvSpPr>
          <p:nvPr>
            <p:ph type="dt" sz="half" idx="10"/>
          </p:nvPr>
        </p:nvSpPr>
        <p:spPr/>
        <p:txBody>
          <a:bodyPr/>
          <a:lstStyle/>
          <a:p>
            <a:pPr>
              <a:defRPr/>
            </a:pPr>
            <a:r>
              <a:rPr lang="ja-JP" altLang="en-US"/>
              <a:t>「マネジメント原理」</a:t>
            </a:r>
            <a:endParaRPr lang="en-US" altLang="ja-JP"/>
          </a:p>
        </p:txBody>
      </p:sp>
    </p:spTree>
    <p:extLst>
      <p:ext uri="{BB962C8B-B14F-4D97-AF65-F5344CB8AC3E}">
        <p14:creationId xmlns:p14="http://schemas.microsoft.com/office/powerpoint/2010/main" val="2707414749"/>
      </p:ext>
    </p:extLst>
  </p:cSld>
  <p:clrMapOvr>
    <a:masterClrMapping/>
  </p:clrMapOvr>
  <p:transition>
    <p:zoom/>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フッター プレースホルダ 4"/>
          <p:cNvSpPr>
            <a:spLocks noGrp="1"/>
          </p:cNvSpPr>
          <p:nvPr>
            <p:ph type="ftr" sz="quarter" idx="11"/>
          </p:nvPr>
        </p:nvSpPr>
        <p:spPr/>
        <p:txBody>
          <a:bodyPr/>
          <a:lstStyle/>
          <a:p>
            <a:pPr>
              <a:defRPr/>
            </a:pPr>
            <a:r>
              <a:rPr lang="ja-JP" altLang="en-US"/>
              <a:t>財務管理</a:t>
            </a:r>
            <a:endParaRPr lang="en-US" altLang="ja-JP" dirty="0"/>
          </a:p>
        </p:txBody>
      </p:sp>
      <p:sp>
        <p:nvSpPr>
          <p:cNvPr id="6" name="スライド番号プレースホルダ 5"/>
          <p:cNvSpPr>
            <a:spLocks noGrp="1"/>
          </p:cNvSpPr>
          <p:nvPr>
            <p:ph type="sldNum" sz="quarter" idx="12"/>
          </p:nvPr>
        </p:nvSpPr>
        <p:spPr/>
        <p:txBody>
          <a:bodyPr/>
          <a:lstStyle/>
          <a:p>
            <a:pPr>
              <a:defRPr/>
            </a:pPr>
            <a:fld id="{9335C712-0B68-4E8B-8FCC-3AA4501FA356}" type="slidenum">
              <a:rPr lang="en-US" altLang="ja-JP"/>
              <a:pPr>
                <a:defRPr/>
              </a:pPr>
              <a:t>2</a:t>
            </a:fld>
            <a:endParaRPr lang="en-US" altLang="ja-JP" dirty="0"/>
          </a:p>
        </p:txBody>
      </p:sp>
      <p:sp>
        <p:nvSpPr>
          <p:cNvPr id="5124" name="Rectangle 2"/>
          <p:cNvSpPr>
            <a:spLocks noGrp="1" noChangeArrowheads="1"/>
          </p:cNvSpPr>
          <p:nvPr>
            <p:ph type="title"/>
          </p:nvPr>
        </p:nvSpPr>
        <p:spPr>
          <a:xfrm>
            <a:off x="569913" y="431800"/>
            <a:ext cx="8229600" cy="1252538"/>
          </a:xfrm>
        </p:spPr>
        <p:txBody>
          <a:bodyPr/>
          <a:lstStyle/>
          <a:p>
            <a:pPr eaLnBrk="1" hangingPunct="1"/>
            <a:r>
              <a:rPr lang="ja-JP" altLang="en-US" dirty="0"/>
              <a:t>１</a:t>
            </a:r>
            <a:r>
              <a:rPr lang="ja-JP" altLang="en-US" sz="4400" dirty="0"/>
              <a:t>．財務管理の基本</a:t>
            </a:r>
            <a:r>
              <a:rPr lang="en-US" altLang="ja-JP" sz="4400" dirty="0"/>
              <a:t>-1</a:t>
            </a:r>
            <a:endParaRPr lang="ja-JP" altLang="en-US" sz="4400" dirty="0"/>
          </a:p>
        </p:txBody>
      </p:sp>
      <p:sp>
        <p:nvSpPr>
          <p:cNvPr id="5125" name="Rectangle 3"/>
          <p:cNvSpPr>
            <a:spLocks noGrp="1" noChangeArrowheads="1"/>
          </p:cNvSpPr>
          <p:nvPr>
            <p:ph type="body" idx="1"/>
          </p:nvPr>
        </p:nvSpPr>
        <p:spPr>
          <a:xfrm>
            <a:off x="457200" y="1463040"/>
            <a:ext cx="8686800" cy="4988561"/>
          </a:xfrm>
        </p:spPr>
        <p:txBody>
          <a:bodyPr/>
          <a:lstStyle/>
          <a:p>
            <a:pPr eaLnBrk="1" hangingPunct="1">
              <a:spcBef>
                <a:spcPts val="1200"/>
              </a:spcBef>
            </a:pPr>
            <a:r>
              <a:rPr lang="ja-JP" altLang="en-US" sz="2800" dirty="0"/>
              <a:t>財務管理の意義</a:t>
            </a:r>
            <a:endParaRPr lang="en-US" altLang="ja-JP" sz="2800" dirty="0"/>
          </a:p>
          <a:p>
            <a:pPr lvl="1" eaLnBrk="1" hangingPunct="1">
              <a:spcBef>
                <a:spcPts val="1200"/>
              </a:spcBef>
            </a:pPr>
            <a:r>
              <a:rPr lang="ja-JP" altLang="en-US" sz="2400" dirty="0"/>
              <a:t>財務管理とは</a:t>
            </a:r>
            <a:endParaRPr lang="en-US" altLang="ja-JP" sz="2400" dirty="0"/>
          </a:p>
          <a:p>
            <a:pPr lvl="2" eaLnBrk="1" hangingPunct="1">
              <a:spcBef>
                <a:spcPts val="1200"/>
              </a:spcBef>
            </a:pPr>
            <a:r>
              <a:rPr lang="ja-JP" altLang="en-US" sz="2000" dirty="0"/>
              <a:t>企業のおこなう</a:t>
            </a:r>
            <a:r>
              <a:rPr lang="ja-JP" altLang="en-US" sz="2000" dirty="0">
                <a:solidFill>
                  <a:srgbClr val="FF0000"/>
                </a:solidFill>
              </a:rPr>
              <a:t>財務</a:t>
            </a:r>
            <a:r>
              <a:rPr lang="ja-JP" altLang="en-US" sz="2000" dirty="0"/>
              <a:t>活動を対象としておこなわれる</a:t>
            </a:r>
            <a:r>
              <a:rPr lang="ja-JP" altLang="en-US" sz="2000" dirty="0">
                <a:solidFill>
                  <a:srgbClr val="FF0000"/>
                </a:solidFill>
              </a:rPr>
              <a:t>管理</a:t>
            </a:r>
            <a:r>
              <a:rPr lang="ja-JP" altLang="en-US" sz="2000" dirty="0"/>
              <a:t>活動</a:t>
            </a:r>
            <a:endParaRPr lang="en-US" altLang="ja-JP" sz="2000" dirty="0"/>
          </a:p>
          <a:p>
            <a:pPr lvl="2" eaLnBrk="1" hangingPunct="1">
              <a:spcBef>
                <a:spcPts val="1200"/>
              </a:spcBef>
            </a:pPr>
            <a:r>
              <a:rPr lang="ja-JP" altLang="en-US" sz="2000" dirty="0"/>
              <a:t>資本の調達、運用という</a:t>
            </a:r>
            <a:r>
              <a:rPr lang="ja-JP" altLang="en-US" sz="2000" dirty="0">
                <a:solidFill>
                  <a:srgbClr val="FF0000"/>
                </a:solidFill>
              </a:rPr>
              <a:t>カネ</a:t>
            </a:r>
            <a:r>
              <a:rPr lang="ja-JP" altLang="en-US" sz="2000" dirty="0"/>
              <a:t>の流れに注目し、これについて適切</a:t>
            </a:r>
            <a:br>
              <a:rPr lang="en-US" altLang="ja-JP" sz="2000" dirty="0"/>
            </a:br>
            <a:r>
              <a:rPr lang="ja-JP" altLang="en-US" sz="2000" dirty="0"/>
              <a:t>な</a:t>
            </a:r>
            <a:r>
              <a:rPr lang="ja-JP" altLang="en-US" sz="2000" dirty="0">
                <a:solidFill>
                  <a:srgbClr val="FF0000"/>
                </a:solidFill>
              </a:rPr>
              <a:t>計画</a:t>
            </a:r>
            <a:r>
              <a:rPr lang="ja-JP" altLang="en-US" sz="2000" dirty="0"/>
              <a:t>と</a:t>
            </a:r>
            <a:r>
              <a:rPr lang="ja-JP" altLang="en-US" sz="2000" dirty="0">
                <a:solidFill>
                  <a:srgbClr val="FF0000"/>
                </a:solidFill>
              </a:rPr>
              <a:t>統制</a:t>
            </a:r>
            <a:r>
              <a:rPr lang="ja-JP" altLang="en-US" sz="2000" dirty="0"/>
              <a:t>をおこなうこと</a:t>
            </a:r>
            <a:endParaRPr lang="en-US" altLang="ja-JP" sz="2000" dirty="0"/>
          </a:p>
          <a:p>
            <a:pPr eaLnBrk="1" hangingPunct="1">
              <a:spcBef>
                <a:spcPts val="1200"/>
              </a:spcBef>
            </a:pPr>
            <a:r>
              <a:rPr lang="ja-JP" altLang="en-US" sz="2800" dirty="0"/>
              <a:t>財務管理の目的</a:t>
            </a:r>
            <a:endParaRPr lang="en-US" altLang="ja-JP" sz="2800" dirty="0"/>
          </a:p>
          <a:p>
            <a:pPr lvl="1" eaLnBrk="1" hangingPunct="1">
              <a:spcBef>
                <a:spcPts val="1200"/>
              </a:spcBef>
            </a:pPr>
            <a:r>
              <a:rPr lang="ja-JP" altLang="en-US" sz="2400" dirty="0"/>
              <a:t>企業価値の</a:t>
            </a:r>
            <a:r>
              <a:rPr lang="ja-JP" altLang="en-US" sz="2400" dirty="0">
                <a:solidFill>
                  <a:srgbClr val="FF0000"/>
                </a:solidFill>
              </a:rPr>
              <a:t>極大</a:t>
            </a:r>
            <a:r>
              <a:rPr lang="ja-JP" altLang="en-US" sz="2400" dirty="0"/>
              <a:t>化を目指すもの</a:t>
            </a:r>
            <a:endParaRPr lang="en-US" altLang="ja-JP" sz="2400" dirty="0"/>
          </a:p>
          <a:p>
            <a:pPr lvl="2" eaLnBrk="1" hangingPunct="1">
              <a:spcBef>
                <a:spcPts val="1200"/>
              </a:spcBef>
            </a:pPr>
            <a:r>
              <a:rPr lang="ja-JP" altLang="en-US" sz="2000" dirty="0"/>
              <a:t>企業価値は株価によってのみはかれるものではなく、さまざまな</a:t>
            </a:r>
            <a:br>
              <a:rPr lang="en-US" altLang="ja-JP" sz="2000" dirty="0"/>
            </a:br>
            <a:r>
              <a:rPr lang="ja-JP" altLang="en-US" sz="2000" dirty="0">
                <a:solidFill>
                  <a:srgbClr val="FF0000"/>
                </a:solidFill>
              </a:rPr>
              <a:t>評価</a:t>
            </a:r>
            <a:r>
              <a:rPr lang="ja-JP" altLang="en-US" sz="2000" dirty="0"/>
              <a:t>方法がある</a:t>
            </a:r>
            <a:endParaRPr lang="en-US" altLang="ja-JP" sz="2000" dirty="0"/>
          </a:p>
        </p:txBody>
      </p:sp>
      <p:sp>
        <p:nvSpPr>
          <p:cNvPr id="7" name="日付プレースホルダ 6"/>
          <p:cNvSpPr>
            <a:spLocks noGrp="1"/>
          </p:cNvSpPr>
          <p:nvPr>
            <p:ph type="dt" sz="half" idx="10"/>
          </p:nvPr>
        </p:nvSpPr>
        <p:spPr/>
        <p:txBody>
          <a:bodyPr/>
          <a:lstStyle/>
          <a:p>
            <a:pPr>
              <a:defRPr/>
            </a:pPr>
            <a:r>
              <a:rPr lang="ja-JP" altLang="en-US"/>
              <a:t>「マネジメント原理」</a:t>
            </a:r>
            <a:endParaRPr lang="en-US" altLang="ja-JP"/>
          </a:p>
        </p:txBody>
      </p:sp>
    </p:spTree>
    <p:extLst>
      <p:ext uri="{BB962C8B-B14F-4D97-AF65-F5344CB8AC3E}">
        <p14:creationId xmlns:p14="http://schemas.microsoft.com/office/powerpoint/2010/main" val="1880593320"/>
      </p:ext>
    </p:extLst>
  </p:cSld>
  <p:clrMapOvr>
    <a:masterClrMapping/>
  </p:clrMapOvr>
  <p:transition>
    <p:zoom/>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フッター プレースホルダ 4"/>
          <p:cNvSpPr>
            <a:spLocks noGrp="1"/>
          </p:cNvSpPr>
          <p:nvPr>
            <p:ph type="ftr" sz="quarter" idx="11"/>
          </p:nvPr>
        </p:nvSpPr>
        <p:spPr/>
        <p:txBody>
          <a:bodyPr/>
          <a:lstStyle/>
          <a:p>
            <a:pPr>
              <a:defRPr/>
            </a:pPr>
            <a:r>
              <a:rPr lang="ja-JP" altLang="en-US"/>
              <a:t>財務管理</a:t>
            </a:r>
            <a:endParaRPr lang="en-US" altLang="ja-JP" dirty="0"/>
          </a:p>
        </p:txBody>
      </p:sp>
      <p:sp>
        <p:nvSpPr>
          <p:cNvPr id="6" name="スライド番号プレースホルダ 5"/>
          <p:cNvSpPr>
            <a:spLocks noGrp="1"/>
          </p:cNvSpPr>
          <p:nvPr>
            <p:ph type="sldNum" sz="quarter" idx="12"/>
          </p:nvPr>
        </p:nvSpPr>
        <p:spPr/>
        <p:txBody>
          <a:bodyPr/>
          <a:lstStyle/>
          <a:p>
            <a:pPr>
              <a:defRPr/>
            </a:pPr>
            <a:fld id="{6CE5E350-2972-41BF-A72C-36EA053F13C7}" type="slidenum">
              <a:rPr lang="en-US" altLang="ja-JP"/>
              <a:pPr>
                <a:defRPr/>
              </a:pPr>
              <a:t>3</a:t>
            </a:fld>
            <a:endParaRPr lang="en-US" altLang="ja-JP" dirty="0"/>
          </a:p>
        </p:txBody>
      </p:sp>
      <p:sp>
        <p:nvSpPr>
          <p:cNvPr id="7172" name="Rectangle 2"/>
          <p:cNvSpPr>
            <a:spLocks noGrp="1" noChangeArrowheads="1"/>
          </p:cNvSpPr>
          <p:nvPr>
            <p:ph type="title"/>
          </p:nvPr>
        </p:nvSpPr>
        <p:spPr>
          <a:xfrm>
            <a:off x="569913" y="431800"/>
            <a:ext cx="8229600" cy="1252538"/>
          </a:xfrm>
        </p:spPr>
        <p:txBody>
          <a:bodyPr/>
          <a:lstStyle/>
          <a:p>
            <a:pPr eaLnBrk="1" hangingPunct="1">
              <a:lnSpc>
                <a:spcPts val="4800"/>
              </a:lnSpc>
            </a:pPr>
            <a:r>
              <a:rPr lang="ja-JP" altLang="en-US" dirty="0"/>
              <a:t>２．資本調達</a:t>
            </a:r>
            <a:r>
              <a:rPr lang="en-US" altLang="ja-JP" sz="4400" dirty="0"/>
              <a:t>-1</a:t>
            </a:r>
            <a:endParaRPr lang="ja-JP" altLang="en-US" sz="4400" dirty="0"/>
          </a:p>
        </p:txBody>
      </p:sp>
      <p:sp>
        <p:nvSpPr>
          <p:cNvPr id="7173" name="Rectangle 3"/>
          <p:cNvSpPr>
            <a:spLocks noGrp="1" noChangeArrowheads="1"/>
          </p:cNvSpPr>
          <p:nvPr>
            <p:ph type="body" idx="1"/>
          </p:nvPr>
        </p:nvSpPr>
        <p:spPr>
          <a:xfrm>
            <a:off x="467138" y="1534160"/>
            <a:ext cx="8259349" cy="4917440"/>
          </a:xfrm>
        </p:spPr>
        <p:txBody>
          <a:bodyPr/>
          <a:lstStyle/>
          <a:p>
            <a:pPr eaLnBrk="1" hangingPunct="1">
              <a:lnSpc>
                <a:spcPct val="110000"/>
              </a:lnSpc>
              <a:spcBef>
                <a:spcPts val="1200"/>
              </a:spcBef>
            </a:pPr>
            <a:r>
              <a:rPr lang="ja-JP" altLang="en-US" dirty="0"/>
              <a:t>資本調達源泉の分類と資本コスト</a:t>
            </a:r>
            <a:r>
              <a:rPr lang="en-US" altLang="ja-JP" dirty="0"/>
              <a:t>-1</a:t>
            </a:r>
          </a:p>
          <a:p>
            <a:pPr lvl="1" eaLnBrk="1" hangingPunct="1">
              <a:lnSpc>
                <a:spcPct val="110000"/>
              </a:lnSpc>
              <a:spcBef>
                <a:spcPts val="1200"/>
              </a:spcBef>
            </a:pPr>
            <a:r>
              <a:rPr lang="ja-JP" altLang="en-US" dirty="0"/>
              <a:t>（</a:t>
            </a:r>
            <a:r>
              <a:rPr lang="en-US" altLang="ja-JP" dirty="0"/>
              <a:t>1</a:t>
            </a:r>
            <a:r>
              <a:rPr lang="ja-JP" altLang="en-US" dirty="0"/>
              <a:t>）</a:t>
            </a:r>
            <a:r>
              <a:rPr lang="en-US" altLang="ja-JP" dirty="0"/>
              <a:t> </a:t>
            </a:r>
            <a:r>
              <a:rPr lang="ja-JP" altLang="en-US" dirty="0"/>
              <a:t>財務調達源泉の分類</a:t>
            </a:r>
            <a:endParaRPr lang="en-US" altLang="ja-JP" dirty="0"/>
          </a:p>
          <a:p>
            <a:pPr lvl="2" eaLnBrk="1" hangingPunct="1">
              <a:lnSpc>
                <a:spcPct val="110000"/>
              </a:lnSpc>
              <a:spcBef>
                <a:spcPts val="1200"/>
              </a:spcBef>
            </a:pPr>
            <a:r>
              <a:rPr lang="ja-JP" altLang="en-US" dirty="0"/>
              <a:t>資本は、自己資本と他人資本に分けられる</a:t>
            </a:r>
            <a:endParaRPr lang="en-US" altLang="ja-JP" dirty="0"/>
          </a:p>
          <a:p>
            <a:pPr lvl="3" eaLnBrk="1" hangingPunct="1">
              <a:lnSpc>
                <a:spcPct val="110000"/>
              </a:lnSpc>
              <a:spcBef>
                <a:spcPts val="1200"/>
              </a:spcBef>
            </a:pPr>
            <a:r>
              <a:rPr lang="ja-JP" altLang="en-US" sz="2000" dirty="0"/>
              <a:t>① 自己資本：</a:t>
            </a:r>
            <a:r>
              <a:rPr lang="ja-JP" altLang="en-US" sz="2000" dirty="0">
                <a:solidFill>
                  <a:srgbClr val="FF0000"/>
                </a:solidFill>
              </a:rPr>
              <a:t>株式</a:t>
            </a:r>
            <a:r>
              <a:rPr lang="ja-JP" altLang="en-US" sz="2000" dirty="0"/>
              <a:t>および</a:t>
            </a:r>
            <a:br>
              <a:rPr lang="en-US" altLang="ja-JP" sz="2000" dirty="0"/>
            </a:br>
            <a:r>
              <a:rPr lang="ja-JP" altLang="en-US" sz="2000" dirty="0"/>
              <a:t>　　　　　　　　</a:t>
            </a:r>
            <a:r>
              <a:rPr lang="ja-JP" altLang="en-US" sz="2000" dirty="0">
                <a:solidFill>
                  <a:srgbClr val="FF0000"/>
                </a:solidFill>
              </a:rPr>
              <a:t>　内部</a:t>
            </a:r>
            <a:r>
              <a:rPr lang="ja-JP" altLang="en-US" sz="2000" dirty="0"/>
              <a:t>金融（</a:t>
            </a:r>
            <a:r>
              <a:rPr lang="en-US" altLang="ja-JP" sz="2000" dirty="0"/>
              <a:t>=</a:t>
            </a:r>
            <a:r>
              <a:rPr lang="ja-JP" altLang="en-US" sz="2000" dirty="0"/>
              <a:t>内部留保、減価償却費*）</a:t>
            </a:r>
            <a:endParaRPr lang="en-US" altLang="ja-JP" sz="2000" dirty="0"/>
          </a:p>
          <a:p>
            <a:pPr lvl="3" eaLnBrk="1" hangingPunct="1">
              <a:lnSpc>
                <a:spcPct val="110000"/>
              </a:lnSpc>
              <a:spcBef>
                <a:spcPts val="1200"/>
              </a:spcBef>
            </a:pPr>
            <a:r>
              <a:rPr lang="ja-JP" altLang="en-US" sz="2000" dirty="0"/>
              <a:t>② 他人資本：</a:t>
            </a:r>
            <a:r>
              <a:rPr lang="ja-JP" altLang="en-US" sz="2000" dirty="0">
                <a:solidFill>
                  <a:srgbClr val="FF0000"/>
                </a:solidFill>
              </a:rPr>
              <a:t>社債</a:t>
            </a:r>
            <a:r>
              <a:rPr lang="ja-JP" altLang="en-US" sz="2000" dirty="0"/>
              <a:t>、</a:t>
            </a:r>
            <a:r>
              <a:rPr lang="ja-JP" altLang="en-US" sz="2000" dirty="0">
                <a:solidFill>
                  <a:srgbClr val="FF0000"/>
                </a:solidFill>
              </a:rPr>
              <a:t>借入金</a:t>
            </a:r>
            <a:r>
              <a:rPr lang="ja-JP" altLang="en-US" sz="2000" dirty="0"/>
              <a:t>、企業間信用</a:t>
            </a:r>
            <a:endParaRPr lang="en-US" altLang="ja-JP" sz="2000" dirty="0"/>
          </a:p>
          <a:p>
            <a:pPr lvl="2" eaLnBrk="1" hangingPunct="1">
              <a:lnSpc>
                <a:spcPct val="110000"/>
              </a:lnSpc>
              <a:spcBef>
                <a:spcPts val="1200"/>
              </a:spcBef>
              <a:buFont typeface="Wingdings" pitchFamily="2" charset="2"/>
              <a:buNone/>
            </a:pPr>
            <a:r>
              <a:rPr lang="ja-JP" altLang="en-US" sz="2000" dirty="0"/>
              <a:t>*注：減価償却費は</a:t>
            </a:r>
            <a:r>
              <a:rPr lang="ja-JP" altLang="en-US" sz="2000" dirty="0">
                <a:solidFill>
                  <a:srgbClr val="FF0000"/>
                </a:solidFill>
              </a:rPr>
              <a:t>内部金融</a:t>
            </a:r>
            <a:r>
              <a:rPr lang="ja-JP" altLang="en-US" sz="2000" dirty="0"/>
              <a:t>効果をもつ：</a:t>
            </a:r>
            <a:br>
              <a:rPr lang="en-US" altLang="ja-JP" dirty="0"/>
            </a:br>
            <a:r>
              <a:rPr lang="ja-JP" altLang="en-US" dirty="0"/>
              <a:t>　 </a:t>
            </a:r>
            <a:r>
              <a:rPr lang="ja-JP" altLang="en-US" sz="2000" dirty="0"/>
              <a:t>毎期計上される費用であり、実際に現金が支出されるわけ</a:t>
            </a:r>
            <a:br>
              <a:rPr lang="en-US" altLang="ja-JP" sz="2000" dirty="0"/>
            </a:br>
            <a:r>
              <a:rPr lang="ja-JP" altLang="en-US" sz="2000" dirty="0"/>
              <a:t>　 ではないため、利益が少なく計算される</a:t>
            </a:r>
            <a:r>
              <a:rPr lang="ja-JP" altLang="en-US" sz="2000" dirty="0">
                <a:solidFill>
                  <a:srgbClr val="FF0000"/>
                </a:solidFill>
              </a:rPr>
              <a:t>減税</a:t>
            </a:r>
            <a:r>
              <a:rPr lang="ja-JP" altLang="en-US" sz="2000" dirty="0"/>
              <a:t>効果がある</a:t>
            </a:r>
            <a:br>
              <a:rPr lang="en-US" altLang="ja-JP" sz="2000" dirty="0"/>
            </a:br>
            <a:r>
              <a:rPr lang="ja-JP" altLang="en-US" sz="2000" dirty="0"/>
              <a:t>　 ⇒新規投資への</a:t>
            </a:r>
            <a:r>
              <a:rPr lang="ja-JP" altLang="en-US" sz="2000" dirty="0">
                <a:solidFill>
                  <a:srgbClr val="FF0000"/>
                </a:solidFill>
              </a:rPr>
              <a:t>積立て</a:t>
            </a:r>
            <a:r>
              <a:rPr lang="ja-JP" altLang="en-US" sz="2000" dirty="0"/>
              <a:t>といった</a:t>
            </a:r>
            <a:r>
              <a:rPr lang="ja-JP" altLang="en-US" dirty="0"/>
              <a:t>性格</a:t>
            </a:r>
            <a:r>
              <a:rPr lang="ja-JP" altLang="en-US" sz="2000" dirty="0"/>
              <a:t>をもつ</a:t>
            </a:r>
            <a:endParaRPr lang="en-US" altLang="ja-JP" sz="2000" dirty="0"/>
          </a:p>
        </p:txBody>
      </p:sp>
      <p:sp>
        <p:nvSpPr>
          <p:cNvPr id="7" name="日付プレースホルダ 6"/>
          <p:cNvSpPr>
            <a:spLocks noGrp="1"/>
          </p:cNvSpPr>
          <p:nvPr>
            <p:ph type="dt" sz="half" idx="10"/>
          </p:nvPr>
        </p:nvSpPr>
        <p:spPr/>
        <p:txBody>
          <a:bodyPr/>
          <a:lstStyle/>
          <a:p>
            <a:pPr>
              <a:defRPr/>
            </a:pPr>
            <a:r>
              <a:rPr lang="ja-JP" altLang="en-US"/>
              <a:t>「マネジメント原理」</a:t>
            </a:r>
            <a:endParaRPr lang="en-US" altLang="ja-JP"/>
          </a:p>
        </p:txBody>
      </p:sp>
    </p:spTree>
    <p:extLst>
      <p:ext uri="{BB962C8B-B14F-4D97-AF65-F5344CB8AC3E}">
        <p14:creationId xmlns:p14="http://schemas.microsoft.com/office/powerpoint/2010/main" val="3686928899"/>
      </p:ext>
    </p:extLst>
  </p:cSld>
  <p:clrMapOvr>
    <a:masterClrMapping/>
  </p:clrMapOvr>
  <p:transition>
    <p:zoom/>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フッター プレースホルダ 4"/>
          <p:cNvSpPr>
            <a:spLocks noGrp="1"/>
          </p:cNvSpPr>
          <p:nvPr>
            <p:ph type="ftr" sz="quarter" idx="11"/>
          </p:nvPr>
        </p:nvSpPr>
        <p:spPr/>
        <p:txBody>
          <a:bodyPr/>
          <a:lstStyle/>
          <a:p>
            <a:pPr>
              <a:defRPr/>
            </a:pPr>
            <a:r>
              <a:rPr lang="ja-JP" altLang="en-US"/>
              <a:t>財務管理</a:t>
            </a:r>
            <a:endParaRPr lang="en-US" altLang="ja-JP" dirty="0"/>
          </a:p>
        </p:txBody>
      </p:sp>
      <p:sp>
        <p:nvSpPr>
          <p:cNvPr id="6" name="スライド番号プレースホルダ 5"/>
          <p:cNvSpPr>
            <a:spLocks noGrp="1"/>
          </p:cNvSpPr>
          <p:nvPr>
            <p:ph type="sldNum" sz="quarter" idx="12"/>
          </p:nvPr>
        </p:nvSpPr>
        <p:spPr/>
        <p:txBody>
          <a:bodyPr/>
          <a:lstStyle/>
          <a:p>
            <a:pPr>
              <a:defRPr/>
            </a:pPr>
            <a:fld id="{1D5FB38D-9564-4C9D-8401-243D30688B2A}" type="slidenum">
              <a:rPr lang="en-US" altLang="ja-JP"/>
              <a:pPr>
                <a:defRPr/>
              </a:pPr>
              <a:t>4</a:t>
            </a:fld>
            <a:endParaRPr lang="en-US" altLang="ja-JP" dirty="0"/>
          </a:p>
        </p:txBody>
      </p:sp>
      <p:sp>
        <p:nvSpPr>
          <p:cNvPr id="8196" name="Rectangle 2"/>
          <p:cNvSpPr>
            <a:spLocks noGrp="1" noChangeArrowheads="1"/>
          </p:cNvSpPr>
          <p:nvPr>
            <p:ph type="title"/>
          </p:nvPr>
        </p:nvSpPr>
        <p:spPr>
          <a:xfrm>
            <a:off x="569913" y="370156"/>
            <a:ext cx="8229600" cy="1252538"/>
          </a:xfrm>
        </p:spPr>
        <p:txBody>
          <a:bodyPr/>
          <a:lstStyle/>
          <a:p>
            <a:pPr eaLnBrk="1" hangingPunct="1">
              <a:lnSpc>
                <a:spcPts val="4800"/>
              </a:lnSpc>
            </a:pPr>
            <a:r>
              <a:rPr lang="ja-JP" altLang="en-US" dirty="0"/>
              <a:t>２．資本調達</a:t>
            </a:r>
            <a:r>
              <a:rPr lang="en-US" altLang="ja-JP" dirty="0"/>
              <a:t>-2</a:t>
            </a:r>
            <a:endParaRPr lang="ja-JP" altLang="en-US" sz="4400" dirty="0"/>
          </a:p>
        </p:txBody>
      </p:sp>
      <p:sp>
        <p:nvSpPr>
          <p:cNvPr id="8197" name="Rectangle 3"/>
          <p:cNvSpPr>
            <a:spLocks noGrp="1" noChangeArrowheads="1"/>
          </p:cNvSpPr>
          <p:nvPr>
            <p:ph type="body" idx="1"/>
          </p:nvPr>
        </p:nvSpPr>
        <p:spPr>
          <a:xfrm>
            <a:off x="457200" y="1165892"/>
            <a:ext cx="8686800" cy="5224634"/>
          </a:xfrm>
        </p:spPr>
        <p:txBody>
          <a:bodyPr/>
          <a:lstStyle/>
          <a:p>
            <a:pPr eaLnBrk="1" hangingPunct="1">
              <a:spcBef>
                <a:spcPts val="800"/>
              </a:spcBef>
            </a:pPr>
            <a:r>
              <a:rPr lang="ja-JP" altLang="en-US" sz="2800" dirty="0"/>
              <a:t>資本調達源泉の分類と資本コスト</a:t>
            </a:r>
            <a:r>
              <a:rPr lang="en-US" altLang="ja-JP" sz="2800" dirty="0"/>
              <a:t>-2</a:t>
            </a:r>
          </a:p>
          <a:p>
            <a:pPr lvl="1" eaLnBrk="1" hangingPunct="1">
              <a:spcBef>
                <a:spcPts val="800"/>
              </a:spcBef>
            </a:pPr>
            <a:r>
              <a:rPr lang="ja-JP" altLang="en-US" dirty="0"/>
              <a:t>（</a:t>
            </a:r>
            <a:r>
              <a:rPr lang="en-US" altLang="ja-JP" sz="2400" dirty="0"/>
              <a:t>2</a:t>
            </a:r>
            <a:r>
              <a:rPr lang="ja-JP" altLang="en-US" dirty="0"/>
              <a:t>）</a:t>
            </a:r>
            <a:r>
              <a:rPr lang="en-US" altLang="ja-JP" sz="2400" dirty="0"/>
              <a:t> </a:t>
            </a:r>
            <a:r>
              <a:rPr lang="ja-JP" altLang="en-US" sz="2400" dirty="0"/>
              <a:t>資本コスト</a:t>
            </a:r>
            <a:r>
              <a:rPr lang="en-US" altLang="ja-JP" sz="2400" dirty="0"/>
              <a:t>-1</a:t>
            </a:r>
          </a:p>
          <a:p>
            <a:pPr lvl="2" eaLnBrk="1" hangingPunct="1">
              <a:spcBef>
                <a:spcPts val="800"/>
              </a:spcBef>
            </a:pPr>
            <a:r>
              <a:rPr lang="ja-JP" altLang="en-US" sz="2000" dirty="0"/>
              <a:t>企業が</a:t>
            </a:r>
            <a:r>
              <a:rPr lang="ja-JP" altLang="en-US" sz="2000" dirty="0">
                <a:solidFill>
                  <a:srgbClr val="FF0000"/>
                </a:solidFill>
              </a:rPr>
              <a:t>調達</a:t>
            </a:r>
            <a:r>
              <a:rPr lang="ja-JP" altLang="en-US" sz="2000" dirty="0"/>
              <a:t>した資本にかかるコストのこと</a:t>
            </a:r>
            <a:endParaRPr lang="en-US" altLang="ja-JP" sz="2000" dirty="0"/>
          </a:p>
          <a:p>
            <a:pPr lvl="2" eaLnBrk="1" hangingPunct="1">
              <a:spcBef>
                <a:spcPts val="800"/>
              </a:spcBef>
            </a:pPr>
            <a:r>
              <a:rPr lang="ja-JP" altLang="en-US" sz="2000" dirty="0">
                <a:solidFill>
                  <a:srgbClr val="FF0000"/>
                </a:solidFill>
              </a:rPr>
              <a:t>株主</a:t>
            </a:r>
            <a:r>
              <a:rPr lang="ja-JP" altLang="en-US" sz="2000" dirty="0"/>
              <a:t>資本コストと</a:t>
            </a:r>
            <a:r>
              <a:rPr lang="ja-JP" altLang="en-US" sz="2000" dirty="0">
                <a:solidFill>
                  <a:srgbClr val="FF0000"/>
                </a:solidFill>
              </a:rPr>
              <a:t>負債</a:t>
            </a:r>
            <a:r>
              <a:rPr lang="ja-JP" altLang="en-US" sz="2000" dirty="0"/>
              <a:t>コスト（</a:t>
            </a:r>
            <a:r>
              <a:rPr lang="en-US" altLang="ja-JP" sz="2000" dirty="0"/>
              <a:t>=</a:t>
            </a:r>
            <a:r>
              <a:rPr lang="ja-JP" altLang="en-US" sz="2000" dirty="0"/>
              <a:t>他人資本）に分けられる</a:t>
            </a:r>
            <a:endParaRPr lang="en-US" altLang="ja-JP" sz="2000" dirty="0"/>
          </a:p>
          <a:p>
            <a:pPr lvl="2" eaLnBrk="1" hangingPunct="1">
              <a:spcBef>
                <a:spcPts val="800"/>
              </a:spcBef>
            </a:pPr>
            <a:r>
              <a:rPr lang="ja-JP" altLang="en-US" sz="2000" dirty="0"/>
              <a:t>① 株主資本コスト</a:t>
            </a:r>
            <a:endParaRPr lang="en-US" altLang="ja-JP" sz="2000" dirty="0"/>
          </a:p>
          <a:p>
            <a:pPr lvl="3" eaLnBrk="1" hangingPunct="1">
              <a:spcBef>
                <a:spcPts val="800"/>
              </a:spcBef>
            </a:pPr>
            <a:r>
              <a:rPr lang="ja-JP" altLang="en-US" sz="2000" dirty="0"/>
              <a:t>株主からの</a:t>
            </a:r>
            <a:r>
              <a:rPr lang="ja-JP" altLang="en-US" sz="2000" dirty="0">
                <a:solidFill>
                  <a:srgbClr val="FF0000"/>
                </a:solidFill>
              </a:rPr>
              <a:t>出資</a:t>
            </a:r>
            <a:r>
              <a:rPr lang="ja-JP" altLang="en-US" sz="2000" dirty="0"/>
              <a:t>を受けて調達した資本に対するコスト</a:t>
            </a:r>
            <a:endParaRPr lang="en-US" altLang="ja-JP" sz="2000" dirty="0"/>
          </a:p>
          <a:p>
            <a:pPr lvl="3" eaLnBrk="1" hangingPunct="1">
              <a:spcBef>
                <a:spcPts val="800"/>
              </a:spcBef>
            </a:pPr>
            <a:r>
              <a:rPr lang="ja-JP" altLang="en-US" sz="2000" dirty="0"/>
              <a:t>株主が要求する最低限の収益率で、</a:t>
            </a:r>
            <a:r>
              <a:rPr lang="ja-JP" altLang="en-US" sz="2000" dirty="0">
                <a:solidFill>
                  <a:srgbClr val="FF0000"/>
                </a:solidFill>
              </a:rPr>
              <a:t>配当</a:t>
            </a:r>
            <a:r>
              <a:rPr lang="ja-JP" altLang="en-US" sz="2000" dirty="0"/>
              <a:t>もそのひとつ</a:t>
            </a:r>
            <a:endParaRPr lang="en-US" altLang="ja-JP" sz="2000" dirty="0"/>
          </a:p>
          <a:p>
            <a:pPr lvl="3" eaLnBrk="1" hangingPunct="1">
              <a:spcBef>
                <a:spcPts val="800"/>
              </a:spcBef>
            </a:pPr>
            <a:r>
              <a:rPr lang="ja-JP" altLang="en-US" sz="2000" dirty="0"/>
              <a:t>リスク・フリー・レイトとリスク・プレミヤムの合計</a:t>
            </a:r>
            <a:endParaRPr lang="en-US" altLang="ja-JP" sz="2000" dirty="0"/>
          </a:p>
          <a:p>
            <a:pPr lvl="4" eaLnBrk="1" hangingPunct="1">
              <a:spcBef>
                <a:spcPts val="800"/>
              </a:spcBef>
            </a:pPr>
            <a:r>
              <a:rPr lang="ja-JP" altLang="en-US" sz="2000" dirty="0"/>
              <a:t>リスク・フリー・レイト</a:t>
            </a:r>
            <a:endParaRPr lang="en-US" altLang="ja-JP" sz="2000" dirty="0"/>
          </a:p>
          <a:p>
            <a:pPr marL="1970088" lvl="5" indent="-171450">
              <a:spcBef>
                <a:spcPts val="800"/>
              </a:spcBef>
            </a:pPr>
            <a:r>
              <a:rPr lang="ja-JP" altLang="en-US" dirty="0"/>
              <a:t>リスクのない投資</a:t>
            </a:r>
            <a:r>
              <a:rPr lang="ja-JP" altLang="en-US" dirty="0">
                <a:solidFill>
                  <a:srgbClr val="FF0000"/>
                </a:solidFill>
              </a:rPr>
              <a:t>国債</a:t>
            </a:r>
            <a:r>
              <a:rPr lang="ja-JP" altLang="en-US" dirty="0"/>
              <a:t>から得られる</a:t>
            </a:r>
            <a:r>
              <a:rPr lang="ja-JP" altLang="en-US" dirty="0">
                <a:solidFill>
                  <a:srgbClr val="FF0000"/>
                </a:solidFill>
              </a:rPr>
              <a:t>利回り</a:t>
            </a:r>
            <a:endParaRPr lang="en-US" altLang="ja-JP" dirty="0">
              <a:solidFill>
                <a:srgbClr val="FF0000"/>
              </a:solidFill>
            </a:endParaRPr>
          </a:p>
          <a:p>
            <a:pPr lvl="4" eaLnBrk="1" hangingPunct="1">
              <a:spcBef>
                <a:spcPts val="800"/>
              </a:spcBef>
            </a:pPr>
            <a:r>
              <a:rPr lang="ja-JP" altLang="en-US" sz="2000" dirty="0"/>
              <a:t>リスク・プレミヤム</a:t>
            </a:r>
            <a:endParaRPr lang="en-US" altLang="ja-JP" sz="2000" dirty="0"/>
          </a:p>
          <a:p>
            <a:pPr marL="1970088" lvl="5" indent="-171450">
              <a:spcBef>
                <a:spcPts val="800"/>
              </a:spcBef>
            </a:pPr>
            <a:r>
              <a:rPr lang="ja-JP" altLang="en-US" dirty="0"/>
              <a:t>株式投資の期待</a:t>
            </a:r>
            <a:r>
              <a:rPr lang="ja-JP" altLang="en-US" dirty="0">
                <a:solidFill>
                  <a:srgbClr val="FF0000"/>
                </a:solidFill>
              </a:rPr>
              <a:t>収益</a:t>
            </a:r>
            <a:r>
              <a:rPr lang="ja-JP" altLang="en-US" dirty="0"/>
              <a:t>率がﾘｽｸ･ﾌﾘｰ･ﾚｰﾄを上回る</a:t>
            </a:r>
            <a:r>
              <a:rPr lang="ja-JP" altLang="en-US" dirty="0">
                <a:solidFill>
                  <a:srgbClr val="FF0000"/>
                </a:solidFill>
              </a:rPr>
              <a:t>利回り</a:t>
            </a:r>
            <a:endParaRPr lang="en-US" altLang="ja-JP" dirty="0">
              <a:solidFill>
                <a:srgbClr val="FF0000"/>
              </a:solidFill>
            </a:endParaRPr>
          </a:p>
        </p:txBody>
      </p:sp>
      <p:sp>
        <p:nvSpPr>
          <p:cNvPr id="7" name="日付プレースホルダ 6"/>
          <p:cNvSpPr>
            <a:spLocks noGrp="1"/>
          </p:cNvSpPr>
          <p:nvPr>
            <p:ph type="dt" sz="half" idx="10"/>
          </p:nvPr>
        </p:nvSpPr>
        <p:spPr/>
        <p:txBody>
          <a:bodyPr/>
          <a:lstStyle/>
          <a:p>
            <a:pPr>
              <a:defRPr/>
            </a:pPr>
            <a:r>
              <a:rPr lang="ja-JP" altLang="en-US"/>
              <a:t>「マネジメント原理」</a:t>
            </a:r>
            <a:endParaRPr lang="en-US" altLang="ja-JP"/>
          </a:p>
        </p:txBody>
      </p:sp>
    </p:spTree>
    <p:extLst>
      <p:ext uri="{BB962C8B-B14F-4D97-AF65-F5344CB8AC3E}">
        <p14:creationId xmlns:p14="http://schemas.microsoft.com/office/powerpoint/2010/main" val="3350304756"/>
      </p:ext>
    </p:extLst>
  </p:cSld>
  <p:clrMapOvr>
    <a:masterClrMapping/>
  </p:clrMapOvr>
  <p:transition>
    <p:zoom/>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フッター プレースホルダ 4"/>
          <p:cNvSpPr>
            <a:spLocks noGrp="1"/>
          </p:cNvSpPr>
          <p:nvPr>
            <p:ph type="ftr" sz="quarter" idx="11"/>
          </p:nvPr>
        </p:nvSpPr>
        <p:spPr/>
        <p:txBody>
          <a:bodyPr/>
          <a:lstStyle/>
          <a:p>
            <a:pPr>
              <a:defRPr/>
            </a:pPr>
            <a:r>
              <a:rPr lang="ja-JP" altLang="en-US"/>
              <a:t>財務管理</a:t>
            </a:r>
            <a:endParaRPr lang="en-US" altLang="ja-JP" dirty="0"/>
          </a:p>
        </p:txBody>
      </p:sp>
      <p:sp>
        <p:nvSpPr>
          <p:cNvPr id="6" name="スライド番号プレースホルダ 5"/>
          <p:cNvSpPr>
            <a:spLocks noGrp="1"/>
          </p:cNvSpPr>
          <p:nvPr>
            <p:ph type="sldNum" sz="quarter" idx="12"/>
          </p:nvPr>
        </p:nvSpPr>
        <p:spPr/>
        <p:txBody>
          <a:bodyPr/>
          <a:lstStyle/>
          <a:p>
            <a:pPr>
              <a:defRPr/>
            </a:pPr>
            <a:fld id="{13F4B9B7-7C60-480E-9A15-7FD8F4CD6628}" type="slidenum">
              <a:rPr lang="en-US" altLang="ja-JP"/>
              <a:pPr>
                <a:defRPr/>
              </a:pPr>
              <a:t>5</a:t>
            </a:fld>
            <a:endParaRPr lang="en-US" altLang="ja-JP" dirty="0"/>
          </a:p>
        </p:txBody>
      </p:sp>
      <p:sp>
        <p:nvSpPr>
          <p:cNvPr id="9220" name="Rectangle 2"/>
          <p:cNvSpPr>
            <a:spLocks noGrp="1" noChangeArrowheads="1"/>
          </p:cNvSpPr>
          <p:nvPr>
            <p:ph type="title"/>
          </p:nvPr>
        </p:nvSpPr>
        <p:spPr>
          <a:xfrm>
            <a:off x="569913" y="431800"/>
            <a:ext cx="8229600" cy="1252538"/>
          </a:xfrm>
        </p:spPr>
        <p:txBody>
          <a:bodyPr/>
          <a:lstStyle/>
          <a:p>
            <a:pPr eaLnBrk="1" hangingPunct="1">
              <a:lnSpc>
                <a:spcPts val="4800"/>
              </a:lnSpc>
            </a:pPr>
            <a:r>
              <a:rPr lang="ja-JP" altLang="en-US" dirty="0"/>
              <a:t>２．資本調達</a:t>
            </a:r>
            <a:r>
              <a:rPr lang="en-US" altLang="ja-JP" dirty="0"/>
              <a:t>-3</a:t>
            </a:r>
            <a:endParaRPr lang="ja-JP" altLang="en-US" sz="4400" dirty="0"/>
          </a:p>
        </p:txBody>
      </p:sp>
      <p:sp>
        <p:nvSpPr>
          <p:cNvPr id="9221" name="Rectangle 3"/>
          <p:cNvSpPr>
            <a:spLocks noGrp="1" noChangeArrowheads="1"/>
          </p:cNvSpPr>
          <p:nvPr>
            <p:ph type="body" idx="1"/>
          </p:nvPr>
        </p:nvSpPr>
        <p:spPr>
          <a:xfrm>
            <a:off x="467139" y="1747520"/>
            <a:ext cx="8535574" cy="4704080"/>
          </a:xfrm>
        </p:spPr>
        <p:txBody>
          <a:bodyPr/>
          <a:lstStyle/>
          <a:p>
            <a:pPr eaLnBrk="1" hangingPunct="1">
              <a:spcBef>
                <a:spcPts val="1200"/>
              </a:spcBef>
            </a:pPr>
            <a:r>
              <a:rPr lang="ja-JP" altLang="en-US" dirty="0"/>
              <a:t>資本調達源泉の分類と資本コスト</a:t>
            </a:r>
            <a:r>
              <a:rPr lang="en-US" altLang="ja-JP" dirty="0"/>
              <a:t>-3</a:t>
            </a:r>
          </a:p>
          <a:p>
            <a:pPr lvl="1" eaLnBrk="1" hangingPunct="1">
              <a:spcBef>
                <a:spcPts val="1200"/>
              </a:spcBef>
            </a:pPr>
            <a:r>
              <a:rPr lang="ja-JP" altLang="en-US" dirty="0"/>
              <a:t>（</a:t>
            </a:r>
            <a:r>
              <a:rPr lang="en-US" altLang="ja-JP" dirty="0"/>
              <a:t>2</a:t>
            </a:r>
            <a:r>
              <a:rPr lang="ja-JP" altLang="en-US" dirty="0"/>
              <a:t>）資本コスト</a:t>
            </a:r>
            <a:r>
              <a:rPr lang="en-US" altLang="ja-JP" dirty="0"/>
              <a:t>-2</a:t>
            </a:r>
          </a:p>
          <a:p>
            <a:pPr lvl="2" eaLnBrk="1" hangingPunct="1">
              <a:spcBef>
                <a:spcPts val="1200"/>
              </a:spcBef>
            </a:pPr>
            <a:r>
              <a:rPr lang="ja-JP" altLang="en-US" dirty="0"/>
              <a:t>② 負債コスト</a:t>
            </a:r>
            <a:endParaRPr lang="en-US" altLang="ja-JP" dirty="0"/>
          </a:p>
          <a:p>
            <a:pPr lvl="3" eaLnBrk="1" hangingPunct="1">
              <a:spcBef>
                <a:spcPts val="1200"/>
              </a:spcBef>
            </a:pPr>
            <a:r>
              <a:rPr lang="ja-JP" altLang="en-US" sz="2000" dirty="0"/>
              <a:t>資本コストのうち債権者から調達した</a:t>
            </a:r>
            <a:r>
              <a:rPr lang="ja-JP" altLang="en-US" sz="2000" dirty="0">
                <a:solidFill>
                  <a:srgbClr val="FF0000"/>
                </a:solidFill>
              </a:rPr>
              <a:t>負債</a:t>
            </a:r>
            <a:r>
              <a:rPr lang="ja-JP" altLang="en-US" sz="2000" dirty="0"/>
              <a:t>にかかるコスト</a:t>
            </a:r>
            <a:endParaRPr lang="en-US" altLang="ja-JP" sz="2000" dirty="0"/>
          </a:p>
          <a:p>
            <a:pPr lvl="3" eaLnBrk="1" hangingPunct="1">
              <a:spcBef>
                <a:spcPts val="1200"/>
              </a:spcBef>
            </a:pPr>
            <a:r>
              <a:rPr lang="ja-JP" altLang="en-US" sz="2000" dirty="0"/>
              <a:t>借入金の</a:t>
            </a:r>
            <a:r>
              <a:rPr lang="ja-JP" altLang="en-US" sz="2000" dirty="0">
                <a:solidFill>
                  <a:srgbClr val="FF0000"/>
                </a:solidFill>
              </a:rPr>
              <a:t>利息</a:t>
            </a:r>
            <a:r>
              <a:rPr lang="ja-JP" altLang="en-US" sz="2000" dirty="0"/>
              <a:t>、社債券の</a:t>
            </a:r>
            <a:r>
              <a:rPr lang="ja-JP" altLang="en-US" sz="2000" dirty="0">
                <a:solidFill>
                  <a:srgbClr val="FF0000"/>
                </a:solidFill>
              </a:rPr>
              <a:t>発行</a:t>
            </a:r>
            <a:r>
              <a:rPr lang="ja-JP" altLang="en-US" sz="2000" dirty="0"/>
              <a:t>費用、社債</a:t>
            </a:r>
            <a:r>
              <a:rPr lang="ja-JP" altLang="en-US" sz="2000" dirty="0">
                <a:solidFill>
                  <a:srgbClr val="FF0000"/>
                </a:solidFill>
              </a:rPr>
              <a:t>利息</a:t>
            </a:r>
            <a:r>
              <a:rPr lang="ja-JP" altLang="en-US" sz="2000" dirty="0"/>
              <a:t>など</a:t>
            </a:r>
            <a:endParaRPr lang="en-US" altLang="ja-JP" sz="2000" dirty="0"/>
          </a:p>
        </p:txBody>
      </p:sp>
      <p:sp>
        <p:nvSpPr>
          <p:cNvPr id="7" name="日付プレースホルダ 6"/>
          <p:cNvSpPr>
            <a:spLocks noGrp="1"/>
          </p:cNvSpPr>
          <p:nvPr>
            <p:ph type="dt" sz="half" idx="10"/>
          </p:nvPr>
        </p:nvSpPr>
        <p:spPr/>
        <p:txBody>
          <a:bodyPr/>
          <a:lstStyle/>
          <a:p>
            <a:pPr>
              <a:defRPr/>
            </a:pPr>
            <a:r>
              <a:rPr lang="ja-JP" altLang="en-US"/>
              <a:t>「マネジメント原理」</a:t>
            </a:r>
            <a:endParaRPr lang="en-US" altLang="ja-JP"/>
          </a:p>
        </p:txBody>
      </p:sp>
    </p:spTree>
    <p:extLst>
      <p:ext uri="{BB962C8B-B14F-4D97-AF65-F5344CB8AC3E}">
        <p14:creationId xmlns:p14="http://schemas.microsoft.com/office/powerpoint/2010/main" val="731159633"/>
      </p:ext>
    </p:extLst>
  </p:cSld>
  <p:clrMapOvr>
    <a:masterClrMapping/>
  </p:clrMapOvr>
  <p:transition>
    <p:zoom/>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フッター プレースホルダ 4"/>
          <p:cNvSpPr>
            <a:spLocks noGrp="1"/>
          </p:cNvSpPr>
          <p:nvPr>
            <p:ph type="ftr" sz="quarter" idx="11"/>
          </p:nvPr>
        </p:nvSpPr>
        <p:spPr/>
        <p:txBody>
          <a:bodyPr/>
          <a:lstStyle/>
          <a:p>
            <a:pPr>
              <a:defRPr/>
            </a:pPr>
            <a:r>
              <a:rPr lang="ja-JP" altLang="en-US"/>
              <a:t>財務管理</a:t>
            </a:r>
            <a:endParaRPr lang="en-US" altLang="ja-JP" dirty="0"/>
          </a:p>
        </p:txBody>
      </p:sp>
      <p:sp>
        <p:nvSpPr>
          <p:cNvPr id="6" name="スライド番号プレースホルダ 5"/>
          <p:cNvSpPr>
            <a:spLocks noGrp="1"/>
          </p:cNvSpPr>
          <p:nvPr>
            <p:ph type="sldNum" sz="quarter" idx="12"/>
          </p:nvPr>
        </p:nvSpPr>
        <p:spPr/>
        <p:txBody>
          <a:bodyPr/>
          <a:lstStyle/>
          <a:p>
            <a:pPr>
              <a:defRPr/>
            </a:pPr>
            <a:fld id="{E339E1EE-9F0F-4694-A05F-289B40CA85E1}" type="slidenum">
              <a:rPr lang="en-US" altLang="ja-JP"/>
              <a:pPr>
                <a:defRPr/>
              </a:pPr>
              <a:t>6</a:t>
            </a:fld>
            <a:endParaRPr lang="en-US" altLang="ja-JP" dirty="0"/>
          </a:p>
        </p:txBody>
      </p:sp>
      <p:sp>
        <p:nvSpPr>
          <p:cNvPr id="10244" name="Rectangle 2"/>
          <p:cNvSpPr>
            <a:spLocks noGrp="1" noChangeArrowheads="1"/>
          </p:cNvSpPr>
          <p:nvPr>
            <p:ph type="title"/>
          </p:nvPr>
        </p:nvSpPr>
        <p:spPr>
          <a:xfrm>
            <a:off x="569913" y="342349"/>
            <a:ext cx="8229600" cy="1252538"/>
          </a:xfrm>
        </p:spPr>
        <p:txBody>
          <a:bodyPr/>
          <a:lstStyle/>
          <a:p>
            <a:pPr eaLnBrk="1" hangingPunct="1">
              <a:lnSpc>
                <a:spcPts val="4800"/>
              </a:lnSpc>
            </a:pPr>
            <a:r>
              <a:rPr lang="ja-JP" altLang="en-US" dirty="0"/>
              <a:t>２．資本調達</a:t>
            </a:r>
            <a:r>
              <a:rPr lang="en-US" altLang="ja-JP" dirty="0"/>
              <a:t>-4</a:t>
            </a:r>
            <a:endParaRPr lang="ja-JP" altLang="en-US" sz="4400" dirty="0"/>
          </a:p>
        </p:txBody>
      </p:sp>
      <p:sp>
        <p:nvSpPr>
          <p:cNvPr id="10245" name="Rectangle 3"/>
          <p:cNvSpPr>
            <a:spLocks noGrp="1" noChangeArrowheads="1"/>
          </p:cNvSpPr>
          <p:nvPr>
            <p:ph type="body" idx="1"/>
          </p:nvPr>
        </p:nvSpPr>
        <p:spPr>
          <a:xfrm>
            <a:off x="457200" y="1123122"/>
            <a:ext cx="8615680" cy="5358296"/>
          </a:xfrm>
        </p:spPr>
        <p:txBody>
          <a:bodyPr/>
          <a:lstStyle/>
          <a:p>
            <a:pPr eaLnBrk="1" hangingPunct="1">
              <a:lnSpc>
                <a:spcPct val="105000"/>
              </a:lnSpc>
              <a:spcBef>
                <a:spcPts val="500"/>
              </a:spcBef>
            </a:pPr>
            <a:r>
              <a:rPr lang="ja-JP" altLang="en-US" sz="2800" dirty="0"/>
              <a:t>資本調達源泉の分類と資本コスト</a:t>
            </a:r>
            <a:r>
              <a:rPr lang="en-US" altLang="ja-JP" sz="2800" dirty="0"/>
              <a:t>-4</a:t>
            </a:r>
          </a:p>
          <a:p>
            <a:pPr lvl="1" eaLnBrk="1" hangingPunct="1">
              <a:lnSpc>
                <a:spcPct val="105000"/>
              </a:lnSpc>
              <a:spcBef>
                <a:spcPts val="500"/>
              </a:spcBef>
            </a:pPr>
            <a:r>
              <a:rPr lang="ja-JP" altLang="en-US" dirty="0"/>
              <a:t>（</a:t>
            </a:r>
            <a:r>
              <a:rPr lang="en-US" altLang="ja-JP" dirty="0"/>
              <a:t>3</a:t>
            </a:r>
            <a:r>
              <a:rPr lang="ja-JP" altLang="en-US" sz="2400" dirty="0"/>
              <a:t>）レバレッジ効果</a:t>
            </a:r>
            <a:endParaRPr lang="en-US" altLang="ja-JP" sz="2400" dirty="0"/>
          </a:p>
          <a:p>
            <a:pPr lvl="2" eaLnBrk="1" hangingPunct="1">
              <a:lnSpc>
                <a:spcPct val="105000"/>
              </a:lnSpc>
              <a:spcBef>
                <a:spcPts val="500"/>
              </a:spcBef>
            </a:pPr>
            <a:r>
              <a:rPr lang="ja-JP" altLang="en-US" sz="2000" dirty="0"/>
              <a:t>負債（</a:t>
            </a:r>
            <a:r>
              <a:rPr lang="en-US" altLang="ja-JP" sz="2000" dirty="0"/>
              <a:t>=</a:t>
            </a:r>
            <a:r>
              <a:rPr lang="ja-JP" altLang="en-US" sz="2000" dirty="0"/>
              <a:t>他人資本）を利用することにより、一株あたり利益</a:t>
            </a:r>
            <a:br>
              <a:rPr lang="en-US" altLang="ja-JP" sz="2000" dirty="0"/>
            </a:br>
            <a:r>
              <a:rPr lang="ja-JP" altLang="en-US" sz="2000" dirty="0"/>
              <a:t>や自己資本利益率を</a:t>
            </a:r>
            <a:r>
              <a:rPr lang="ja-JP" altLang="en-US" sz="2000" dirty="0">
                <a:solidFill>
                  <a:srgbClr val="FF0000"/>
                </a:solidFill>
              </a:rPr>
              <a:t>増大</a:t>
            </a:r>
            <a:r>
              <a:rPr lang="ja-JP" altLang="en-US" sz="2000" dirty="0"/>
              <a:t>させる効果のこと</a:t>
            </a:r>
            <a:endParaRPr lang="en-US" altLang="ja-JP" sz="2000" dirty="0"/>
          </a:p>
          <a:p>
            <a:pPr lvl="2" eaLnBrk="1" hangingPunct="1">
              <a:lnSpc>
                <a:spcPct val="105000"/>
              </a:lnSpc>
              <a:spcBef>
                <a:spcPts val="500"/>
              </a:spcBef>
            </a:pPr>
            <a:r>
              <a:rPr lang="ja-JP" altLang="en-US" sz="2000" dirty="0"/>
              <a:t>一株あたり利益 </a:t>
            </a:r>
            <a:r>
              <a:rPr lang="en-US" altLang="ja-JP" sz="2000" dirty="0"/>
              <a:t>= </a:t>
            </a:r>
            <a:r>
              <a:rPr lang="ja-JP" altLang="en-US" sz="2000" dirty="0"/>
              <a:t>利益／発行済株式総数</a:t>
            </a:r>
            <a:endParaRPr lang="en-US" altLang="ja-JP" sz="2000" dirty="0"/>
          </a:p>
          <a:p>
            <a:pPr lvl="2" eaLnBrk="1" hangingPunct="1">
              <a:lnSpc>
                <a:spcPct val="105000"/>
              </a:lnSpc>
              <a:spcBef>
                <a:spcPts val="500"/>
              </a:spcBef>
            </a:pPr>
            <a:r>
              <a:rPr lang="ja-JP" altLang="en-US" sz="2000" dirty="0"/>
              <a:t>自己資本利益率 </a:t>
            </a:r>
            <a:r>
              <a:rPr lang="en-US" altLang="ja-JP" sz="2000" dirty="0"/>
              <a:t>= </a:t>
            </a:r>
            <a:r>
              <a:rPr lang="ja-JP" altLang="en-US" sz="2000" dirty="0"/>
              <a:t>利益／自己資本</a:t>
            </a:r>
            <a:endParaRPr lang="en-US" altLang="ja-JP" sz="2000" dirty="0"/>
          </a:p>
          <a:p>
            <a:pPr lvl="3" eaLnBrk="1" hangingPunct="1">
              <a:lnSpc>
                <a:spcPct val="105000"/>
              </a:lnSpc>
              <a:spcBef>
                <a:spcPts val="500"/>
              </a:spcBef>
            </a:pPr>
            <a:r>
              <a:rPr lang="ja-JP" altLang="en-US" sz="2000" dirty="0">
                <a:solidFill>
                  <a:srgbClr val="FF0000"/>
                </a:solidFill>
              </a:rPr>
              <a:t>負債</a:t>
            </a:r>
            <a:r>
              <a:rPr lang="ja-JP" altLang="en-US" sz="2000" dirty="0"/>
              <a:t>比率が高まると、自己資本利益率が高まるため、</a:t>
            </a:r>
            <a:br>
              <a:rPr lang="en-US" altLang="ja-JP" sz="2000" dirty="0"/>
            </a:br>
            <a:r>
              <a:rPr lang="ja-JP" altLang="en-US" sz="2000" dirty="0"/>
              <a:t>一株あたり利益や配当を</a:t>
            </a:r>
            <a:r>
              <a:rPr lang="ja-JP" altLang="en-US" sz="2000" dirty="0">
                <a:solidFill>
                  <a:srgbClr val="FF0000"/>
                </a:solidFill>
              </a:rPr>
              <a:t>上昇させる</a:t>
            </a:r>
            <a:r>
              <a:rPr lang="ja-JP" altLang="en-US" sz="2000" dirty="0"/>
              <a:t>効果をもつ</a:t>
            </a:r>
            <a:endParaRPr lang="en-US" altLang="ja-JP" sz="2000" dirty="0"/>
          </a:p>
          <a:p>
            <a:pPr marL="1360487" lvl="4">
              <a:lnSpc>
                <a:spcPct val="105000"/>
              </a:lnSpc>
              <a:spcBef>
                <a:spcPts val="500"/>
              </a:spcBef>
            </a:pPr>
            <a:r>
              <a:rPr lang="ja-JP" altLang="en-US" dirty="0"/>
              <a:t>負債比率 </a:t>
            </a:r>
            <a:r>
              <a:rPr lang="en-US" altLang="ja-JP" dirty="0"/>
              <a:t>= </a:t>
            </a:r>
            <a:r>
              <a:rPr lang="ja-JP" altLang="en-US" dirty="0"/>
              <a:t>負債／自己資本←</a:t>
            </a:r>
            <a:r>
              <a:rPr lang="en-US" altLang="ja-JP" dirty="0"/>
              <a:t>50%</a:t>
            </a:r>
            <a:r>
              <a:rPr lang="ja-JP" altLang="en-US" dirty="0"/>
              <a:t>なら半分自己資本</a:t>
            </a:r>
            <a:endParaRPr lang="en-US" altLang="ja-JP" dirty="0"/>
          </a:p>
          <a:p>
            <a:pPr marL="1360487" lvl="4">
              <a:lnSpc>
                <a:spcPct val="105000"/>
              </a:lnSpc>
              <a:spcBef>
                <a:spcPts val="500"/>
              </a:spcBef>
            </a:pPr>
            <a:r>
              <a:rPr lang="ja-JP" altLang="en-US" dirty="0"/>
              <a:t>例：営業利益が</a:t>
            </a:r>
            <a:r>
              <a:rPr lang="en-US" altLang="ja-JP" dirty="0">
                <a:solidFill>
                  <a:srgbClr val="FF0000"/>
                </a:solidFill>
              </a:rPr>
              <a:t>10</a:t>
            </a:r>
            <a:r>
              <a:rPr lang="ja-JP" altLang="en-US" dirty="0"/>
              <a:t>万円、総運転資本が</a:t>
            </a:r>
            <a:r>
              <a:rPr lang="en-US" altLang="ja-JP" dirty="0">
                <a:solidFill>
                  <a:srgbClr val="FF0000"/>
                </a:solidFill>
              </a:rPr>
              <a:t>100</a:t>
            </a:r>
            <a:r>
              <a:rPr lang="ja-JP" altLang="en-US" dirty="0"/>
              <a:t>万円で</a:t>
            </a:r>
            <a:br>
              <a:rPr lang="en-US" altLang="ja-JP" dirty="0"/>
            </a:br>
            <a:r>
              <a:rPr lang="ja-JP" altLang="en-US" dirty="0"/>
              <a:t>　　全額自己資本と半分自己資本で残りが負債とすると</a:t>
            </a:r>
            <a:br>
              <a:rPr lang="en-US" altLang="ja-JP" dirty="0"/>
            </a:br>
            <a:r>
              <a:rPr lang="ja-JP" altLang="en-US" dirty="0"/>
              <a:t>　　・自己資本利益率 </a:t>
            </a:r>
            <a:r>
              <a:rPr lang="en-US" altLang="ja-JP" dirty="0"/>
              <a:t>= 10/100 = 0.1 = 10(%)</a:t>
            </a:r>
            <a:r>
              <a:rPr lang="ja-JP" altLang="en-US" dirty="0"/>
              <a:t>←全額自己資本</a:t>
            </a:r>
            <a:br>
              <a:rPr lang="en-US" altLang="ja-JP" dirty="0"/>
            </a:br>
            <a:r>
              <a:rPr lang="ja-JP" altLang="en-US" dirty="0"/>
              <a:t>　　・自己資本利益率 </a:t>
            </a:r>
            <a:r>
              <a:rPr lang="en-US" altLang="ja-JP" dirty="0"/>
              <a:t>= 10/50 = 0.2 = 20(%)</a:t>
            </a:r>
            <a:r>
              <a:rPr lang="ja-JP" altLang="en-US" dirty="0"/>
              <a:t>←半分自己資本</a:t>
            </a:r>
            <a:endParaRPr lang="en-US" altLang="ja-JP" dirty="0"/>
          </a:p>
          <a:p>
            <a:pPr lvl="2">
              <a:lnSpc>
                <a:spcPct val="105000"/>
              </a:lnSpc>
              <a:spcBef>
                <a:spcPts val="500"/>
              </a:spcBef>
            </a:pPr>
            <a:r>
              <a:rPr lang="ja-JP" altLang="en-US" dirty="0"/>
              <a:t>しかし負債比率が高まると、支払い</a:t>
            </a:r>
            <a:r>
              <a:rPr lang="ja-JP" altLang="en-US" dirty="0">
                <a:solidFill>
                  <a:srgbClr val="FF0000"/>
                </a:solidFill>
              </a:rPr>
              <a:t>利息</a:t>
            </a:r>
            <a:r>
              <a:rPr lang="ja-JP" altLang="en-US" dirty="0"/>
              <a:t>も増し、</a:t>
            </a:r>
            <a:r>
              <a:rPr lang="ja-JP" altLang="en-US" dirty="0">
                <a:solidFill>
                  <a:srgbClr val="FF0000"/>
                </a:solidFill>
              </a:rPr>
              <a:t>リスク</a:t>
            </a:r>
            <a:r>
              <a:rPr lang="ja-JP" altLang="en-US" dirty="0"/>
              <a:t>が高まる</a:t>
            </a:r>
            <a:endParaRPr lang="en-US" altLang="ja-JP" dirty="0"/>
          </a:p>
        </p:txBody>
      </p:sp>
      <p:sp>
        <p:nvSpPr>
          <p:cNvPr id="7" name="日付プレースホルダ 6"/>
          <p:cNvSpPr>
            <a:spLocks noGrp="1"/>
          </p:cNvSpPr>
          <p:nvPr>
            <p:ph type="dt" sz="half" idx="10"/>
          </p:nvPr>
        </p:nvSpPr>
        <p:spPr/>
        <p:txBody>
          <a:bodyPr/>
          <a:lstStyle/>
          <a:p>
            <a:pPr>
              <a:defRPr/>
            </a:pPr>
            <a:r>
              <a:rPr lang="ja-JP" altLang="en-US"/>
              <a:t>「マネジメント原理」</a:t>
            </a:r>
            <a:endParaRPr lang="en-US" altLang="ja-JP"/>
          </a:p>
        </p:txBody>
      </p:sp>
    </p:spTree>
    <p:extLst>
      <p:ext uri="{BB962C8B-B14F-4D97-AF65-F5344CB8AC3E}">
        <p14:creationId xmlns:p14="http://schemas.microsoft.com/office/powerpoint/2010/main" val="3531062278"/>
      </p:ext>
    </p:extLst>
  </p:cSld>
  <p:clrMapOvr>
    <a:masterClrMapping/>
  </p:clrMapOvr>
  <p:transition>
    <p:zoom/>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フッター プレースホルダ 4"/>
          <p:cNvSpPr>
            <a:spLocks noGrp="1"/>
          </p:cNvSpPr>
          <p:nvPr>
            <p:ph type="ftr" sz="quarter" idx="11"/>
          </p:nvPr>
        </p:nvSpPr>
        <p:spPr/>
        <p:txBody>
          <a:bodyPr/>
          <a:lstStyle/>
          <a:p>
            <a:pPr>
              <a:defRPr/>
            </a:pPr>
            <a:r>
              <a:rPr lang="ja-JP" altLang="en-US"/>
              <a:t>財務管理</a:t>
            </a:r>
            <a:endParaRPr lang="en-US" altLang="ja-JP" dirty="0"/>
          </a:p>
        </p:txBody>
      </p:sp>
      <p:sp>
        <p:nvSpPr>
          <p:cNvPr id="6" name="スライド番号プレースホルダ 5"/>
          <p:cNvSpPr>
            <a:spLocks noGrp="1"/>
          </p:cNvSpPr>
          <p:nvPr>
            <p:ph type="sldNum" sz="quarter" idx="12"/>
          </p:nvPr>
        </p:nvSpPr>
        <p:spPr/>
        <p:txBody>
          <a:bodyPr/>
          <a:lstStyle/>
          <a:p>
            <a:pPr>
              <a:defRPr/>
            </a:pPr>
            <a:fld id="{33C93102-0559-424F-A50A-865B77728FB2}" type="slidenum">
              <a:rPr lang="en-US" altLang="ja-JP"/>
              <a:pPr>
                <a:defRPr/>
              </a:pPr>
              <a:t>7</a:t>
            </a:fld>
            <a:endParaRPr lang="en-US" altLang="ja-JP" dirty="0"/>
          </a:p>
        </p:txBody>
      </p:sp>
      <p:sp>
        <p:nvSpPr>
          <p:cNvPr id="11268" name="Rectangle 2"/>
          <p:cNvSpPr>
            <a:spLocks noGrp="1" noChangeArrowheads="1"/>
          </p:cNvSpPr>
          <p:nvPr>
            <p:ph type="title"/>
          </p:nvPr>
        </p:nvSpPr>
        <p:spPr>
          <a:xfrm>
            <a:off x="569913" y="431800"/>
            <a:ext cx="8229600" cy="1252538"/>
          </a:xfrm>
        </p:spPr>
        <p:txBody>
          <a:bodyPr/>
          <a:lstStyle/>
          <a:p>
            <a:pPr eaLnBrk="1" hangingPunct="1">
              <a:lnSpc>
                <a:spcPts val="4800"/>
              </a:lnSpc>
            </a:pPr>
            <a:r>
              <a:rPr lang="ja-JP" altLang="en-US" dirty="0"/>
              <a:t>３．投資の決定</a:t>
            </a:r>
            <a:r>
              <a:rPr lang="en-US" altLang="ja-JP" sz="4400" dirty="0"/>
              <a:t>-1</a:t>
            </a:r>
            <a:endParaRPr lang="ja-JP" altLang="en-US" sz="4400" dirty="0"/>
          </a:p>
        </p:txBody>
      </p:sp>
      <p:sp>
        <p:nvSpPr>
          <p:cNvPr id="11269" name="Rectangle 3"/>
          <p:cNvSpPr>
            <a:spLocks noGrp="1" noChangeArrowheads="1"/>
          </p:cNvSpPr>
          <p:nvPr>
            <p:ph type="body" idx="1"/>
          </p:nvPr>
        </p:nvSpPr>
        <p:spPr>
          <a:xfrm>
            <a:off x="297952" y="1480930"/>
            <a:ext cx="8704762" cy="4870658"/>
          </a:xfrm>
        </p:spPr>
        <p:txBody>
          <a:bodyPr/>
          <a:lstStyle/>
          <a:p>
            <a:pPr eaLnBrk="1" hangingPunct="1">
              <a:lnSpc>
                <a:spcPct val="110000"/>
              </a:lnSpc>
              <a:spcBef>
                <a:spcPts val="900"/>
              </a:spcBef>
            </a:pPr>
            <a:r>
              <a:rPr lang="ja-JP" altLang="en-US" sz="3200" dirty="0"/>
              <a:t>投資の決定方法</a:t>
            </a:r>
            <a:r>
              <a:rPr lang="en-US" altLang="ja-JP" sz="3200" dirty="0"/>
              <a:t>-1</a:t>
            </a:r>
          </a:p>
          <a:p>
            <a:pPr lvl="1" eaLnBrk="1" hangingPunct="1">
              <a:lnSpc>
                <a:spcPct val="110000"/>
              </a:lnSpc>
              <a:spcBef>
                <a:spcPts val="900"/>
              </a:spcBef>
            </a:pPr>
            <a:r>
              <a:rPr lang="ja-JP" altLang="en-US" dirty="0"/>
              <a:t>投資の決定方法の種類</a:t>
            </a:r>
            <a:r>
              <a:rPr lang="en-US" altLang="ja-JP" dirty="0"/>
              <a:t>-1</a:t>
            </a:r>
          </a:p>
          <a:p>
            <a:pPr lvl="2" eaLnBrk="1" hangingPunct="1">
              <a:lnSpc>
                <a:spcPct val="110000"/>
              </a:lnSpc>
              <a:spcBef>
                <a:spcPts val="900"/>
              </a:spcBef>
            </a:pPr>
            <a:r>
              <a:rPr lang="ja-JP" altLang="en-US" dirty="0"/>
              <a:t>投資に対する意思決定をおこなう場合には下記のような各種の</a:t>
            </a:r>
            <a:br>
              <a:rPr lang="en-US" altLang="ja-JP" dirty="0"/>
            </a:br>
            <a:r>
              <a:rPr lang="ja-JP" altLang="en-US" dirty="0">
                <a:solidFill>
                  <a:srgbClr val="FF0000"/>
                </a:solidFill>
              </a:rPr>
              <a:t>投資</a:t>
            </a:r>
            <a:r>
              <a:rPr lang="ja-JP" altLang="en-US" dirty="0"/>
              <a:t>評価方法がある</a:t>
            </a:r>
            <a:endParaRPr lang="en-US" altLang="ja-JP" dirty="0"/>
          </a:p>
          <a:p>
            <a:pPr lvl="2" eaLnBrk="1" hangingPunct="1">
              <a:lnSpc>
                <a:spcPct val="110000"/>
              </a:lnSpc>
              <a:spcBef>
                <a:spcPts val="900"/>
              </a:spcBef>
            </a:pPr>
            <a:r>
              <a:rPr lang="ja-JP" altLang="en-US" dirty="0"/>
              <a:t>①</a:t>
            </a:r>
            <a:r>
              <a:rPr lang="en-US" altLang="ja-JP" dirty="0"/>
              <a:t> </a:t>
            </a:r>
            <a:r>
              <a:rPr lang="ja-JP" altLang="en-US" dirty="0">
                <a:solidFill>
                  <a:srgbClr val="FF0000"/>
                </a:solidFill>
              </a:rPr>
              <a:t>正味現在価値</a:t>
            </a:r>
            <a:r>
              <a:rPr lang="ja-JP" altLang="en-US" dirty="0"/>
              <a:t>法（</a:t>
            </a:r>
            <a:r>
              <a:rPr lang="en-US" altLang="ja-JP" dirty="0"/>
              <a:t>NPV</a:t>
            </a:r>
            <a:r>
              <a:rPr lang="ja-JP" altLang="en-US" dirty="0"/>
              <a:t>法：</a:t>
            </a:r>
            <a:r>
              <a:rPr lang="en-US" altLang="ja-JP" dirty="0"/>
              <a:t>Net Present Value</a:t>
            </a:r>
            <a:r>
              <a:rPr lang="ja-JP" altLang="en-US" dirty="0"/>
              <a:t>）</a:t>
            </a:r>
            <a:endParaRPr lang="en-US" altLang="ja-JP" dirty="0"/>
          </a:p>
          <a:p>
            <a:pPr lvl="3" eaLnBrk="1" hangingPunct="1">
              <a:lnSpc>
                <a:spcPct val="110000"/>
              </a:lnSpc>
              <a:spcBef>
                <a:spcPts val="900"/>
              </a:spcBef>
            </a:pPr>
            <a:r>
              <a:rPr lang="ja-JP" altLang="en-US" sz="2000" dirty="0"/>
              <a:t>投資による毎期のｷｬｯｼｭﾌﾛｰを資本コストで割り引いた割引</a:t>
            </a:r>
            <a:br>
              <a:rPr lang="en-US" altLang="ja-JP" sz="2000" dirty="0"/>
            </a:br>
            <a:r>
              <a:rPr lang="ja-JP" altLang="en-US" sz="2000" dirty="0"/>
              <a:t>（</a:t>
            </a:r>
            <a:r>
              <a:rPr lang="en-US" altLang="ja-JP" sz="2000" dirty="0"/>
              <a:t>=</a:t>
            </a:r>
            <a:r>
              <a:rPr lang="ja-JP" altLang="en-US" sz="2000" dirty="0">
                <a:solidFill>
                  <a:srgbClr val="FF0000"/>
                </a:solidFill>
              </a:rPr>
              <a:t>現在価値</a:t>
            </a:r>
            <a:r>
              <a:rPr lang="ja-JP" altLang="en-US" sz="2000" dirty="0"/>
              <a:t>）から投資額の現在価値を引いた金額が</a:t>
            </a:r>
            <a:r>
              <a:rPr lang="ja-JP" altLang="en-US" sz="2000" dirty="0">
                <a:solidFill>
                  <a:srgbClr val="FF0000"/>
                </a:solidFill>
              </a:rPr>
              <a:t>プラス</a:t>
            </a:r>
            <a:br>
              <a:rPr lang="en-US" altLang="ja-JP" sz="2000" dirty="0"/>
            </a:br>
            <a:r>
              <a:rPr lang="ja-JP" altLang="en-US" sz="2000" dirty="0"/>
              <a:t>なら</a:t>
            </a:r>
            <a:r>
              <a:rPr lang="ja-JP" altLang="en-US" sz="2000" dirty="0">
                <a:solidFill>
                  <a:srgbClr val="FF0000"/>
                </a:solidFill>
              </a:rPr>
              <a:t>投資</a:t>
            </a:r>
            <a:r>
              <a:rPr lang="ja-JP" altLang="en-US" sz="2000" dirty="0"/>
              <a:t>は有利</a:t>
            </a:r>
            <a:endParaRPr lang="en-US" altLang="ja-JP" dirty="0"/>
          </a:p>
          <a:p>
            <a:pPr lvl="2" eaLnBrk="1" hangingPunct="1">
              <a:lnSpc>
                <a:spcPct val="110000"/>
              </a:lnSpc>
              <a:spcBef>
                <a:spcPts val="900"/>
              </a:spcBef>
            </a:pPr>
            <a:r>
              <a:rPr lang="ja-JP" altLang="en-US" dirty="0"/>
              <a:t>② </a:t>
            </a:r>
            <a:r>
              <a:rPr lang="ja-JP" altLang="en-US" dirty="0">
                <a:solidFill>
                  <a:srgbClr val="FF0000"/>
                </a:solidFill>
              </a:rPr>
              <a:t>内部利益率</a:t>
            </a:r>
            <a:r>
              <a:rPr lang="ja-JP" altLang="en-US" dirty="0"/>
              <a:t>法（</a:t>
            </a:r>
            <a:r>
              <a:rPr lang="en-US" altLang="ja-JP" dirty="0"/>
              <a:t>IRR</a:t>
            </a:r>
            <a:r>
              <a:rPr lang="ja-JP" altLang="en-US" dirty="0"/>
              <a:t>法：</a:t>
            </a:r>
            <a:r>
              <a:rPr lang="en-US" altLang="ja-JP" dirty="0"/>
              <a:t>Internal Rate Return</a:t>
            </a:r>
            <a:r>
              <a:rPr lang="ja-JP" altLang="en-US" dirty="0"/>
              <a:t>）</a:t>
            </a:r>
            <a:endParaRPr lang="en-US" altLang="ja-JP" dirty="0"/>
          </a:p>
          <a:p>
            <a:pPr lvl="3" eaLnBrk="1" hangingPunct="1">
              <a:lnSpc>
                <a:spcPct val="110000"/>
              </a:lnSpc>
              <a:spcBef>
                <a:spcPts val="900"/>
              </a:spcBef>
            </a:pPr>
            <a:r>
              <a:rPr lang="ja-JP" altLang="en-US" sz="2000" spc="-80" dirty="0"/>
              <a:t>投資による毎期のｷｬｯｼｭﾌﾛｰの</a:t>
            </a:r>
            <a:r>
              <a:rPr lang="ja-JP" altLang="en-US" sz="2000" spc="-80" dirty="0">
                <a:solidFill>
                  <a:srgbClr val="FF0000"/>
                </a:solidFill>
              </a:rPr>
              <a:t>現在価値</a:t>
            </a:r>
            <a:r>
              <a:rPr lang="ja-JP" altLang="en-US" sz="2000" spc="-80" dirty="0"/>
              <a:t>が投資額の現在価値と等し</a:t>
            </a:r>
            <a:br>
              <a:rPr lang="en-US" altLang="ja-JP" sz="2000" spc="-80" dirty="0"/>
            </a:br>
            <a:r>
              <a:rPr lang="ja-JP" altLang="en-US" sz="2000" spc="-80" dirty="0"/>
              <a:t>くなるような</a:t>
            </a:r>
            <a:r>
              <a:rPr lang="ja-JP" altLang="en-US" sz="2000" spc="-80" dirty="0">
                <a:solidFill>
                  <a:srgbClr val="FF0000"/>
                </a:solidFill>
              </a:rPr>
              <a:t>利益率</a:t>
            </a:r>
            <a:r>
              <a:rPr lang="ja-JP" altLang="en-US" sz="2000" spc="-80" dirty="0"/>
              <a:t>（</a:t>
            </a:r>
            <a:r>
              <a:rPr lang="en-US" altLang="ja-JP" sz="2000" spc="-80" dirty="0"/>
              <a:t>=</a:t>
            </a:r>
            <a:r>
              <a:rPr lang="ja-JP" altLang="en-US" sz="2000" spc="-80" dirty="0"/>
              <a:t>内部利益率）を求め、それが</a:t>
            </a:r>
            <a:r>
              <a:rPr lang="ja-JP" altLang="en-US" sz="2000" spc="-80" dirty="0">
                <a:solidFill>
                  <a:srgbClr val="FF0000"/>
                </a:solidFill>
              </a:rPr>
              <a:t>高い</a:t>
            </a:r>
            <a:r>
              <a:rPr lang="ja-JP" altLang="en-US" sz="2000" spc="-80" dirty="0"/>
              <a:t>ものを採用</a:t>
            </a:r>
            <a:endParaRPr lang="en-US" altLang="ja-JP" spc="-80" dirty="0"/>
          </a:p>
        </p:txBody>
      </p:sp>
      <p:sp>
        <p:nvSpPr>
          <p:cNvPr id="7" name="日付プレースホルダ 6"/>
          <p:cNvSpPr>
            <a:spLocks noGrp="1"/>
          </p:cNvSpPr>
          <p:nvPr>
            <p:ph type="dt" sz="half" idx="10"/>
          </p:nvPr>
        </p:nvSpPr>
        <p:spPr/>
        <p:txBody>
          <a:bodyPr/>
          <a:lstStyle/>
          <a:p>
            <a:pPr>
              <a:defRPr/>
            </a:pPr>
            <a:r>
              <a:rPr lang="ja-JP" altLang="en-US"/>
              <a:t>「マネジメント原理」</a:t>
            </a:r>
            <a:endParaRPr lang="en-US" altLang="ja-JP"/>
          </a:p>
        </p:txBody>
      </p:sp>
    </p:spTree>
    <p:extLst>
      <p:ext uri="{BB962C8B-B14F-4D97-AF65-F5344CB8AC3E}">
        <p14:creationId xmlns:p14="http://schemas.microsoft.com/office/powerpoint/2010/main" val="1216456658"/>
      </p:ext>
    </p:extLst>
  </p:cSld>
  <p:clrMapOvr>
    <a:masterClrMapping/>
  </p:clrMapOvr>
  <p:transition>
    <p:zoom/>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フッター プレースホルダ 4"/>
          <p:cNvSpPr>
            <a:spLocks noGrp="1"/>
          </p:cNvSpPr>
          <p:nvPr>
            <p:ph type="ftr" sz="quarter" idx="11"/>
          </p:nvPr>
        </p:nvSpPr>
        <p:spPr/>
        <p:txBody>
          <a:bodyPr/>
          <a:lstStyle/>
          <a:p>
            <a:pPr>
              <a:defRPr/>
            </a:pPr>
            <a:r>
              <a:rPr lang="ja-JP" altLang="en-US"/>
              <a:t>財務管理</a:t>
            </a:r>
            <a:endParaRPr lang="en-US" altLang="ja-JP" dirty="0"/>
          </a:p>
        </p:txBody>
      </p:sp>
      <p:sp>
        <p:nvSpPr>
          <p:cNvPr id="6" name="スライド番号プレースホルダ 5"/>
          <p:cNvSpPr>
            <a:spLocks noGrp="1"/>
          </p:cNvSpPr>
          <p:nvPr>
            <p:ph type="sldNum" sz="quarter" idx="12"/>
          </p:nvPr>
        </p:nvSpPr>
        <p:spPr/>
        <p:txBody>
          <a:bodyPr/>
          <a:lstStyle/>
          <a:p>
            <a:pPr>
              <a:defRPr/>
            </a:pPr>
            <a:fld id="{AEC252A4-93E3-4E8B-99C6-15873B8F0CB7}" type="slidenum">
              <a:rPr lang="en-US" altLang="ja-JP"/>
              <a:pPr>
                <a:defRPr/>
              </a:pPr>
              <a:t>8</a:t>
            </a:fld>
            <a:endParaRPr lang="en-US" altLang="ja-JP" dirty="0"/>
          </a:p>
        </p:txBody>
      </p:sp>
      <p:sp>
        <p:nvSpPr>
          <p:cNvPr id="12292" name="Rectangle 2"/>
          <p:cNvSpPr>
            <a:spLocks noGrp="1" noChangeArrowheads="1"/>
          </p:cNvSpPr>
          <p:nvPr>
            <p:ph type="title"/>
          </p:nvPr>
        </p:nvSpPr>
        <p:spPr>
          <a:xfrm>
            <a:off x="569913" y="431800"/>
            <a:ext cx="8229600" cy="1252538"/>
          </a:xfrm>
        </p:spPr>
        <p:txBody>
          <a:bodyPr/>
          <a:lstStyle/>
          <a:p>
            <a:pPr eaLnBrk="1" hangingPunct="1">
              <a:lnSpc>
                <a:spcPts val="4800"/>
              </a:lnSpc>
            </a:pPr>
            <a:r>
              <a:rPr lang="ja-JP" altLang="en-US" dirty="0"/>
              <a:t>３．投資の決定</a:t>
            </a:r>
            <a:r>
              <a:rPr lang="en-US" altLang="ja-JP" dirty="0"/>
              <a:t>-2</a:t>
            </a:r>
            <a:endParaRPr lang="ja-JP" altLang="en-US" sz="4400" dirty="0"/>
          </a:p>
        </p:txBody>
      </p:sp>
      <p:sp>
        <p:nvSpPr>
          <p:cNvPr id="12293" name="Rectangle 3"/>
          <p:cNvSpPr>
            <a:spLocks noGrp="1" noChangeArrowheads="1"/>
          </p:cNvSpPr>
          <p:nvPr>
            <p:ph type="body" idx="1"/>
          </p:nvPr>
        </p:nvSpPr>
        <p:spPr>
          <a:xfrm>
            <a:off x="349321" y="1385888"/>
            <a:ext cx="8653392" cy="4995862"/>
          </a:xfrm>
        </p:spPr>
        <p:txBody>
          <a:bodyPr/>
          <a:lstStyle/>
          <a:p>
            <a:pPr eaLnBrk="1" hangingPunct="1">
              <a:spcBef>
                <a:spcPts val="900"/>
              </a:spcBef>
            </a:pPr>
            <a:r>
              <a:rPr lang="ja-JP" altLang="en-US" dirty="0"/>
              <a:t>投資の決定方法</a:t>
            </a:r>
            <a:r>
              <a:rPr lang="en-US" altLang="ja-JP" dirty="0"/>
              <a:t>-2</a:t>
            </a:r>
          </a:p>
          <a:p>
            <a:pPr lvl="1" eaLnBrk="1" hangingPunct="1">
              <a:spcBef>
                <a:spcPts val="900"/>
              </a:spcBef>
            </a:pPr>
            <a:r>
              <a:rPr lang="ja-JP" altLang="en-US" dirty="0"/>
              <a:t>投資の決定方法の種類</a:t>
            </a:r>
            <a:r>
              <a:rPr lang="en-US" altLang="ja-JP" dirty="0"/>
              <a:t>-2</a:t>
            </a:r>
          </a:p>
          <a:p>
            <a:pPr lvl="2" eaLnBrk="1" hangingPunct="1">
              <a:spcBef>
                <a:spcPts val="900"/>
              </a:spcBef>
            </a:pPr>
            <a:r>
              <a:rPr lang="ja-JP" altLang="en-US" dirty="0"/>
              <a:t>③</a:t>
            </a:r>
            <a:r>
              <a:rPr lang="en-US" altLang="ja-JP" dirty="0"/>
              <a:t> </a:t>
            </a:r>
            <a:r>
              <a:rPr lang="ja-JP" altLang="en-US" dirty="0">
                <a:solidFill>
                  <a:srgbClr val="FF0000"/>
                </a:solidFill>
              </a:rPr>
              <a:t>単純回収期間</a:t>
            </a:r>
            <a:r>
              <a:rPr lang="ja-JP" altLang="en-US" dirty="0"/>
              <a:t>法</a:t>
            </a:r>
            <a:endParaRPr lang="en-US" altLang="ja-JP" dirty="0"/>
          </a:p>
          <a:p>
            <a:pPr lvl="3" eaLnBrk="1" hangingPunct="1">
              <a:spcBef>
                <a:spcPts val="900"/>
              </a:spcBef>
            </a:pPr>
            <a:r>
              <a:rPr lang="ja-JP" altLang="en-US" sz="2000" dirty="0"/>
              <a:t>時間的価値を考慮しない</a:t>
            </a:r>
            <a:r>
              <a:rPr lang="ja-JP" altLang="en-US" sz="2000" dirty="0">
                <a:solidFill>
                  <a:srgbClr val="FF0000"/>
                </a:solidFill>
              </a:rPr>
              <a:t>簡便な評価</a:t>
            </a:r>
            <a:r>
              <a:rPr lang="ja-JP" altLang="en-US" sz="2000" dirty="0"/>
              <a:t>方法</a:t>
            </a:r>
            <a:endParaRPr lang="en-US" altLang="ja-JP" sz="2000" dirty="0"/>
          </a:p>
          <a:p>
            <a:pPr lvl="3" eaLnBrk="1" hangingPunct="1">
              <a:spcBef>
                <a:spcPts val="900"/>
              </a:spcBef>
            </a:pPr>
            <a:r>
              <a:rPr lang="ja-JP" altLang="en-US" sz="2000" dirty="0">
                <a:solidFill>
                  <a:srgbClr val="FF0000"/>
                </a:solidFill>
              </a:rPr>
              <a:t>投資額</a:t>
            </a:r>
            <a:r>
              <a:rPr lang="ja-JP" altLang="en-US" sz="2000" dirty="0"/>
              <a:t>を投資が生み出す</a:t>
            </a:r>
            <a:r>
              <a:rPr lang="ja-JP" altLang="en-US" sz="2000" dirty="0">
                <a:solidFill>
                  <a:srgbClr val="FF0000"/>
                </a:solidFill>
              </a:rPr>
              <a:t>キャッシュフロー</a:t>
            </a:r>
            <a:r>
              <a:rPr lang="ja-JP" altLang="en-US" sz="2000" dirty="0"/>
              <a:t>で割った値を</a:t>
            </a:r>
            <a:r>
              <a:rPr lang="ja-JP" altLang="en-US" sz="2000" dirty="0">
                <a:solidFill>
                  <a:srgbClr val="FF0000"/>
                </a:solidFill>
              </a:rPr>
              <a:t>回収期間</a:t>
            </a:r>
            <a:br>
              <a:rPr lang="en-US" altLang="ja-JP" sz="2000" dirty="0"/>
            </a:br>
            <a:r>
              <a:rPr lang="ja-JP" altLang="en-US" sz="2000" dirty="0"/>
              <a:t>とし、それが</a:t>
            </a:r>
            <a:r>
              <a:rPr lang="ja-JP" altLang="en-US" sz="2000" dirty="0">
                <a:solidFill>
                  <a:srgbClr val="FF0000"/>
                </a:solidFill>
              </a:rPr>
              <a:t>短い</a:t>
            </a:r>
            <a:r>
              <a:rPr lang="ja-JP" altLang="en-US" sz="2000" dirty="0"/>
              <a:t>ものを有利とする</a:t>
            </a:r>
            <a:endParaRPr lang="en-US" altLang="ja-JP" sz="2000" dirty="0"/>
          </a:p>
          <a:p>
            <a:pPr lvl="2" eaLnBrk="1" hangingPunct="1">
              <a:spcBef>
                <a:spcPts val="900"/>
              </a:spcBef>
            </a:pPr>
            <a:r>
              <a:rPr lang="ja-JP" altLang="en-US" dirty="0"/>
              <a:t>④ </a:t>
            </a:r>
            <a:r>
              <a:rPr lang="ja-JP" altLang="en-US" dirty="0">
                <a:solidFill>
                  <a:srgbClr val="FF0000"/>
                </a:solidFill>
              </a:rPr>
              <a:t>割引回収期間</a:t>
            </a:r>
            <a:r>
              <a:rPr lang="ja-JP" altLang="en-US" dirty="0"/>
              <a:t>法</a:t>
            </a:r>
            <a:endParaRPr lang="en-US" altLang="ja-JP" dirty="0"/>
          </a:p>
          <a:p>
            <a:pPr lvl="3" eaLnBrk="1" hangingPunct="1">
              <a:spcBef>
                <a:spcPts val="900"/>
              </a:spcBef>
            </a:pPr>
            <a:r>
              <a:rPr lang="ja-JP" altLang="en-US" sz="2000" dirty="0"/>
              <a:t>投資が生み出すキャッシュフローを資本コストなどで</a:t>
            </a:r>
            <a:r>
              <a:rPr lang="ja-JP" altLang="en-US" sz="2000" dirty="0">
                <a:solidFill>
                  <a:srgbClr val="FF0000"/>
                </a:solidFill>
              </a:rPr>
              <a:t>割り引いて</a:t>
            </a:r>
            <a:br>
              <a:rPr lang="en-US" altLang="ja-JP" sz="2000" dirty="0"/>
            </a:br>
            <a:r>
              <a:rPr lang="ja-JP" altLang="en-US" sz="2000" dirty="0"/>
              <a:t>現在価値に直したうえで、</a:t>
            </a:r>
            <a:r>
              <a:rPr lang="ja-JP" altLang="en-US" sz="2000" dirty="0">
                <a:solidFill>
                  <a:srgbClr val="FF0000"/>
                </a:solidFill>
              </a:rPr>
              <a:t>回収期間</a:t>
            </a:r>
            <a:r>
              <a:rPr lang="ja-JP" altLang="en-US" sz="2000" dirty="0"/>
              <a:t>を計算する</a:t>
            </a:r>
            <a:endParaRPr lang="en-US" altLang="ja-JP" dirty="0"/>
          </a:p>
          <a:p>
            <a:pPr lvl="2" eaLnBrk="1" hangingPunct="1">
              <a:spcBef>
                <a:spcPts val="900"/>
              </a:spcBef>
            </a:pPr>
            <a:r>
              <a:rPr lang="ja-JP" altLang="en-US" dirty="0"/>
              <a:t>⑤ </a:t>
            </a:r>
            <a:r>
              <a:rPr lang="ja-JP" altLang="en-US" dirty="0">
                <a:solidFill>
                  <a:srgbClr val="FF0000"/>
                </a:solidFill>
              </a:rPr>
              <a:t>会計的利益率</a:t>
            </a:r>
            <a:r>
              <a:rPr lang="ja-JP" altLang="en-US" dirty="0"/>
              <a:t>法（</a:t>
            </a:r>
            <a:r>
              <a:rPr lang="en-US" altLang="ja-JP" dirty="0"/>
              <a:t>=</a:t>
            </a:r>
            <a:r>
              <a:rPr lang="ja-JP" altLang="en-US" dirty="0"/>
              <a:t>平均収益率法）</a:t>
            </a:r>
            <a:endParaRPr lang="en-US" altLang="ja-JP" dirty="0"/>
          </a:p>
          <a:p>
            <a:pPr lvl="3" eaLnBrk="1" hangingPunct="1">
              <a:spcBef>
                <a:spcPts val="900"/>
              </a:spcBef>
            </a:pPr>
            <a:r>
              <a:rPr lang="ja-JP" altLang="en-US" sz="2000" dirty="0"/>
              <a:t>投資案の全期間を通じての会計的</a:t>
            </a:r>
            <a:r>
              <a:rPr lang="ja-JP" altLang="en-US" sz="2000" dirty="0">
                <a:solidFill>
                  <a:srgbClr val="FF0000"/>
                </a:solidFill>
              </a:rPr>
              <a:t>平均利益</a:t>
            </a:r>
            <a:r>
              <a:rPr lang="ja-JP" altLang="en-US" sz="2000" dirty="0"/>
              <a:t>から</a:t>
            </a:r>
            <a:r>
              <a:rPr lang="ja-JP" altLang="en-US" sz="2000" dirty="0">
                <a:solidFill>
                  <a:srgbClr val="FF0000"/>
                </a:solidFill>
              </a:rPr>
              <a:t>平均投資額</a:t>
            </a:r>
            <a:r>
              <a:rPr lang="ja-JP" altLang="en-US" sz="2000" dirty="0"/>
              <a:t>を</a:t>
            </a:r>
            <a:br>
              <a:rPr lang="en-US" altLang="ja-JP" sz="2000" dirty="0"/>
            </a:br>
            <a:r>
              <a:rPr lang="ja-JP" altLang="en-US" sz="2000" dirty="0"/>
              <a:t>ひいた値の</a:t>
            </a:r>
            <a:r>
              <a:rPr lang="ja-JP" altLang="en-US" sz="2000" dirty="0">
                <a:solidFill>
                  <a:srgbClr val="FF0000"/>
                </a:solidFill>
              </a:rPr>
              <a:t>大きい</a:t>
            </a:r>
            <a:r>
              <a:rPr lang="ja-JP" altLang="en-US" sz="2000" dirty="0"/>
              <a:t>投資案を有利とする</a:t>
            </a:r>
            <a:endParaRPr lang="en-US" altLang="ja-JP" sz="2000" dirty="0"/>
          </a:p>
        </p:txBody>
      </p:sp>
      <p:sp>
        <p:nvSpPr>
          <p:cNvPr id="7" name="日付プレースホルダ 6"/>
          <p:cNvSpPr>
            <a:spLocks noGrp="1"/>
          </p:cNvSpPr>
          <p:nvPr>
            <p:ph type="dt" sz="half" idx="10"/>
          </p:nvPr>
        </p:nvSpPr>
        <p:spPr/>
        <p:txBody>
          <a:bodyPr/>
          <a:lstStyle/>
          <a:p>
            <a:pPr>
              <a:defRPr/>
            </a:pPr>
            <a:r>
              <a:rPr lang="ja-JP" altLang="en-US"/>
              <a:t>「マネジメント原理」</a:t>
            </a:r>
            <a:endParaRPr lang="en-US" altLang="ja-JP"/>
          </a:p>
        </p:txBody>
      </p:sp>
    </p:spTree>
    <p:extLst>
      <p:ext uri="{BB962C8B-B14F-4D97-AF65-F5344CB8AC3E}">
        <p14:creationId xmlns:p14="http://schemas.microsoft.com/office/powerpoint/2010/main" val="3631260446"/>
      </p:ext>
    </p:extLst>
  </p:cSld>
  <p:clrMapOvr>
    <a:masterClrMapping/>
  </p:clrMapOvr>
  <p:transition>
    <p:zoom/>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フッター プレースホルダ 4"/>
          <p:cNvSpPr>
            <a:spLocks noGrp="1"/>
          </p:cNvSpPr>
          <p:nvPr>
            <p:ph type="ftr" sz="quarter" idx="11"/>
          </p:nvPr>
        </p:nvSpPr>
        <p:spPr/>
        <p:txBody>
          <a:bodyPr/>
          <a:lstStyle/>
          <a:p>
            <a:pPr>
              <a:defRPr/>
            </a:pPr>
            <a:r>
              <a:rPr lang="ja-JP" altLang="en-US"/>
              <a:t>財務管理</a:t>
            </a:r>
            <a:endParaRPr lang="en-US" altLang="ja-JP" dirty="0"/>
          </a:p>
        </p:txBody>
      </p:sp>
      <p:sp>
        <p:nvSpPr>
          <p:cNvPr id="6" name="スライド番号プレースホルダ 5"/>
          <p:cNvSpPr>
            <a:spLocks noGrp="1"/>
          </p:cNvSpPr>
          <p:nvPr>
            <p:ph type="sldNum" sz="quarter" idx="12"/>
          </p:nvPr>
        </p:nvSpPr>
        <p:spPr/>
        <p:txBody>
          <a:bodyPr/>
          <a:lstStyle/>
          <a:p>
            <a:pPr>
              <a:defRPr/>
            </a:pPr>
            <a:fld id="{317F19AC-ED96-4305-A4BA-DC72B421F7E7}" type="slidenum">
              <a:rPr lang="en-US" altLang="ja-JP"/>
              <a:pPr>
                <a:defRPr/>
              </a:pPr>
              <a:t>9</a:t>
            </a:fld>
            <a:endParaRPr lang="en-US" altLang="ja-JP" dirty="0"/>
          </a:p>
        </p:txBody>
      </p:sp>
      <p:sp>
        <p:nvSpPr>
          <p:cNvPr id="13316" name="Rectangle 2"/>
          <p:cNvSpPr>
            <a:spLocks noGrp="1" noChangeArrowheads="1"/>
          </p:cNvSpPr>
          <p:nvPr>
            <p:ph type="title"/>
          </p:nvPr>
        </p:nvSpPr>
        <p:spPr>
          <a:xfrm>
            <a:off x="569913" y="431800"/>
            <a:ext cx="8229600" cy="1252538"/>
          </a:xfrm>
        </p:spPr>
        <p:txBody>
          <a:bodyPr/>
          <a:lstStyle/>
          <a:p>
            <a:pPr eaLnBrk="1" hangingPunct="1">
              <a:lnSpc>
                <a:spcPts val="4800"/>
              </a:lnSpc>
            </a:pPr>
            <a:r>
              <a:rPr lang="ja-JP" altLang="en-US" dirty="0"/>
              <a:t>３．投資の決定</a:t>
            </a:r>
            <a:r>
              <a:rPr lang="en-US" altLang="ja-JP" dirty="0"/>
              <a:t>-3</a:t>
            </a:r>
            <a:endParaRPr lang="ja-JP" altLang="en-US" sz="4400" dirty="0"/>
          </a:p>
        </p:txBody>
      </p:sp>
      <p:sp>
        <p:nvSpPr>
          <p:cNvPr id="13317" name="Rectangle 3"/>
          <p:cNvSpPr>
            <a:spLocks noGrp="1" noChangeArrowheads="1"/>
          </p:cNvSpPr>
          <p:nvPr>
            <p:ph type="body" idx="1"/>
          </p:nvPr>
        </p:nvSpPr>
        <p:spPr>
          <a:xfrm>
            <a:off x="311150" y="1524000"/>
            <a:ext cx="8691563" cy="4927600"/>
          </a:xfrm>
        </p:spPr>
        <p:txBody>
          <a:bodyPr/>
          <a:lstStyle/>
          <a:p>
            <a:pPr eaLnBrk="1" hangingPunct="1">
              <a:spcBef>
                <a:spcPts val="1200"/>
              </a:spcBef>
            </a:pPr>
            <a:r>
              <a:rPr lang="ja-JP" altLang="en-US" sz="3200" dirty="0"/>
              <a:t>投資の決定方法</a:t>
            </a:r>
            <a:r>
              <a:rPr lang="en-US" altLang="ja-JP" sz="3200" dirty="0"/>
              <a:t>-3</a:t>
            </a:r>
          </a:p>
          <a:p>
            <a:pPr lvl="1" eaLnBrk="1" hangingPunct="1">
              <a:spcBef>
                <a:spcPts val="1200"/>
              </a:spcBef>
            </a:pPr>
            <a:r>
              <a:rPr lang="ja-JP" altLang="en-US" dirty="0"/>
              <a:t>投資判断に関係する指標</a:t>
            </a:r>
            <a:r>
              <a:rPr lang="en-US" altLang="ja-JP" dirty="0"/>
              <a:t>-1</a:t>
            </a:r>
          </a:p>
          <a:p>
            <a:pPr lvl="2" eaLnBrk="1" hangingPunct="1">
              <a:spcBef>
                <a:spcPts val="1200"/>
              </a:spcBef>
            </a:pPr>
            <a:r>
              <a:rPr lang="en-US" altLang="ja-JP" dirty="0">
                <a:solidFill>
                  <a:srgbClr val="FF0000"/>
                </a:solidFill>
              </a:rPr>
              <a:t>ROE</a:t>
            </a:r>
            <a:r>
              <a:rPr lang="ja-JP" altLang="en-US" dirty="0"/>
              <a:t>（</a:t>
            </a:r>
            <a:r>
              <a:rPr lang="en-US" altLang="ja-JP" dirty="0"/>
              <a:t>Return On Equity</a:t>
            </a:r>
            <a:r>
              <a:rPr lang="ja-JP" altLang="en-US" dirty="0"/>
              <a:t>）：</a:t>
            </a:r>
            <a:r>
              <a:rPr lang="ja-JP" altLang="en-US" dirty="0">
                <a:solidFill>
                  <a:srgbClr val="FF0000"/>
                </a:solidFill>
              </a:rPr>
              <a:t>自己資本利益率</a:t>
            </a:r>
            <a:endParaRPr lang="en-US" altLang="ja-JP" dirty="0">
              <a:solidFill>
                <a:srgbClr val="FF0000"/>
              </a:solidFill>
            </a:endParaRPr>
          </a:p>
          <a:p>
            <a:pPr lvl="3" eaLnBrk="1" hangingPunct="1">
              <a:spcBef>
                <a:spcPts val="1200"/>
              </a:spcBef>
            </a:pPr>
            <a:r>
              <a:rPr lang="ja-JP" altLang="en-US" dirty="0"/>
              <a:t>当期純利益（税引き後）／自己資本</a:t>
            </a:r>
            <a:endParaRPr lang="en-US" altLang="ja-JP" dirty="0"/>
          </a:p>
          <a:p>
            <a:pPr lvl="3" eaLnBrk="1" hangingPunct="1">
              <a:spcBef>
                <a:spcPts val="1200"/>
              </a:spcBef>
            </a:pPr>
            <a:r>
              <a:rPr lang="ja-JP" altLang="en-US" dirty="0">
                <a:solidFill>
                  <a:srgbClr val="FF0000"/>
                </a:solidFill>
              </a:rPr>
              <a:t>株主</a:t>
            </a:r>
            <a:r>
              <a:rPr lang="ja-JP" altLang="en-US" dirty="0"/>
              <a:t>にとっての利益率</a:t>
            </a:r>
            <a:endParaRPr lang="en-US" altLang="ja-JP" dirty="0"/>
          </a:p>
          <a:p>
            <a:pPr lvl="2" eaLnBrk="1" hangingPunct="1">
              <a:spcBef>
                <a:spcPts val="1200"/>
              </a:spcBef>
            </a:pPr>
            <a:r>
              <a:rPr lang="en-US" altLang="ja-JP" dirty="0">
                <a:solidFill>
                  <a:srgbClr val="FF0000"/>
                </a:solidFill>
              </a:rPr>
              <a:t>ROA</a:t>
            </a:r>
            <a:r>
              <a:rPr lang="ja-JP" altLang="en-US" dirty="0"/>
              <a:t>（</a:t>
            </a:r>
            <a:r>
              <a:rPr lang="en-US" altLang="ja-JP" dirty="0"/>
              <a:t>Return On Asset</a:t>
            </a:r>
            <a:r>
              <a:rPr lang="ja-JP" altLang="en-US" dirty="0"/>
              <a:t>）：</a:t>
            </a:r>
            <a:r>
              <a:rPr lang="ja-JP" altLang="en-US" dirty="0">
                <a:solidFill>
                  <a:srgbClr val="FF0000"/>
                </a:solidFill>
              </a:rPr>
              <a:t>総資産利益率</a:t>
            </a:r>
            <a:endParaRPr lang="en-US" altLang="ja-JP" dirty="0">
              <a:solidFill>
                <a:srgbClr val="FF0000"/>
              </a:solidFill>
            </a:endParaRPr>
          </a:p>
          <a:p>
            <a:pPr lvl="3" eaLnBrk="1" hangingPunct="1">
              <a:spcBef>
                <a:spcPts val="1200"/>
              </a:spcBef>
            </a:pPr>
            <a:r>
              <a:rPr lang="ja-JP" altLang="en-US" dirty="0"/>
              <a:t>当期純利益（税引き後）／総資産（</a:t>
            </a:r>
            <a:r>
              <a:rPr lang="en-US" altLang="ja-JP" dirty="0"/>
              <a:t>=</a:t>
            </a:r>
            <a:r>
              <a:rPr lang="ja-JP" altLang="en-US" dirty="0"/>
              <a:t>総資本）</a:t>
            </a:r>
            <a:endParaRPr lang="en-US" altLang="ja-JP" dirty="0"/>
          </a:p>
          <a:p>
            <a:pPr lvl="3" eaLnBrk="1" hangingPunct="1">
              <a:spcBef>
                <a:spcPts val="1200"/>
              </a:spcBef>
            </a:pPr>
            <a:r>
              <a:rPr lang="ja-JP" altLang="en-US" dirty="0">
                <a:solidFill>
                  <a:srgbClr val="FF0000"/>
                </a:solidFill>
              </a:rPr>
              <a:t>企業全体</a:t>
            </a:r>
            <a:r>
              <a:rPr lang="ja-JP" altLang="en-US" dirty="0"/>
              <a:t>の効率性</a:t>
            </a:r>
            <a:endParaRPr lang="en-US" altLang="ja-JP" dirty="0"/>
          </a:p>
          <a:p>
            <a:pPr lvl="2" eaLnBrk="1" hangingPunct="1">
              <a:spcBef>
                <a:spcPts val="1200"/>
              </a:spcBef>
            </a:pPr>
            <a:endParaRPr lang="en-US" altLang="ja-JP" dirty="0"/>
          </a:p>
          <a:p>
            <a:pPr lvl="2" eaLnBrk="1" hangingPunct="1">
              <a:spcBef>
                <a:spcPts val="1200"/>
              </a:spcBef>
            </a:pPr>
            <a:endParaRPr lang="en-US" altLang="ja-JP" dirty="0"/>
          </a:p>
        </p:txBody>
      </p:sp>
      <p:sp>
        <p:nvSpPr>
          <p:cNvPr id="7" name="日付プレースホルダ 6"/>
          <p:cNvSpPr>
            <a:spLocks noGrp="1"/>
          </p:cNvSpPr>
          <p:nvPr>
            <p:ph type="dt" sz="half" idx="10"/>
          </p:nvPr>
        </p:nvSpPr>
        <p:spPr/>
        <p:txBody>
          <a:bodyPr/>
          <a:lstStyle/>
          <a:p>
            <a:pPr>
              <a:defRPr/>
            </a:pPr>
            <a:r>
              <a:rPr lang="ja-JP" altLang="en-US"/>
              <a:t>「マネジメント原理」</a:t>
            </a:r>
            <a:endParaRPr lang="en-US" altLang="ja-JP"/>
          </a:p>
        </p:txBody>
      </p:sp>
    </p:spTree>
    <p:extLst>
      <p:ext uri="{BB962C8B-B14F-4D97-AF65-F5344CB8AC3E}">
        <p14:creationId xmlns:p14="http://schemas.microsoft.com/office/powerpoint/2010/main" val="374214423"/>
      </p:ext>
    </p:extLst>
  </p:cSld>
  <p:clrMapOvr>
    <a:masterClrMapping/>
  </p:clrMapOvr>
  <p:transition>
    <p:zoom/>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0"/>
  <p:tag name="MMPROD_UIDATA" val="&lt;database version=&quot;7.0&quot;&gt;&lt;object type=&quot;1&quot; unique_id=&quot;10001&quot;&gt;&lt;object type=&quot;8&quot; unique_id=&quot;10079&quot;&gt;&lt;/object&gt;&lt;object type=&quot;2&quot; unique_id=&quot;10080&quot;&gt;&lt;object type=&quot;3&quot; unique_id=&quot;10081&quot;&gt;&lt;property id=&quot;20148&quot; value=&quot;5&quot;/&gt;&lt;property id=&quot;20300&quot; value=&quot;スライド 1 - &amp;quot;マネジメント原理（説明8）&amp;#x0D;&amp;#x0A;　　　　１．財務管理の基本&amp;#x0D;&amp;#x0A;　　　　２．資本調達&amp;#x0D;&amp;#x0A;　　　　３．投資の決定&amp;quot;&quot;/&gt;&lt;property id=&quot;20307&quot; value=&quot;353&quot;/&gt;&lt;/object&gt;&lt;object type=&quot;3&quot; unique_id=&quot;10082&quot;&gt;&lt;property id=&quot;20148&quot; value=&quot;5&quot;/&gt;&lt;property id=&quot;20300&quot; value=&quot;スライド 2 - &amp;quot;１．財務管理の基本-1&amp;quot;&quot;/&gt;&lt;property id=&quot;20307&quot; value=&quot;354&quot;/&gt;&lt;/object&gt;&lt;object type=&quot;3&quot; unique_id=&quot;10083&quot;&gt;&lt;property id=&quot;20148&quot; value=&quot;5&quot;/&gt;&lt;property id=&quot;20300&quot; value=&quot;スライド 3 - &amp;quot;２．資本調達-1&amp;quot;&quot;/&gt;&lt;property id=&quot;20307&quot; value=&quot;355&quot;/&gt;&lt;/object&gt;&lt;object type=&quot;3&quot; unique_id=&quot;10084&quot;&gt;&lt;property id=&quot;20148&quot; value=&quot;5&quot;/&gt;&lt;property id=&quot;20300&quot; value=&quot;スライド 4 - &amp;quot;２．資本調達-2&amp;quot;&quot;/&gt;&lt;property id=&quot;20307&quot; value=&quot;356&quot;/&gt;&lt;/object&gt;&lt;object type=&quot;3&quot; unique_id=&quot;10085&quot;&gt;&lt;property id=&quot;20148&quot; value=&quot;5&quot;/&gt;&lt;property id=&quot;20300&quot; value=&quot;スライド 5 - &amp;quot;２．資本調達-3&amp;quot;&quot;/&gt;&lt;property id=&quot;20307&quot; value=&quot;357&quot;/&gt;&lt;/object&gt;&lt;object type=&quot;3&quot; unique_id=&quot;10086&quot;&gt;&lt;property id=&quot;20148&quot; value=&quot;5&quot;/&gt;&lt;property id=&quot;20300&quot; value=&quot;スライド 6 - &amp;quot;２．資本調達-4&amp;quot;&quot;/&gt;&lt;property id=&quot;20307&quot; value=&quot;358&quot;/&gt;&lt;/object&gt;&lt;object type=&quot;3&quot; unique_id=&quot;10087&quot;&gt;&lt;property id=&quot;20148&quot; value=&quot;5&quot;/&gt;&lt;property id=&quot;20300&quot; value=&quot;スライド 7 - &amp;quot;３．投資の決定-1&amp;quot;&quot;/&gt;&lt;property id=&quot;20307&quot; value=&quot;359&quot;/&gt;&lt;/object&gt;&lt;object type=&quot;3&quot; unique_id=&quot;10088&quot;&gt;&lt;property id=&quot;20148&quot; value=&quot;5&quot;/&gt;&lt;property id=&quot;20300&quot; value=&quot;スライド 8 - &amp;quot;３．投資の決定-2&amp;quot;&quot;/&gt;&lt;property id=&quot;20307&quot; value=&quot;360&quot;/&gt;&lt;/object&gt;&lt;object type=&quot;3&quot; unique_id=&quot;10089&quot;&gt;&lt;property id=&quot;20148&quot; value=&quot;5&quot;/&gt;&lt;property id=&quot;20300&quot; value=&quot;スライド 9 - &amp;quot;３．投資の決定-3&amp;quot;&quot;/&gt;&lt;property id=&quot;20307&quot; value=&quot;361&quot;/&gt;&lt;/object&gt;&lt;object type=&quot;3&quot; unique_id=&quot;10090&quot;&gt;&lt;property id=&quot;20148&quot; value=&quot;5&quot;/&gt;&lt;property id=&quot;20300&quot; value=&quot;スライド 10 - &amp;quot;３．投資の決定-4&amp;quot;&quot;/&gt;&lt;property id=&quot;20307&quot; value=&quot;362&quot;/&gt;&lt;/object&gt;&lt;/object&gt;&lt;/object&gt;&lt;/database&gt;"/>
  <p:tag name="SECTOMILLISECCONVERTED" val="1"/>
</p:tagLst>
</file>

<file path=ppt/theme/theme1.xml><?xml version="1.0" encoding="utf-8"?>
<a:theme xmlns:a="http://schemas.openxmlformats.org/drawingml/2006/main" name="Edge">
  <a:themeElements>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fontScheme name="Edge">
      <a:majorFont>
        <a:latin typeface="Garamond"/>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Edge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dge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Edge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Edge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Edge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Edge</Template>
  <TotalTime>2919</TotalTime>
  <Words>634</Words>
  <Application>Microsoft Office PowerPoint</Application>
  <PresentationFormat>画面に合わせる (4:3)</PresentationFormat>
  <Paragraphs>124</Paragraphs>
  <Slides>10</Slides>
  <Notes>10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10</vt:i4>
      </vt:variant>
    </vt:vector>
  </HeadingPairs>
  <TitlesOfParts>
    <vt:vector size="14" baseType="lpstr">
      <vt:lpstr>Arial</vt:lpstr>
      <vt:lpstr>Garamond</vt:lpstr>
      <vt:lpstr>Wingdings</vt:lpstr>
      <vt:lpstr>Edge</vt:lpstr>
      <vt:lpstr>マネジメント原理（説明8） 　　　　１．財務管理の基本 　　　　２．資本調達 　　　　３．投資の決定</vt:lpstr>
      <vt:lpstr>１．財務管理の基本-1</vt:lpstr>
      <vt:lpstr>２．資本調達-1</vt:lpstr>
      <vt:lpstr>２．資本調達-2</vt:lpstr>
      <vt:lpstr>２．資本調達-3</vt:lpstr>
      <vt:lpstr>２．資本調達-4</vt:lpstr>
      <vt:lpstr>３．投資の決定-1</vt:lpstr>
      <vt:lpstr>３．投資の決定-2</vt:lpstr>
      <vt:lpstr>３．投資の決定-3</vt:lpstr>
      <vt:lpstr>３．投資の決定-4</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ayato</dc:creator>
  <cp:lastModifiedBy>俊彦 伊東</cp:lastModifiedBy>
  <cp:revision>274</cp:revision>
  <cp:lastPrinted>2018-11-16T13:58:58Z</cp:lastPrinted>
  <dcterms:created xsi:type="dcterms:W3CDTF">2007-11-09T04:25:00Z</dcterms:created>
  <dcterms:modified xsi:type="dcterms:W3CDTF">2020-06-27T03:56:37Z</dcterms:modified>
</cp:coreProperties>
</file>