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7" r:id="rId5"/>
    <p:sldId id="277" r:id="rId6"/>
    <p:sldId id="316" r:id="rId7"/>
    <p:sldId id="278" r:id="rId8"/>
    <p:sldId id="284" r:id="rId9"/>
    <p:sldId id="285" r:id="rId10"/>
    <p:sldId id="302" r:id="rId11"/>
    <p:sldId id="311" r:id="rId12"/>
    <p:sldId id="286" r:id="rId13"/>
    <p:sldId id="321" r:id="rId14"/>
    <p:sldId id="287" r:id="rId15"/>
    <p:sldId id="279" r:id="rId16"/>
    <p:sldId id="294" r:id="rId17"/>
    <p:sldId id="289" r:id="rId18"/>
    <p:sldId id="292" r:id="rId19"/>
    <p:sldId id="291" r:id="rId20"/>
    <p:sldId id="304" r:id="rId21"/>
    <p:sldId id="280" r:id="rId22"/>
    <p:sldId id="298" r:id="rId23"/>
    <p:sldId id="314" r:id="rId24"/>
    <p:sldId id="315" r:id="rId25"/>
    <p:sldId id="312" r:id="rId26"/>
    <p:sldId id="317" r:id="rId27"/>
    <p:sldId id="319" r:id="rId28"/>
    <p:sldId id="313" r:id="rId29"/>
    <p:sldId id="282" r:id="rId30"/>
    <p:sldId id="320" r:id="rId31"/>
    <p:sldId id="308" r:id="rId32"/>
    <p:sldId id="306" r:id="rId33"/>
    <p:sldId id="307" r:id="rId34"/>
    <p:sldId id="293" r:id="rId35"/>
    <p:sldId id="295" r:id="rId36"/>
    <p:sldId id="303" r:id="rId37"/>
    <p:sldId id="296" r:id="rId38"/>
    <p:sldId id="297" r:id="rId39"/>
    <p:sldId id="310" r:id="rId40"/>
    <p:sldId id="299" r:id="rId41"/>
    <p:sldId id="301" r:id="rId42"/>
    <p:sldId id="300" r:id="rId43"/>
    <p:sldId id="288" r:id="rId44"/>
  </p:sldIdLst>
  <p:sldSz cx="12188825" cy="6858000"/>
  <p:notesSz cx="6861175" cy="9991725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7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FF99"/>
    <a:srgbClr val="FFFFCC"/>
    <a:srgbClr val="164B4F"/>
    <a:srgbClr val="3333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280" autoAdjust="0"/>
  </p:normalViewPr>
  <p:slideViewPr>
    <p:cSldViewPr>
      <p:cViewPr varScale="1">
        <p:scale>
          <a:sx n="76" d="100"/>
          <a:sy n="76" d="100"/>
        </p:scale>
        <p:origin x="67" y="115"/>
      </p:cViewPr>
      <p:guideLst>
        <p:guide pos="383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84"/>
      </p:cViewPr>
      <p:guideLst>
        <p:guide orient="horz" pos="3147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/>
          <a:lstStyle>
            <a:lvl1pPr algn="l" rtl="0">
              <a:defRPr sz="1200"/>
            </a:lvl1pPr>
          </a:lstStyle>
          <a:p>
            <a:pPr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6413" y="0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/>
          <a:lstStyle>
            <a:lvl1pPr algn="l" rtl="0">
              <a:defRPr sz="1200"/>
            </a:lvl1pPr>
          </a:lstStyle>
          <a:p>
            <a:pPr algn="r" rtl="0"/>
            <a:fld id="{4E502AE1-BA15-4E06-9A2D-F40D029C9BC9}" type="datetime1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algn="r" rtl="0"/>
              <a:t>2023/4/5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490404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 anchor="b"/>
          <a:lstStyle>
            <a:lvl1pPr algn="l" rtl="0">
              <a:defRPr sz="1200"/>
            </a:lvl1pPr>
          </a:lstStyle>
          <a:p>
            <a:pPr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6413" y="9490404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algn="r" rtl="0"/>
              <a:t>‹#›</a:t>
            </a:fld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6413" y="0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/>
          <a:lstStyle>
            <a:lvl1pPr algn="r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EFD7AFDB-6145-4753-8259-14D826A6BDA4}" type="datetime1">
              <a:rPr lang="ja-JP" altLang="en-US" smtClean="0"/>
              <a:pPr/>
              <a:t>2023/4/5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49300"/>
            <a:ext cx="6657975" cy="3746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47" tIns="45873" rIns="91747" bIns="45873" rtlCol="0" anchor="ctr"/>
          <a:lstStyle/>
          <a:p>
            <a:pPr rtl="0"/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118" y="4746069"/>
            <a:ext cx="5488940" cy="4496277"/>
          </a:xfrm>
          <a:prstGeom prst="rect">
            <a:avLst/>
          </a:prstGeom>
        </p:spPr>
        <p:txBody>
          <a:bodyPr vert="horz" lIns="91747" tIns="45873" rIns="91747" bIns="45873" rtlCol="0"/>
          <a:lstStyle/>
          <a:p>
            <a:pPr lvl="0" rtl="0"/>
            <a:r>
              <a:rPr lang="ja-JP" altLang="en-US" dirty="0"/>
              <a:t>マスター テキストの書式設定</a:t>
            </a:r>
          </a:p>
          <a:p>
            <a:pPr lvl="1" rtl="0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rtl="0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rtl="0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rtl="0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90404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 anchor="b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6413" y="9490404"/>
            <a:ext cx="2973175" cy="499587"/>
          </a:xfrm>
          <a:prstGeom prst="rect">
            <a:avLst/>
          </a:prstGeom>
        </p:spPr>
        <p:txBody>
          <a:bodyPr vert="horz" lIns="91747" tIns="45873" rIns="91747" bIns="45873" rtlCol="0" anchor="b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 algn="r"/>
            <a:fld id="{2E61351F-DBB1-4664-ADA9-83BC7CB8848D}" type="slidenum">
              <a:rPr lang="en-US" altLang="ja-JP" smtClean="0"/>
              <a:pPr algn="r"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en-US" altLang="ja-JP" smtClean="0"/>
              <a:pPr algn="r" rtl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203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 algn="l" rtl="0">
              <a:defRPr sz="2000"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ja-JP" altLang="en-US" noProof="0" dirty="0"/>
              <a:t>マスター テキストの書式設定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271781" y="6356351"/>
            <a:ext cx="5110663" cy="365125"/>
          </a:xfrm>
        </p:spPr>
        <p:txBody>
          <a:bodyPr rtlCol="0"/>
          <a:lstStyle>
            <a:lvl1pPr algn="l" rtl="0">
              <a:defRPr sz="1600" b="1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6756802" y="6356351"/>
            <a:ext cx="2505962" cy="365125"/>
          </a:xfrm>
        </p:spPr>
        <p:txBody>
          <a:bodyPr rtlCol="0"/>
          <a:lstStyle>
            <a:lvl1pPr algn="ctr" rtl="0">
              <a:defRPr sz="1600" b="1"/>
            </a:lvl1pPr>
          </a:lstStyle>
          <a:p>
            <a:r>
              <a:rPr lang="zh-TW" altLang="en-US" dirty="0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478788" y="6324601"/>
            <a:ext cx="1416496" cy="396876"/>
          </a:xfrm>
        </p:spPr>
        <p:txBody>
          <a:bodyPr rtlCol="0"/>
          <a:lstStyle>
            <a:lvl1pPr algn="l" rtl="0">
              <a:defRPr sz="2000" b="1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図プレースホルダー 2" descr="画像を追加する空のプレースホルダー。プレースホルダーをクリックし、追加する画像を選択します。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ja-JP" altLang="en-US" dirty="0"/>
              <a:t>クリックしてマスター タイトルのスタイルを編集する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dirty="0"/>
              <a:t>マスター テキストのスタイルを編集する</a:t>
            </a:r>
          </a:p>
          <a:p>
            <a:pPr lvl="1" rtl="0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rtl="0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rtl="0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rtl="0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kumimoji="1" sz="36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100000"/>
        </a:lnSpc>
        <a:spcBef>
          <a:spcPts val="16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Font typeface="Euphemia" pitchFamily="34" charset="0"/>
        <a:buChar char="–"/>
        <a:defRPr kumimoji="1" sz="20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2pPr>
      <a:lvl3pPr marL="777240" indent="-228600" algn="l" defTabSz="914400" rtl="0" eaLnBrk="1" latinLnBrk="0" hangingPunct="1">
        <a:lnSpc>
          <a:spcPct val="100000"/>
        </a:lnSpc>
        <a:spcBef>
          <a:spcPts val="600"/>
        </a:spcBef>
        <a:buFont typeface="Euphemia" pitchFamily="34" charset="0"/>
        <a:buChar char="–"/>
        <a:defRPr kumimoji="1" sz="18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3pPr>
      <a:lvl4pPr marL="1051560" indent="-228600" algn="l" defTabSz="914400" rtl="0" eaLnBrk="1" latinLnBrk="0" hangingPunct="1">
        <a:lnSpc>
          <a:spcPct val="100000"/>
        </a:lnSpc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4pPr>
      <a:lvl5pPr marL="1325880" indent="-228600" algn="l" defTabSz="914400" rtl="0" eaLnBrk="1" latinLnBrk="0" hangingPunct="1">
        <a:lnSpc>
          <a:spcPct val="100000"/>
        </a:lnSpc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blio.jp/content/" TargetMode="External"/><Relationship Id="rId3" Type="http://schemas.openxmlformats.org/officeDocument/2006/relationships/hyperlink" Target="https://www.youtube.com/watch?v=Bm4ziwDyoVY" TargetMode="External"/><Relationship Id="rId7" Type="http://schemas.openxmlformats.org/officeDocument/2006/relationships/hyperlink" Target="http://yurai-naze.com/computer-definition/" TargetMode="External"/><Relationship Id="rId12" Type="http://schemas.openxmlformats.org/officeDocument/2006/relationships/hyperlink" Target="https://www.soroban.com/museum/" TargetMode="External"/><Relationship Id="rId2" Type="http://schemas.openxmlformats.org/officeDocument/2006/relationships/hyperlink" Target="https://ja.wikipedia.org/wik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roban-muse.com/" TargetMode="External"/><Relationship Id="rId11" Type="http://schemas.openxmlformats.org/officeDocument/2006/relationships/hyperlink" Target="http://takasakiwasan.web.fc2.com/sanngi_1.html" TargetMode="External"/><Relationship Id="rId5" Type="http://schemas.openxmlformats.org/officeDocument/2006/relationships/hyperlink" Target="https://www.soroban.or.jp/howto/" TargetMode="External"/><Relationship Id="rId10" Type="http://schemas.openxmlformats.org/officeDocument/2006/relationships/hyperlink" Target="https://nihongo.jp/posthttp:/kanagawaglobal.com/2016/06/08/abacus-is-not-a-computer/&#12289;2022.5.5" TargetMode="External"/><Relationship Id="rId4" Type="http://schemas.openxmlformats.org/officeDocument/2006/relationships/hyperlink" Target="https://www.youtube.com/watch?v=mmVuo7Sr0jw" TargetMode="External"/><Relationship Id="rId9" Type="http://schemas.openxmlformats.org/officeDocument/2006/relationships/hyperlink" Target="https://nihon-go.jp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11.png"/><Relationship Id="rId4" Type="http://schemas.openxmlformats.org/officeDocument/2006/relationships/hyperlink" Target="https://pixabay.com/ja/%E7%9F%A2%E5%8D%B0-%E3%83%9D%E3%82%A4%E3%83%B3%E3%82%BF-%E6%96%B9%E5%90%91-%E3%83%8A%E3%83%93%E3%82%B2%E3%83%BC%E3%82%B7%E3%83%A7%E3%83%B3-3-d-%E3%82%B4%E3%83%BC%E3%83%AB%E3%83%89-%E9%87%91%E5%B1%9E-3322605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93814" y="260648"/>
            <a:ext cx="9049070" cy="2088232"/>
          </a:xfrm>
        </p:spPr>
        <p:txBody>
          <a:bodyPr rtlCol="0">
            <a:normAutofit/>
          </a:bodyPr>
          <a:lstStyle/>
          <a:p>
            <a:pPr algn="ctr" rtl="0"/>
            <a:r>
              <a:rPr lang="ja-JP" altLang="en-US" dirty="0">
                <a:solidFill>
                  <a:srgbClr val="3333FF"/>
                </a:solidFill>
              </a:rPr>
              <a:t>そろばん と コンピュータ</a:t>
            </a:r>
            <a:br>
              <a:rPr lang="en-US" altLang="ja-JP" dirty="0">
                <a:solidFill>
                  <a:srgbClr val="3333FF"/>
                </a:solidFill>
              </a:rPr>
            </a:br>
            <a:r>
              <a:rPr lang="ja-JP" altLang="en-US" dirty="0">
                <a:solidFill>
                  <a:srgbClr val="3333FF"/>
                </a:solidFill>
              </a:rPr>
              <a:t>の共通点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29916" y="2453588"/>
            <a:ext cx="8458200" cy="864096"/>
          </a:xfrm>
        </p:spPr>
        <p:txBody>
          <a:bodyPr rtlCol="0">
            <a:normAutofit fontScale="92500"/>
          </a:bodyPr>
          <a:lstStyle/>
          <a:p>
            <a:pPr algn="ctr" rtl="0"/>
            <a:r>
              <a:rPr lang="ja-JP" altLang="en-US" sz="4000" dirty="0">
                <a:solidFill>
                  <a:srgbClr val="3333FF"/>
                </a:solidFill>
              </a:rPr>
              <a:t>そろばん と コンピュータの本質について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747645D4-BA3D-4BE6-89AF-9513FB5D59DF}"/>
              </a:ext>
            </a:extLst>
          </p:cNvPr>
          <p:cNvSpPr txBox="1">
            <a:spLocks/>
          </p:cNvSpPr>
          <p:nvPr/>
        </p:nvSpPr>
        <p:spPr>
          <a:xfrm>
            <a:off x="1557908" y="3540317"/>
            <a:ext cx="8458200" cy="2841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2"/>
                </a:solidFill>
              </a:rPr>
              <a:t>健康都市大学 講座</a:t>
            </a:r>
            <a:endParaRPr lang="en-US" altLang="ja-JP" sz="32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2"/>
                </a:solidFill>
              </a:rPr>
              <a:t>シリウス</a:t>
            </a:r>
            <a:r>
              <a:rPr lang="en-US" altLang="ja-JP" sz="2800" dirty="0">
                <a:solidFill>
                  <a:schemeClr val="tx2"/>
                </a:solidFill>
              </a:rPr>
              <a:t>4</a:t>
            </a:r>
            <a:r>
              <a:rPr lang="ja-JP" altLang="en-US" sz="2800" dirty="0">
                <a:solidFill>
                  <a:schemeClr val="tx2"/>
                </a:solidFill>
              </a:rPr>
              <a:t>階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2"/>
                </a:solidFill>
              </a:rPr>
              <a:t>令和４年</a:t>
            </a:r>
            <a:r>
              <a:rPr lang="en-US" altLang="ja-JP" sz="2800" dirty="0">
                <a:solidFill>
                  <a:schemeClr val="tx2"/>
                </a:solidFill>
              </a:rPr>
              <a:t>7</a:t>
            </a:r>
            <a:r>
              <a:rPr lang="ja-JP" altLang="en-US" sz="2800" dirty="0">
                <a:solidFill>
                  <a:schemeClr val="tx2"/>
                </a:solidFill>
              </a:rPr>
              <a:t>月</a:t>
            </a:r>
            <a:r>
              <a:rPr lang="en-US" altLang="ja-JP" sz="2800" dirty="0">
                <a:solidFill>
                  <a:schemeClr val="tx2"/>
                </a:solidFill>
              </a:rPr>
              <a:t>21</a:t>
            </a:r>
            <a:r>
              <a:rPr lang="ja-JP" altLang="en-US" sz="2800" dirty="0">
                <a:solidFill>
                  <a:schemeClr val="tx2"/>
                </a:solidFill>
              </a:rPr>
              <a:t>日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2"/>
                </a:solidFill>
              </a:rPr>
              <a:t>講師：伊東俊彦（経営学博士：伊東</a:t>
            </a:r>
            <a:r>
              <a:rPr lang="en-US" altLang="ja-JP" sz="2800" dirty="0">
                <a:solidFill>
                  <a:schemeClr val="tx2"/>
                </a:solidFill>
              </a:rPr>
              <a:t>IT</a:t>
            </a:r>
            <a:r>
              <a:rPr lang="ja-JP" altLang="en-US" sz="2800" dirty="0">
                <a:solidFill>
                  <a:schemeClr val="tx2"/>
                </a:solidFill>
              </a:rPr>
              <a:t>研究所）</a:t>
            </a:r>
            <a:br>
              <a:rPr lang="en-US" altLang="ja-JP" sz="2800" dirty="0">
                <a:solidFill>
                  <a:schemeClr val="tx2"/>
                </a:solidFill>
              </a:rPr>
            </a:br>
            <a:r>
              <a:rPr lang="en-US" altLang="ja-JP" sz="2800" dirty="0">
                <a:solidFill>
                  <a:schemeClr val="tx2"/>
                </a:solidFill>
              </a:rPr>
              <a:t>https://ito-yamato-lab.com/</a:t>
            </a:r>
            <a:endParaRPr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AF6DC8-8C7E-403D-AEEC-309ADF266217}"/>
              </a:ext>
            </a:extLst>
          </p:cNvPr>
          <p:cNvSpPr txBox="1"/>
          <p:nvPr/>
        </p:nvSpPr>
        <p:spPr>
          <a:xfrm>
            <a:off x="7318548" y="6471744"/>
            <a:ext cx="46085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>
                <a:solidFill>
                  <a:schemeClr val="tx2"/>
                </a:solidFill>
              </a:rPr>
              <a:t>そろばんとコンピュータの共通点</a:t>
            </a:r>
            <a:r>
              <a:rPr kumimoji="1" lang="en-US" altLang="ja-JP" dirty="0">
                <a:solidFill>
                  <a:schemeClr val="tx2"/>
                </a:solidFill>
              </a:rPr>
              <a:t>-6.pptx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50011"/>
            <a:ext cx="96012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1.3 </a:t>
            </a:r>
            <a:r>
              <a:rPr kumimoji="1" lang="ja-JP" altLang="en-US" dirty="0"/>
              <a:t>コンピュータ とはなにか</a:t>
            </a:r>
            <a:r>
              <a:rPr kumimoji="1" lang="en-US" altLang="ja-JP" dirty="0"/>
              <a:t>-3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1301402"/>
            <a:ext cx="10990957" cy="535430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kumimoji="1" lang="en-US" altLang="ja-JP" sz="3200" dirty="0"/>
              <a:t>(3) </a:t>
            </a:r>
            <a:r>
              <a:rPr kumimoji="1" lang="ja-JP" altLang="en-US" sz="3200" dirty="0"/>
              <a:t>電子計算機</a:t>
            </a:r>
            <a:endParaRPr kumimoji="1" lang="en-US" altLang="ja-JP" sz="3200" dirty="0"/>
          </a:p>
          <a:p>
            <a:pPr marL="793432" lvl="1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chemeClr val="tx2"/>
                </a:solidFill>
              </a:rPr>
              <a:t>定義</a:t>
            </a:r>
            <a:r>
              <a:rPr kumimoji="1" lang="ja-JP" altLang="en-US" sz="2400" dirty="0">
                <a:solidFill>
                  <a:schemeClr val="tx2"/>
                </a:solidFill>
              </a:rPr>
              <a:t>（コンピュータの</a:t>
            </a:r>
            <a:r>
              <a:rPr kumimoji="1" lang="ja-JP" altLang="en-US" sz="2400" dirty="0">
                <a:solidFill>
                  <a:srgbClr val="3333FF"/>
                </a:solidFill>
              </a:rPr>
              <a:t>一般的定義</a:t>
            </a:r>
            <a:r>
              <a:rPr kumimoji="1" lang="ja-JP" altLang="en-US" sz="2400" dirty="0">
                <a:solidFill>
                  <a:schemeClr val="tx2"/>
                </a:solidFill>
              </a:rPr>
              <a:t>が根底）</a:t>
            </a:r>
            <a:endParaRPr kumimoji="1" lang="en-US" altLang="ja-JP" sz="24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計算処理を</a:t>
            </a:r>
            <a:r>
              <a:rPr kumimoji="1" lang="ja-JP" altLang="en-US" dirty="0">
                <a:solidFill>
                  <a:srgbClr val="3333FF"/>
                </a:solidFill>
              </a:rPr>
              <a:t>高速化</a:t>
            </a:r>
            <a:r>
              <a:rPr kumimoji="1" lang="ja-JP" altLang="en-US" dirty="0">
                <a:solidFill>
                  <a:schemeClr val="tx2"/>
                </a:solidFill>
              </a:rPr>
              <a:t>するため</a:t>
            </a:r>
            <a:r>
              <a:rPr kumimoji="1" lang="ja-JP" altLang="en-US" dirty="0">
                <a:solidFill>
                  <a:srgbClr val="3333FF"/>
                </a:solidFill>
              </a:rPr>
              <a:t>電子化</a:t>
            </a:r>
            <a:r>
              <a:rPr kumimoji="1" lang="ja-JP" altLang="en-US" dirty="0">
                <a:solidFill>
                  <a:schemeClr val="tx2"/>
                </a:solidFill>
              </a:rPr>
              <a:t>した機械のこと</a:t>
            </a:r>
            <a:r>
              <a:rPr kumimoji="1" lang="en-US" altLang="ja-JP" sz="2000" dirty="0">
                <a:solidFill>
                  <a:schemeClr val="tx2"/>
                </a:solidFill>
              </a:rPr>
              <a:t>(9)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エレクトロニック・コンピュータ</a:t>
            </a:r>
            <a:r>
              <a:rPr kumimoji="1" lang="ja-JP" altLang="en-US" sz="2000" dirty="0">
                <a:solidFill>
                  <a:schemeClr val="tx2"/>
                </a:solidFill>
              </a:rPr>
              <a:t>（英語）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dirty="0">
                <a:solidFill>
                  <a:schemeClr val="tx2"/>
                </a:solidFill>
              </a:rPr>
              <a:t>世界最初の</a:t>
            </a:r>
            <a:r>
              <a:rPr kumimoji="1" lang="ja-JP" altLang="en-US" dirty="0">
                <a:solidFill>
                  <a:srgbClr val="3333FF"/>
                </a:solidFill>
              </a:rPr>
              <a:t>電子計算機</a:t>
            </a:r>
            <a:r>
              <a:rPr kumimoji="1" lang="ja-JP" altLang="en-US" dirty="0"/>
              <a:t>（と</a:t>
            </a:r>
            <a:r>
              <a:rPr kumimoji="1" lang="ja-JP" altLang="en-US" dirty="0">
                <a:solidFill>
                  <a:srgbClr val="3333FF"/>
                </a:solidFill>
              </a:rPr>
              <a:t>思われていた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solidFill>
                  <a:srgbClr val="3333FF"/>
                </a:solidFill>
              </a:rPr>
              <a:t>1946</a:t>
            </a:r>
            <a:r>
              <a:rPr kumimoji="1" lang="ja-JP" altLang="en-US" dirty="0">
                <a:solidFill>
                  <a:srgbClr val="3333FF"/>
                </a:solidFill>
              </a:rPr>
              <a:t>年：</a:t>
            </a:r>
            <a:r>
              <a:rPr kumimoji="1" lang="en-US" altLang="ja-JP" dirty="0">
                <a:solidFill>
                  <a:srgbClr val="3333FF"/>
                </a:solidFill>
              </a:rPr>
              <a:t>ENIAC</a:t>
            </a:r>
            <a:r>
              <a:rPr kumimoji="1" lang="en-US" altLang="ja-JP" sz="2400" dirty="0">
                <a:solidFill>
                  <a:schemeClr val="tx2"/>
                </a:solidFill>
              </a:rPr>
              <a:t> </a:t>
            </a:r>
            <a:r>
              <a:rPr kumimoji="1" lang="en-US" altLang="ja-JP" sz="2000" dirty="0">
                <a:solidFill>
                  <a:schemeClr val="tx2"/>
                </a:solidFill>
              </a:rPr>
              <a:t>(10)</a:t>
            </a:r>
            <a:endParaRPr lang="en-US" altLang="ja-JP" sz="2000" dirty="0">
              <a:solidFill>
                <a:schemeClr val="tx2"/>
              </a:solidFill>
            </a:endParaRPr>
          </a:p>
          <a:p>
            <a:pPr marL="1342072" lvl="3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chemeClr val="tx2"/>
                </a:solidFill>
              </a:rPr>
              <a:t>ペンシルバニア大学ムーアスクールの</a:t>
            </a:r>
            <a:r>
              <a:rPr kumimoji="1" lang="ja-JP" altLang="en-US" sz="2400" dirty="0">
                <a:solidFill>
                  <a:srgbClr val="3333FF"/>
                </a:solidFill>
              </a:rPr>
              <a:t>エッカートとモークリー</a:t>
            </a:r>
            <a:endParaRPr kumimoji="1" lang="en-US" altLang="ja-JP" sz="2400" dirty="0">
              <a:solidFill>
                <a:srgbClr val="3333FF"/>
              </a:solidFill>
            </a:endParaRPr>
          </a:p>
          <a:p>
            <a:pPr marL="1342072" lvl="3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rgbClr val="3333FF"/>
                </a:solidFill>
              </a:rPr>
              <a:t>真空管</a:t>
            </a:r>
            <a:r>
              <a:rPr kumimoji="1" lang="ja-JP" altLang="en-US" sz="2400" dirty="0">
                <a:solidFill>
                  <a:schemeClr val="tx2"/>
                </a:solidFill>
              </a:rPr>
              <a:t>（</a:t>
            </a:r>
            <a:r>
              <a:rPr kumimoji="1" lang="en-US" altLang="ja-JP" sz="2400" dirty="0">
                <a:solidFill>
                  <a:schemeClr val="tx2"/>
                </a:solidFill>
              </a:rPr>
              <a:t>17,500</a:t>
            </a:r>
            <a:r>
              <a:rPr kumimoji="1" lang="ja-JP" altLang="en-US" sz="2400" dirty="0">
                <a:solidFill>
                  <a:schemeClr val="tx2"/>
                </a:solidFill>
              </a:rPr>
              <a:t>本）を演算に使用、</a:t>
            </a:r>
            <a:r>
              <a:rPr kumimoji="1" lang="en-US" altLang="ja-JP" sz="2400" dirty="0">
                <a:solidFill>
                  <a:srgbClr val="3333FF"/>
                </a:solidFill>
              </a:rPr>
              <a:t>10</a:t>
            </a:r>
            <a:r>
              <a:rPr kumimoji="1" lang="ja-JP" altLang="en-US" sz="2400" dirty="0">
                <a:solidFill>
                  <a:srgbClr val="3333FF"/>
                </a:solidFill>
              </a:rPr>
              <a:t>進法</a:t>
            </a:r>
            <a:r>
              <a:rPr kumimoji="1" lang="ja-JP" altLang="en-US" sz="2400" dirty="0">
                <a:solidFill>
                  <a:schemeClr val="tx2"/>
                </a:solidFill>
              </a:rPr>
              <a:t>を採用</a:t>
            </a:r>
            <a:endParaRPr kumimoji="1" lang="en-US" altLang="ja-JP" sz="24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dirty="0">
                <a:solidFill>
                  <a:schemeClr val="tx2"/>
                </a:solidFill>
              </a:rPr>
              <a:t>世界最初の交代：</a:t>
            </a:r>
            <a:r>
              <a:rPr kumimoji="1" lang="en-US" altLang="ja-JP" spc="-50" dirty="0">
                <a:solidFill>
                  <a:srgbClr val="3333FF"/>
                </a:solidFill>
              </a:rPr>
              <a:t>1973</a:t>
            </a:r>
            <a:r>
              <a:rPr kumimoji="1" lang="ja-JP" altLang="en-US" spc="-50" dirty="0">
                <a:solidFill>
                  <a:srgbClr val="3333FF"/>
                </a:solidFill>
              </a:rPr>
              <a:t>年</a:t>
            </a:r>
            <a:r>
              <a:rPr kumimoji="1" lang="ja-JP" altLang="en-US" spc="-50" dirty="0">
                <a:solidFill>
                  <a:schemeClr val="tx2"/>
                </a:solidFill>
              </a:rPr>
              <a:t>別の特許紛争で</a:t>
            </a:r>
            <a:r>
              <a:rPr kumimoji="1" lang="en-US" altLang="ja-JP" spc="-50" dirty="0">
                <a:solidFill>
                  <a:schemeClr val="tx2"/>
                </a:solidFill>
              </a:rPr>
              <a:t>ABC</a:t>
            </a:r>
            <a:r>
              <a:rPr kumimoji="1" lang="ja-JP" altLang="en-US" spc="-50" dirty="0">
                <a:solidFill>
                  <a:schemeClr val="tx2"/>
                </a:solidFill>
              </a:rPr>
              <a:t>が</a:t>
            </a:r>
            <a:r>
              <a:rPr kumimoji="1" lang="ja-JP" altLang="en-US" spc="-50" dirty="0">
                <a:solidFill>
                  <a:srgbClr val="3333FF"/>
                </a:solidFill>
              </a:rPr>
              <a:t>世界初</a:t>
            </a:r>
            <a:r>
              <a:rPr kumimoji="1" lang="ja-JP" altLang="en-US" spc="-50" dirty="0">
                <a:solidFill>
                  <a:schemeClr val="tx2"/>
                </a:solidFill>
              </a:rPr>
              <a:t>と認定</a:t>
            </a:r>
            <a:endParaRPr kumimoji="1" lang="en-US" altLang="ja-JP" spc="-5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en-US" altLang="ja-JP" dirty="0">
                <a:solidFill>
                  <a:srgbClr val="3333FF"/>
                </a:solidFill>
              </a:rPr>
              <a:t>1942</a:t>
            </a:r>
            <a:r>
              <a:rPr kumimoji="1" lang="ja-JP" altLang="en-US" dirty="0">
                <a:solidFill>
                  <a:srgbClr val="3333FF"/>
                </a:solidFill>
              </a:rPr>
              <a:t>年：</a:t>
            </a:r>
            <a:r>
              <a:rPr kumimoji="1" lang="en-US" altLang="ja-JP" dirty="0">
                <a:solidFill>
                  <a:srgbClr val="3333FF"/>
                </a:solidFill>
              </a:rPr>
              <a:t>ABC</a:t>
            </a:r>
            <a:endParaRPr kumimoji="1" lang="en-US" altLang="ja-JP" dirty="0"/>
          </a:p>
          <a:p>
            <a:pPr marL="1342072" lvl="3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chemeClr val="tx2"/>
                </a:solidFill>
              </a:rPr>
              <a:t>アイオワ大学の</a:t>
            </a:r>
            <a:r>
              <a:rPr kumimoji="1" lang="ja-JP" altLang="en-US" sz="2400" dirty="0">
                <a:solidFill>
                  <a:srgbClr val="3333FF"/>
                </a:solidFill>
              </a:rPr>
              <a:t>アタナソフとベリー</a:t>
            </a:r>
            <a:endParaRPr kumimoji="1" lang="en-US" altLang="ja-JP" sz="2400" dirty="0">
              <a:solidFill>
                <a:schemeClr val="tx2"/>
              </a:solidFill>
            </a:endParaRPr>
          </a:p>
          <a:p>
            <a:pPr marL="1342072" lvl="3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chemeClr val="tx2"/>
                </a:solidFill>
              </a:rPr>
              <a:t>真空管（</a:t>
            </a:r>
            <a:r>
              <a:rPr kumimoji="1" lang="en-US" altLang="ja-JP" sz="2400" dirty="0">
                <a:solidFill>
                  <a:schemeClr val="tx2"/>
                </a:solidFill>
              </a:rPr>
              <a:t>300</a:t>
            </a:r>
            <a:r>
              <a:rPr kumimoji="1" lang="ja-JP" altLang="en-US" sz="2400" dirty="0">
                <a:solidFill>
                  <a:schemeClr val="tx2"/>
                </a:solidFill>
              </a:rPr>
              <a:t>本）を演算に使用、</a:t>
            </a:r>
            <a:r>
              <a:rPr kumimoji="1" lang="en-US" altLang="ja-JP" sz="2400" dirty="0">
                <a:solidFill>
                  <a:srgbClr val="3333FF"/>
                </a:solidFill>
              </a:rPr>
              <a:t>2</a:t>
            </a:r>
            <a:r>
              <a:rPr kumimoji="1" lang="ja-JP" altLang="en-US" sz="2400" dirty="0">
                <a:solidFill>
                  <a:srgbClr val="3333FF"/>
                </a:solidFill>
              </a:rPr>
              <a:t>進法</a:t>
            </a:r>
            <a:r>
              <a:rPr kumimoji="1" lang="ja-JP" altLang="en-US" sz="2400" dirty="0">
                <a:solidFill>
                  <a:schemeClr val="tx2"/>
                </a:solidFill>
              </a:rPr>
              <a:t>を採用</a:t>
            </a:r>
            <a:endParaRPr kumimoji="1" lang="en-US" altLang="ja-JP" sz="24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endParaRPr kumimoji="1" lang="en-US" altLang="ja-JP" dirty="0">
              <a:solidFill>
                <a:srgbClr val="3333FF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10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6958508" y="260648"/>
            <a:ext cx="51845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１．そろばんとコンピュータの共通点は？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985F79F-4663-15C7-F9BD-E3ADF9A7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741" y="2394947"/>
            <a:ext cx="2808312" cy="1605817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752D84D2-97B7-CC4D-5EF5-48E4BEB3136C}"/>
              </a:ext>
            </a:extLst>
          </p:cNvPr>
          <p:cNvSpPr/>
          <p:nvPr/>
        </p:nvSpPr>
        <p:spPr>
          <a:xfrm rot="19832963">
            <a:off x="8586437" y="3812549"/>
            <a:ext cx="432048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7CF52FD-9EEB-3FF1-50B8-1DA88B761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8" y="5193805"/>
            <a:ext cx="1717542" cy="1259531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E683F876-A1D1-132E-7278-921047B26CB8}"/>
              </a:ext>
            </a:extLst>
          </p:cNvPr>
          <p:cNvSpPr/>
          <p:nvPr/>
        </p:nvSpPr>
        <p:spPr>
          <a:xfrm rot="1499368">
            <a:off x="8316463" y="5241711"/>
            <a:ext cx="432048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563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1.4 </a:t>
            </a:r>
            <a:r>
              <a:rPr kumimoji="1" lang="ja-JP" altLang="en-US" dirty="0"/>
              <a:t>共通点はなにか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627" y="1828801"/>
            <a:ext cx="10531457" cy="449580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buAutoNum type="arabicParenBoth"/>
            </a:pPr>
            <a:r>
              <a:rPr kumimoji="1" lang="ja-JP" altLang="en-US" sz="3200" dirty="0"/>
              <a:t>さて、ここまでで考えられる</a:t>
            </a:r>
            <a:r>
              <a:rPr kumimoji="1" lang="ja-JP" altLang="en-US" sz="3200" dirty="0">
                <a:solidFill>
                  <a:srgbClr val="3333FF"/>
                </a:solidFill>
              </a:rPr>
              <a:t>そろばん</a:t>
            </a:r>
            <a:r>
              <a:rPr kumimoji="1" lang="ja-JP" altLang="en-US" sz="3200" dirty="0">
                <a:solidFill>
                  <a:schemeClr val="tx2"/>
                </a:solidFill>
              </a:rPr>
              <a:t>と</a:t>
            </a:r>
            <a:r>
              <a:rPr kumimoji="1" lang="ja-JP" altLang="en-US" sz="3200" dirty="0">
                <a:solidFill>
                  <a:srgbClr val="3333FF"/>
                </a:solidFill>
              </a:rPr>
              <a:t>コンピュータ</a:t>
            </a:r>
            <a:br>
              <a:rPr kumimoji="1" lang="en-US" altLang="ja-JP" sz="3200" dirty="0"/>
            </a:br>
            <a:r>
              <a:rPr kumimoji="1" lang="ja-JP" altLang="en-US" sz="3200" dirty="0"/>
              <a:t>の</a:t>
            </a:r>
            <a:r>
              <a:rPr kumimoji="1" lang="ja-JP" altLang="en-US" sz="3200" dirty="0">
                <a:solidFill>
                  <a:srgbClr val="3333FF"/>
                </a:solidFill>
              </a:rPr>
              <a:t>共通点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736282" lvl="1" indent="-4572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sz="2800" dirty="0"/>
              <a:t>両者とも</a:t>
            </a:r>
            <a:r>
              <a:rPr kumimoji="1" lang="ja-JP" altLang="en-US" sz="2800" dirty="0">
                <a:solidFill>
                  <a:srgbClr val="3333FF"/>
                </a:solidFill>
              </a:rPr>
              <a:t>計算機器</a:t>
            </a:r>
            <a:r>
              <a:rPr kumimoji="1" lang="ja-JP" altLang="en-US" sz="2800" dirty="0"/>
              <a:t>のひとつである（</a:t>
            </a:r>
            <a:r>
              <a:rPr kumimoji="1" lang="ja-JP" altLang="en-US" sz="2800" dirty="0">
                <a:solidFill>
                  <a:srgbClr val="3333FF"/>
                </a:solidFill>
              </a:rPr>
              <a:t>前に述べた</a:t>
            </a:r>
            <a:r>
              <a:rPr kumimoji="1" lang="ja-JP" altLang="en-US" sz="2800" dirty="0"/>
              <a:t>）</a:t>
            </a:r>
            <a:endParaRPr kumimoji="1" lang="en-US" altLang="ja-JP" sz="2800" dirty="0"/>
          </a:p>
          <a:p>
            <a:pPr marL="0" indent="0">
              <a:spcBef>
                <a:spcPts val="1200"/>
              </a:spcBef>
              <a:buNone/>
            </a:pPr>
            <a:r>
              <a:rPr kumimoji="1" lang="ja-JP" altLang="en-US" sz="3200" dirty="0"/>
              <a:t>（２）それ以外の共通点は？</a:t>
            </a:r>
            <a:endParaRPr kumimoji="1" lang="en-US" altLang="ja-JP" sz="3200" dirty="0"/>
          </a:p>
          <a:p>
            <a:pPr marL="736282" lvl="1" indent="-4572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sz="2800" dirty="0"/>
              <a:t>両者の</a:t>
            </a:r>
            <a:r>
              <a:rPr kumimoji="1" lang="ja-JP" altLang="en-US" sz="2800" dirty="0">
                <a:solidFill>
                  <a:srgbClr val="3333FF"/>
                </a:solidFill>
              </a:rPr>
              <a:t>特徴</a:t>
            </a:r>
            <a:r>
              <a:rPr kumimoji="1" lang="ja-JP" altLang="en-US" sz="2800" dirty="0"/>
              <a:t>をもう少し観ていきましょう</a:t>
            </a:r>
            <a:endParaRPr kumimoji="1" lang="en-US" altLang="ja-JP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6958508" y="346684"/>
            <a:ext cx="51845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１．そろばんとコンピュータの共通点は？</a:t>
            </a:r>
          </a:p>
        </p:txBody>
      </p:sp>
    </p:spTree>
    <p:extLst>
      <p:ext uri="{BB962C8B-B14F-4D97-AF65-F5344CB8AC3E}">
        <p14:creationId xmlns:p14="http://schemas.microsoft.com/office/powerpoint/2010/main" val="274491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07" y="381000"/>
            <a:ext cx="9337105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000" dirty="0"/>
              <a:t>２．そろばんの特徴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963" y="1884959"/>
            <a:ext cx="9390783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/>
              <a:t>2.1 </a:t>
            </a:r>
            <a:r>
              <a:rPr kumimoji="1" lang="ja-JP" altLang="en-US" sz="3200" dirty="0"/>
              <a:t>そろばんの起源</a:t>
            </a:r>
            <a:endParaRPr kumimoji="1" lang="en-US" altLang="ja-JP" sz="3200" dirty="0"/>
          </a:p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/>
              <a:t>2.2 </a:t>
            </a:r>
            <a:r>
              <a:rPr kumimoji="1" lang="ja-JP" altLang="en-US" sz="3200" dirty="0"/>
              <a:t>中国のそろばん</a:t>
            </a:r>
            <a:endParaRPr kumimoji="1" lang="en-US" altLang="ja-JP" sz="3200" dirty="0"/>
          </a:p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/>
              <a:t>2.3 </a:t>
            </a:r>
            <a:r>
              <a:rPr kumimoji="1" lang="ja-JP" altLang="en-US" sz="3200" dirty="0"/>
              <a:t>日本のそろばん</a:t>
            </a:r>
            <a:endParaRPr kumimoji="1" lang="en-US" altLang="ja-JP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57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2.1 </a:t>
            </a:r>
            <a:r>
              <a:rPr kumimoji="1" lang="ja-JP" altLang="en-US" dirty="0"/>
              <a:t>そろばんの起源</a:t>
            </a:r>
            <a:r>
              <a:rPr kumimoji="1" lang="en-US" altLang="ja-JP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5" y="1676400"/>
            <a:ext cx="9265097" cy="483491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(1) </a:t>
            </a:r>
            <a:r>
              <a:rPr kumimoji="1" lang="ja-JP" altLang="en-US" sz="3200" dirty="0">
                <a:solidFill>
                  <a:srgbClr val="3333FF"/>
                </a:solidFill>
              </a:rPr>
              <a:t>砂</a:t>
            </a:r>
            <a:r>
              <a:rPr kumimoji="1" lang="ja-JP" altLang="en-US" sz="3200" dirty="0"/>
              <a:t>そろばん（アバカス）</a:t>
            </a:r>
            <a:r>
              <a:rPr kumimoji="1" lang="ja-JP" altLang="en-US" sz="2400" dirty="0">
                <a:solidFill>
                  <a:srgbClr val="3333FF"/>
                </a:solidFill>
              </a:rPr>
              <a:t>（</a:t>
            </a:r>
            <a:r>
              <a:rPr kumimoji="1" lang="en-US" altLang="ja-JP" sz="2400" dirty="0">
                <a:solidFill>
                  <a:srgbClr val="3333FF"/>
                </a:solidFill>
              </a:rPr>
              <a:t>21</a:t>
            </a:r>
            <a:r>
              <a:rPr kumimoji="1" lang="ja-JP" altLang="en-US" sz="2400" dirty="0">
                <a:solidFill>
                  <a:srgbClr val="3333FF"/>
                </a:solidFill>
              </a:rPr>
              <a:t>）</a:t>
            </a:r>
            <a:endParaRPr kumimoji="1" lang="en-US" altLang="ja-JP" sz="2400" dirty="0"/>
          </a:p>
          <a:p>
            <a:pPr marL="736282" lvl="1" indent="-457200">
              <a:buFont typeface="Wingdings" panose="05000000000000000000" pitchFamily="2" charset="2"/>
              <a:buChar char="u"/>
            </a:pPr>
            <a:r>
              <a:rPr kumimoji="1" lang="ja-JP" altLang="en-US" sz="2800" dirty="0"/>
              <a:t>紀元前</a:t>
            </a:r>
            <a:r>
              <a:rPr kumimoji="1" lang="en-US" altLang="ja-JP" sz="2800" dirty="0"/>
              <a:t>2000</a:t>
            </a:r>
            <a:r>
              <a:rPr kumimoji="1" lang="ja-JP" altLang="en-US" sz="2800" dirty="0"/>
              <a:t>年頃のメソポタミヤ</a:t>
            </a:r>
            <a:endParaRPr kumimoji="1" lang="en-US" altLang="ja-JP" sz="2800" dirty="0"/>
          </a:p>
          <a:p>
            <a:pPr marL="736282" lvl="1" indent="-45720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砂の上に線</a:t>
            </a:r>
            <a:r>
              <a:rPr kumimoji="1" lang="ja-JP" altLang="en-US" sz="2800" dirty="0"/>
              <a:t>を引き</a:t>
            </a:r>
            <a:r>
              <a:rPr kumimoji="1" lang="ja-JP" altLang="en-US" sz="2800" dirty="0">
                <a:solidFill>
                  <a:srgbClr val="3333FF"/>
                </a:solidFill>
              </a:rPr>
              <a:t>小石</a:t>
            </a:r>
            <a:r>
              <a:rPr kumimoji="1" lang="ja-JP" altLang="en-US" sz="2800" dirty="0"/>
              <a:t>を並べ</a:t>
            </a:r>
            <a:r>
              <a:rPr kumimoji="1" lang="ja-JP" altLang="en-US" sz="2800" dirty="0">
                <a:solidFill>
                  <a:srgbClr val="3333FF"/>
                </a:solidFill>
              </a:rPr>
              <a:t>手計算</a:t>
            </a:r>
            <a:r>
              <a:rPr kumimoji="1" lang="ja-JP" altLang="en-US" sz="2800" dirty="0"/>
              <a:t>するもの</a:t>
            </a:r>
            <a:endParaRPr kumimoji="1" lang="en-US" altLang="ja-JP" sz="2800" dirty="0"/>
          </a:p>
          <a:p>
            <a:pPr marL="0" indent="0">
              <a:spcBef>
                <a:spcPts val="6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(2) </a:t>
            </a:r>
            <a:r>
              <a:rPr kumimoji="1" lang="ja-JP" altLang="en-US" sz="3200" dirty="0">
                <a:solidFill>
                  <a:srgbClr val="3333FF"/>
                </a:solidFill>
              </a:rPr>
              <a:t>線</a:t>
            </a:r>
            <a:r>
              <a:rPr kumimoji="1" lang="ja-JP" altLang="en-US" sz="3200" dirty="0"/>
              <a:t>そろばん</a:t>
            </a:r>
            <a:r>
              <a:rPr kumimoji="1" lang="ja-JP" altLang="en-US" sz="2400" dirty="0">
                <a:solidFill>
                  <a:srgbClr val="3333FF"/>
                </a:solidFill>
              </a:rPr>
              <a:t>（</a:t>
            </a:r>
            <a:r>
              <a:rPr kumimoji="1" lang="en-US" altLang="ja-JP" sz="2400" dirty="0">
                <a:solidFill>
                  <a:srgbClr val="3333FF"/>
                </a:solidFill>
              </a:rPr>
              <a:t>21</a:t>
            </a:r>
            <a:r>
              <a:rPr kumimoji="1" lang="ja-JP" altLang="en-US" sz="2400" dirty="0">
                <a:solidFill>
                  <a:srgbClr val="3333FF"/>
                </a:solidFill>
              </a:rPr>
              <a:t>）</a:t>
            </a:r>
            <a:endParaRPr kumimoji="1" lang="en-US" altLang="ja-JP" sz="2400" dirty="0"/>
          </a:p>
          <a:p>
            <a:pPr marL="736282" lvl="1" indent="-457200">
              <a:buFont typeface="Wingdings" panose="05000000000000000000" pitchFamily="2" charset="2"/>
              <a:buChar char="u"/>
            </a:pPr>
            <a:r>
              <a:rPr kumimoji="1" lang="ja-JP" altLang="en-US" sz="2800" dirty="0"/>
              <a:t>エジプト・ギリシャ時代</a:t>
            </a:r>
            <a:endParaRPr kumimoji="1" lang="en-US" altLang="ja-JP" sz="2800" dirty="0"/>
          </a:p>
          <a:p>
            <a:pPr marL="736282" lvl="1" indent="-45720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テーブルの上</a:t>
            </a:r>
            <a:r>
              <a:rPr kumimoji="1" lang="ja-JP" altLang="en-US" sz="2800" dirty="0"/>
              <a:t>に引いた線に</a:t>
            </a:r>
            <a:r>
              <a:rPr kumimoji="1" lang="ja-JP" altLang="en-US" sz="2800" dirty="0">
                <a:solidFill>
                  <a:srgbClr val="3333FF"/>
                </a:solidFill>
              </a:rPr>
              <a:t>小石</a:t>
            </a:r>
            <a:r>
              <a:rPr kumimoji="1" lang="ja-JP" altLang="en-US" sz="2800" dirty="0"/>
              <a:t>を並べて計算するもの</a:t>
            </a:r>
            <a:endParaRPr lang="en-US" altLang="ja-JP" sz="2800" dirty="0"/>
          </a:p>
          <a:p>
            <a:pPr marL="736282" lvl="1" indent="-45720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3200" dirty="0">
                <a:solidFill>
                  <a:srgbClr val="3333FF"/>
                </a:solidFill>
              </a:rPr>
              <a:t>サラミス</a:t>
            </a:r>
            <a:r>
              <a:rPr kumimoji="1" lang="ja-JP" altLang="en-US" sz="3200" dirty="0"/>
              <a:t>のそろばん</a:t>
            </a:r>
            <a:endParaRPr lang="en-US" altLang="ja-JP" sz="3200" dirty="0"/>
          </a:p>
          <a:p>
            <a:pPr marL="1010602" lvl="2" indent="-457200">
              <a:buFont typeface="Wingdings" panose="05000000000000000000" pitchFamily="2" charset="2"/>
              <a:buChar char="l"/>
            </a:pPr>
            <a:r>
              <a:rPr kumimoji="1" lang="ja-JP" altLang="en-US" sz="2600" dirty="0"/>
              <a:t>現存する</a:t>
            </a:r>
            <a:r>
              <a:rPr kumimoji="1" lang="ja-JP" altLang="en-US" sz="2600" dirty="0">
                <a:solidFill>
                  <a:srgbClr val="3333FF"/>
                </a:solidFill>
              </a:rPr>
              <a:t>最古</a:t>
            </a:r>
            <a:r>
              <a:rPr kumimoji="1" lang="ja-JP" altLang="en-US" sz="2600" dirty="0"/>
              <a:t>の線そろばん</a:t>
            </a:r>
            <a:endParaRPr kumimoji="1" lang="en-US" altLang="ja-JP" sz="2600" dirty="0"/>
          </a:p>
          <a:p>
            <a:pPr marL="1010602" lvl="2" indent="-457200">
              <a:buFont typeface="Wingdings" panose="05000000000000000000" pitchFamily="2" charset="2"/>
              <a:buChar char="l"/>
            </a:pPr>
            <a:r>
              <a:rPr kumimoji="1" lang="ja-JP" altLang="en-US" sz="2600" dirty="0"/>
              <a:t>紀元前</a:t>
            </a:r>
            <a:r>
              <a:rPr kumimoji="1" lang="en-US" altLang="ja-JP" sz="2600" dirty="0"/>
              <a:t>300</a:t>
            </a:r>
            <a:r>
              <a:rPr kumimoji="1" lang="ja-JP" altLang="en-US" sz="2600" dirty="0"/>
              <a:t>年頃のギリシャのサラミス島</a:t>
            </a:r>
            <a:endParaRPr lang="en-US" altLang="ja-JP" sz="2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13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２．そろばんの特徴</a:t>
            </a:r>
          </a:p>
        </p:txBody>
      </p:sp>
      <p:pic>
        <p:nvPicPr>
          <p:cNvPr id="8" name="図 7">
            <a:hlinkClick r:id="rId2" action="ppaction://hlinksldjump"/>
            <a:extLst>
              <a:ext uri="{FF2B5EF4-FFF2-40B4-BE49-F238E27FC236}">
                <a16:creationId xmlns:a16="http://schemas.microsoft.com/office/drawing/2014/main" id="{194C418E-4804-D1D0-16A2-74277C1B9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86500" y="1844824"/>
            <a:ext cx="396000" cy="314012"/>
          </a:xfrm>
          <a:prstGeom prst="rect">
            <a:avLst/>
          </a:prstGeom>
        </p:spPr>
      </p:pic>
      <p:pic>
        <p:nvPicPr>
          <p:cNvPr id="9" name="図 8">
            <a:hlinkClick r:id="rId5" action="ppaction://hlinksldjump"/>
            <a:extLst>
              <a:ext uri="{FF2B5EF4-FFF2-40B4-BE49-F238E27FC236}">
                <a16:creationId xmlns:a16="http://schemas.microsoft.com/office/drawing/2014/main" id="{DE6F2818-F215-62C3-1248-4560DD3FF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64463" y="5024594"/>
            <a:ext cx="396000" cy="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2.1 </a:t>
            </a:r>
            <a:r>
              <a:rPr kumimoji="1" lang="ja-JP" altLang="en-US" dirty="0"/>
              <a:t>そろばんの起源</a:t>
            </a:r>
            <a:r>
              <a:rPr kumimoji="1" lang="en-US" altLang="ja-JP" dirty="0"/>
              <a:t>-2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5" y="1676400"/>
            <a:ext cx="10513169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kumimoji="1" lang="en-US" altLang="ja-JP" sz="3200" dirty="0"/>
              <a:t>(4)</a:t>
            </a:r>
            <a:r>
              <a:rPr kumimoji="1" lang="en-US" altLang="ja-JP" sz="3200" dirty="0">
                <a:solidFill>
                  <a:schemeClr val="tx2"/>
                </a:solidFill>
              </a:rPr>
              <a:t> </a:t>
            </a:r>
            <a:r>
              <a:rPr kumimoji="1" lang="ja-JP" altLang="en-US" sz="3200" dirty="0">
                <a:solidFill>
                  <a:srgbClr val="3333FF"/>
                </a:solidFill>
              </a:rPr>
              <a:t>溝</a:t>
            </a:r>
            <a:r>
              <a:rPr kumimoji="1" lang="ja-JP" altLang="en-US" sz="3200" dirty="0"/>
              <a:t>そろばん</a:t>
            </a:r>
            <a:r>
              <a:rPr kumimoji="1" lang="ja-JP" altLang="en-US" sz="2400" dirty="0">
                <a:solidFill>
                  <a:schemeClr val="tx2"/>
                </a:solidFill>
              </a:rPr>
              <a:t>（</a:t>
            </a:r>
            <a:r>
              <a:rPr kumimoji="1" lang="en-US" altLang="ja-JP" sz="2400" dirty="0">
                <a:solidFill>
                  <a:schemeClr val="tx2"/>
                </a:solidFill>
              </a:rPr>
              <a:t>21</a:t>
            </a:r>
            <a:r>
              <a:rPr kumimoji="1" lang="ja-JP" altLang="en-US" sz="2400" dirty="0">
                <a:solidFill>
                  <a:schemeClr val="tx2"/>
                </a:solidFill>
              </a:rPr>
              <a:t>）</a:t>
            </a:r>
            <a:endParaRPr kumimoji="1" lang="en-US" altLang="ja-JP" sz="2400" dirty="0">
              <a:solidFill>
                <a:schemeClr val="tx2"/>
              </a:solidFill>
            </a:endParaRPr>
          </a:p>
          <a:p>
            <a:pPr marL="736282" lvl="1" indent="-457200">
              <a:spcBef>
                <a:spcPts val="1800"/>
              </a:spcBef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chemeClr val="tx2"/>
                </a:solidFill>
              </a:rPr>
              <a:t>ローマ時代：</a:t>
            </a:r>
            <a:r>
              <a:rPr kumimoji="1" lang="ja-JP" altLang="en-US" sz="2800" dirty="0">
                <a:solidFill>
                  <a:srgbClr val="3333FF"/>
                </a:solidFill>
              </a:rPr>
              <a:t>青銅盤</a:t>
            </a:r>
            <a:r>
              <a:rPr kumimoji="1" lang="ja-JP" altLang="en-US" sz="2800" dirty="0">
                <a:solidFill>
                  <a:schemeClr val="tx2"/>
                </a:solidFill>
              </a:rPr>
              <a:t>に溝を作り、そこに</a:t>
            </a:r>
            <a:r>
              <a:rPr kumimoji="1" lang="ja-JP" altLang="en-US" sz="2800" dirty="0">
                <a:solidFill>
                  <a:srgbClr val="3333FF"/>
                </a:solidFill>
              </a:rPr>
              <a:t>玉</a:t>
            </a:r>
            <a:r>
              <a:rPr kumimoji="1" lang="ja-JP" altLang="en-US" sz="2800" dirty="0">
                <a:solidFill>
                  <a:schemeClr val="tx2"/>
                </a:solidFill>
              </a:rPr>
              <a:t>を置いて計算するもの</a:t>
            </a:r>
            <a:endParaRPr kumimoji="1" lang="en-US" altLang="ja-JP" sz="3000" dirty="0">
              <a:solidFill>
                <a:schemeClr val="tx2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kumimoji="1" lang="en-US" altLang="ja-JP" sz="3200" dirty="0"/>
              <a:t>(5) </a:t>
            </a:r>
            <a:r>
              <a:rPr kumimoji="1" lang="ja-JP" altLang="en-US" sz="3200" dirty="0">
                <a:solidFill>
                  <a:srgbClr val="3333FF"/>
                </a:solidFill>
              </a:rPr>
              <a:t>中国</a:t>
            </a:r>
            <a:r>
              <a:rPr kumimoji="1" lang="ja-JP" altLang="en-US" sz="3200" dirty="0">
                <a:solidFill>
                  <a:schemeClr val="tx2"/>
                </a:solidFill>
              </a:rPr>
              <a:t>へ伝来</a:t>
            </a:r>
            <a:r>
              <a:rPr kumimoji="1" lang="en-US" altLang="ja-JP" sz="2400" dirty="0">
                <a:solidFill>
                  <a:schemeClr val="tx2"/>
                </a:solidFill>
              </a:rPr>
              <a:t>(21)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marL="736282" lvl="1" indent="-45720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chemeClr val="tx2"/>
                </a:solidFill>
              </a:rPr>
              <a:t>紀元前</a:t>
            </a:r>
            <a:r>
              <a:rPr lang="en-US" altLang="ja-JP" sz="2800" dirty="0">
                <a:solidFill>
                  <a:schemeClr val="tx2"/>
                </a:solidFill>
              </a:rPr>
              <a:t>500</a:t>
            </a:r>
            <a:r>
              <a:rPr lang="ja-JP" altLang="en-US" sz="2800" dirty="0">
                <a:solidFill>
                  <a:schemeClr val="tx2"/>
                </a:solidFill>
              </a:rPr>
              <a:t>年：</a:t>
            </a:r>
            <a:r>
              <a:rPr lang="ja-JP" altLang="en-US" sz="2800" dirty="0">
                <a:solidFill>
                  <a:srgbClr val="3333FF"/>
                </a:solidFill>
              </a:rPr>
              <a:t>溝そろばん</a:t>
            </a:r>
            <a:r>
              <a:rPr lang="ja-JP" altLang="en-US" sz="2800" dirty="0">
                <a:solidFill>
                  <a:schemeClr val="tx2"/>
                </a:solidFill>
              </a:rPr>
              <a:t>が中国に伝来 ⇒ 普及しなかった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736282" lvl="1" indent="-457200">
              <a:spcBef>
                <a:spcPts val="1800"/>
              </a:spcBef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chemeClr val="tx2"/>
                </a:solidFill>
              </a:rPr>
              <a:t>中国では</a:t>
            </a:r>
            <a:r>
              <a:rPr kumimoji="1" lang="ja-JP" altLang="en-US" sz="2800" dirty="0">
                <a:solidFill>
                  <a:srgbClr val="3333FF"/>
                </a:solidFill>
              </a:rPr>
              <a:t>算木</a:t>
            </a:r>
            <a:r>
              <a:rPr kumimoji="1" lang="ja-JP" altLang="en-US" sz="2800" dirty="0">
                <a:solidFill>
                  <a:schemeClr val="tx2"/>
                </a:solidFill>
              </a:rPr>
              <a:t>がよく使われた</a:t>
            </a:r>
            <a:endParaRPr kumimoji="1" lang="en-US" altLang="ja-JP" sz="28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14</a:t>
            </a:fld>
            <a:endParaRPr lang="ja-JP" altLang="en-US" dirty="0"/>
          </a:p>
        </p:txBody>
      </p:sp>
      <p:pic>
        <p:nvPicPr>
          <p:cNvPr id="8" name="図 7">
            <a:hlinkClick r:id="rId2" action="ppaction://hlinksldjump"/>
            <a:extLst>
              <a:ext uri="{FF2B5EF4-FFF2-40B4-BE49-F238E27FC236}">
                <a16:creationId xmlns:a16="http://schemas.microsoft.com/office/drawing/2014/main" id="{618FC461-8799-4221-9EA1-C4F8AF5A5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42284" y="1844824"/>
            <a:ext cx="396000" cy="31401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4C829C-B180-DF49-8FF2-44F3C7B3E925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２．そろばんの特徴</a:t>
            </a:r>
          </a:p>
        </p:txBody>
      </p:sp>
    </p:spTree>
    <p:extLst>
      <p:ext uri="{BB962C8B-B14F-4D97-AF65-F5344CB8AC3E}">
        <p14:creationId xmlns:p14="http://schemas.microsoft.com/office/powerpoint/2010/main" val="21441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2.2 </a:t>
            </a:r>
            <a:r>
              <a:rPr kumimoji="1" lang="ja-JP" altLang="en-US" dirty="0"/>
              <a:t>中国のそろばん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6" y="1807314"/>
            <a:ext cx="9265097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(1) </a:t>
            </a:r>
            <a:r>
              <a:rPr kumimoji="1" lang="ja-JP" altLang="en-US" sz="3200" dirty="0">
                <a:solidFill>
                  <a:srgbClr val="3333FF"/>
                </a:solidFill>
              </a:rPr>
              <a:t>算木</a:t>
            </a:r>
            <a:r>
              <a:rPr kumimoji="1" lang="ja-JP" altLang="en-US" sz="3200" dirty="0">
                <a:solidFill>
                  <a:schemeClr val="tx2"/>
                </a:solidFill>
              </a:rPr>
              <a:t>を使用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36282" lvl="1" indent="-45720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chemeClr val="tx2"/>
                </a:solidFill>
              </a:rPr>
              <a:t>竹の棒（算木）を使用して計算していた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1001077" lvl="2" indent="-447675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rgbClr val="3333FF"/>
                </a:solidFill>
              </a:rPr>
              <a:t>飛鳥時代</a:t>
            </a:r>
            <a:r>
              <a:rPr kumimoji="1" lang="ja-JP" altLang="en-US" sz="2600" dirty="0">
                <a:solidFill>
                  <a:schemeClr val="tx2"/>
                </a:solidFill>
              </a:rPr>
              <a:t>に日本へ伝来</a:t>
            </a:r>
            <a:endParaRPr kumimoji="1" lang="en-US" altLang="ja-JP" sz="2600" dirty="0">
              <a:solidFill>
                <a:schemeClr val="tx2"/>
              </a:solidFill>
            </a:endParaRPr>
          </a:p>
          <a:p>
            <a:pPr marL="1001077" lvl="2" indent="-447675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日本では算盤（</a:t>
            </a:r>
            <a:r>
              <a:rPr kumimoji="1" lang="ja-JP" altLang="en-US" sz="2600" dirty="0">
                <a:solidFill>
                  <a:srgbClr val="3333FF"/>
                </a:solidFill>
              </a:rPr>
              <a:t>格子付き</a:t>
            </a:r>
            <a:r>
              <a:rPr kumimoji="1" lang="ja-JP" altLang="en-US" sz="2600" dirty="0">
                <a:solidFill>
                  <a:schemeClr val="tx2"/>
                </a:solidFill>
              </a:rPr>
              <a:t>）を使っていた</a:t>
            </a:r>
            <a:endParaRPr kumimoji="1" lang="en-US" altLang="ja-JP" sz="2600" dirty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(2) </a:t>
            </a:r>
            <a:r>
              <a:rPr kumimoji="1" lang="ja-JP" altLang="en-US" sz="3200" dirty="0">
                <a:solidFill>
                  <a:schemeClr val="tx2"/>
                </a:solidFill>
              </a:rPr>
              <a:t>明時代</a:t>
            </a:r>
            <a:r>
              <a:rPr kumimoji="1" lang="ja-JP" altLang="en-US" dirty="0">
                <a:solidFill>
                  <a:schemeClr val="tx2"/>
                </a:solidFill>
              </a:rPr>
              <a:t>（</a:t>
            </a:r>
            <a:r>
              <a:rPr kumimoji="1" lang="en-US" altLang="ja-JP" dirty="0">
                <a:solidFill>
                  <a:schemeClr val="tx2"/>
                </a:solidFill>
              </a:rPr>
              <a:t>14</a:t>
            </a:r>
            <a:r>
              <a:rPr kumimoji="1" lang="ja-JP" altLang="en-US" dirty="0">
                <a:solidFill>
                  <a:schemeClr val="tx2"/>
                </a:solidFill>
              </a:rPr>
              <a:t>世紀）</a:t>
            </a:r>
            <a:r>
              <a:rPr kumimoji="1" lang="ja-JP" altLang="en-US" sz="3200" dirty="0">
                <a:solidFill>
                  <a:schemeClr val="tx2"/>
                </a:solidFill>
              </a:rPr>
              <a:t>にヨーロッパから再伝来</a:t>
            </a:r>
            <a:endParaRPr lang="en-US" altLang="ja-JP" sz="3200" dirty="0">
              <a:solidFill>
                <a:schemeClr val="tx2"/>
              </a:solidFill>
            </a:endParaRPr>
          </a:p>
          <a:p>
            <a:pPr marL="736282" lvl="1" indent="-457200"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chemeClr val="tx2"/>
                </a:solidFill>
              </a:rPr>
              <a:t>５珠</a:t>
            </a:r>
            <a:r>
              <a:rPr lang="en-US" altLang="ja-JP" sz="2800" dirty="0">
                <a:solidFill>
                  <a:srgbClr val="3333FF"/>
                </a:solidFill>
              </a:rPr>
              <a:t>2</a:t>
            </a:r>
            <a:r>
              <a:rPr lang="ja-JP" altLang="en-US" sz="2800" dirty="0">
                <a:solidFill>
                  <a:srgbClr val="3333FF"/>
                </a:solidFill>
              </a:rPr>
              <a:t>つ</a:t>
            </a:r>
            <a:r>
              <a:rPr lang="ja-JP" altLang="en-US" sz="2800" dirty="0">
                <a:solidFill>
                  <a:schemeClr val="tx2"/>
                </a:solidFill>
              </a:rPr>
              <a:t>、１珠</a:t>
            </a:r>
            <a:r>
              <a:rPr lang="en-US" altLang="ja-JP" sz="2800" dirty="0">
                <a:solidFill>
                  <a:srgbClr val="3333FF"/>
                </a:solidFill>
              </a:rPr>
              <a:t>5</a:t>
            </a:r>
            <a:r>
              <a:rPr lang="ja-JP" altLang="en-US" sz="2800" dirty="0">
                <a:solidFill>
                  <a:srgbClr val="3333FF"/>
                </a:solidFill>
              </a:rPr>
              <a:t>つ</a:t>
            </a:r>
            <a:r>
              <a:rPr lang="ja-JP" altLang="en-US" sz="2800" dirty="0">
                <a:solidFill>
                  <a:schemeClr val="tx2"/>
                </a:solidFill>
              </a:rPr>
              <a:t>のそろばんが完成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1010602" lvl="2" indent="-4572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sz="2600" dirty="0">
                <a:solidFill>
                  <a:schemeClr val="tx2"/>
                </a:solidFill>
              </a:rPr>
              <a:t>16</a:t>
            </a:r>
            <a:r>
              <a:rPr lang="ja-JP" altLang="en-US" sz="2600" dirty="0">
                <a:solidFill>
                  <a:schemeClr val="tx2"/>
                </a:solidFill>
              </a:rPr>
              <a:t>進法に対応するため（</a:t>
            </a:r>
            <a:r>
              <a:rPr lang="en-US" altLang="ja-JP" sz="2600" dirty="0">
                <a:solidFill>
                  <a:srgbClr val="3333FF"/>
                </a:solidFill>
              </a:rPr>
              <a:t>1</a:t>
            </a:r>
            <a:r>
              <a:rPr lang="ja-JP" altLang="en-US" sz="2600" dirty="0">
                <a:solidFill>
                  <a:srgbClr val="3333FF"/>
                </a:solidFill>
              </a:rPr>
              <a:t>斤</a:t>
            </a:r>
            <a:r>
              <a:rPr lang="en-US" altLang="ja-JP" sz="2600" dirty="0">
                <a:solidFill>
                  <a:srgbClr val="3333FF"/>
                </a:solidFill>
              </a:rPr>
              <a:t>=16</a:t>
            </a:r>
            <a:r>
              <a:rPr lang="ja-JP" altLang="en-US" sz="2600" dirty="0">
                <a:solidFill>
                  <a:srgbClr val="3333FF"/>
                </a:solidFill>
              </a:rPr>
              <a:t>両</a:t>
            </a:r>
            <a:r>
              <a:rPr lang="ja-JP" altLang="en-US" sz="2600" dirty="0">
                <a:solidFill>
                  <a:schemeClr val="tx2"/>
                </a:solidFill>
              </a:rPr>
              <a:t>）</a:t>
            </a:r>
            <a:endParaRPr lang="en-US" altLang="ja-JP" sz="26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15</a:t>
            </a:fld>
            <a:endParaRPr lang="ja-JP" altLang="en-US" dirty="0"/>
          </a:p>
        </p:txBody>
      </p:sp>
      <p:pic>
        <p:nvPicPr>
          <p:cNvPr id="8" name="図 7">
            <a:hlinkClick r:id="rId2" action="ppaction://hlinksldjump"/>
            <a:extLst>
              <a:ext uri="{FF2B5EF4-FFF2-40B4-BE49-F238E27FC236}">
                <a16:creationId xmlns:a16="http://schemas.microsoft.com/office/drawing/2014/main" id="{D2536B9E-EBB3-AB31-602F-7F86BACCA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98668" y="2564904"/>
            <a:ext cx="396000" cy="31401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0960BC-04E9-7286-9D8A-1C0475FB46D8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２．そろばんの特徴</a:t>
            </a:r>
          </a:p>
        </p:txBody>
      </p:sp>
      <p:pic>
        <p:nvPicPr>
          <p:cNvPr id="10" name="図 9">
            <a:hlinkClick r:id="rId5" action="ppaction://hlinksldjump"/>
            <a:extLst>
              <a:ext uri="{FF2B5EF4-FFF2-40B4-BE49-F238E27FC236}">
                <a16:creationId xmlns:a16="http://schemas.microsoft.com/office/drawing/2014/main" id="{1F299A37-CF19-C680-E12F-20135677B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98668" y="4869160"/>
            <a:ext cx="396000" cy="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932" y="207380"/>
            <a:ext cx="9601200" cy="773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2.3 </a:t>
            </a:r>
            <a:r>
              <a:rPr kumimoji="1" lang="ja-JP" altLang="en-US" dirty="0"/>
              <a:t>日本のそろばん</a:t>
            </a:r>
            <a:r>
              <a:rPr kumimoji="1" lang="en-US" altLang="ja-JP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187" y="1217017"/>
            <a:ext cx="9792817" cy="52363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(1) </a:t>
            </a:r>
            <a:r>
              <a:rPr kumimoji="1" lang="ja-JP" altLang="en-US" sz="3200" dirty="0">
                <a:solidFill>
                  <a:srgbClr val="3333FF"/>
                </a:solidFill>
              </a:rPr>
              <a:t>最も古い</a:t>
            </a:r>
            <a:r>
              <a:rPr kumimoji="1" lang="ja-JP" altLang="en-US" sz="3200" dirty="0"/>
              <a:t>そろばん？</a:t>
            </a:r>
            <a:endParaRPr kumimoji="1" lang="en-US" altLang="ja-JP" sz="3200" dirty="0"/>
          </a:p>
          <a:p>
            <a:pPr marL="793432" lvl="1" indent="-514350">
              <a:buFont typeface="Wingdings" panose="05000000000000000000" pitchFamily="2" charset="2"/>
              <a:buChar char="u"/>
            </a:pPr>
            <a:r>
              <a:rPr kumimoji="1" lang="en-US" altLang="ja-JP" sz="2800" dirty="0">
                <a:solidFill>
                  <a:schemeClr val="tx2"/>
                </a:solidFill>
              </a:rPr>
              <a:t>1444</a:t>
            </a:r>
            <a:r>
              <a:rPr kumimoji="1" lang="ja-JP" altLang="en-US" sz="2800" dirty="0">
                <a:solidFill>
                  <a:schemeClr val="tx2"/>
                </a:solidFill>
              </a:rPr>
              <a:t>年（文安元年）：三重県宇治山田 ⇒ しかし、諸説有る</a:t>
            </a:r>
            <a:r>
              <a:rPr kumimoji="1" lang="en-US" altLang="ja-JP" sz="2000" dirty="0">
                <a:solidFill>
                  <a:schemeClr val="tx2"/>
                </a:solidFill>
              </a:rPr>
              <a:t>(1)</a:t>
            </a:r>
            <a:endParaRPr kumimoji="1" lang="en-US" altLang="zh-TW" sz="2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(2) </a:t>
            </a:r>
            <a:r>
              <a:rPr kumimoji="1" lang="zh-TW" altLang="en-US" sz="3200" dirty="0">
                <a:solidFill>
                  <a:srgbClr val="3333FF"/>
                </a:solidFill>
              </a:rPr>
              <a:t>四兵衛重勝拝領算盤</a:t>
            </a:r>
            <a:r>
              <a:rPr kumimoji="1" lang="ja-JP" altLang="en-US" sz="2400" dirty="0">
                <a:solidFill>
                  <a:schemeClr val="tx2"/>
                </a:solidFill>
              </a:rPr>
              <a:t>（前述、</a:t>
            </a:r>
            <a:r>
              <a:rPr kumimoji="1" lang="en-US" altLang="ja-JP" sz="2400" dirty="0">
                <a:solidFill>
                  <a:schemeClr val="tx2"/>
                </a:solidFill>
              </a:rPr>
              <a:t>(4)</a:t>
            </a:r>
            <a:r>
              <a:rPr kumimoji="1" lang="ja-JP" altLang="en-US" sz="2400" dirty="0">
                <a:solidFill>
                  <a:schemeClr val="tx2"/>
                </a:solidFill>
              </a:rPr>
              <a:t>）</a:t>
            </a:r>
            <a:endParaRPr kumimoji="1" lang="en-US" altLang="zh-TW" dirty="0">
              <a:solidFill>
                <a:schemeClr val="tx2"/>
              </a:solidFill>
            </a:endParaRPr>
          </a:p>
          <a:p>
            <a:pPr marL="793432" lvl="1" indent="-514350">
              <a:buFont typeface="Wingdings" panose="05000000000000000000" pitchFamily="2" charset="2"/>
              <a:buChar char="u"/>
            </a:pPr>
            <a:r>
              <a:rPr lang="en-US" altLang="ja-JP" sz="2800" dirty="0">
                <a:solidFill>
                  <a:schemeClr val="tx2"/>
                </a:solidFill>
              </a:rPr>
              <a:t>1587</a:t>
            </a:r>
            <a:r>
              <a:rPr lang="ja-JP" altLang="en-US" sz="2800" dirty="0">
                <a:solidFill>
                  <a:schemeClr val="tx2"/>
                </a:solidFill>
              </a:rPr>
              <a:t>年：</a:t>
            </a:r>
            <a:r>
              <a:rPr lang="en-US" altLang="ja-JP" sz="2800" dirty="0">
                <a:solidFill>
                  <a:schemeClr val="tx2"/>
                </a:solidFill>
              </a:rPr>
              <a:t>5</a:t>
            </a:r>
            <a:r>
              <a:rPr lang="ja-JP" altLang="en-US" sz="2800" dirty="0">
                <a:solidFill>
                  <a:schemeClr val="tx2"/>
                </a:solidFill>
              </a:rPr>
              <a:t>珠が</a:t>
            </a:r>
            <a:r>
              <a:rPr lang="en-US" altLang="ja-JP" sz="2800" dirty="0">
                <a:solidFill>
                  <a:srgbClr val="3333FF"/>
                </a:solidFill>
              </a:rPr>
              <a:t>2</a:t>
            </a:r>
            <a:r>
              <a:rPr lang="ja-JP" altLang="en-US" sz="2800" dirty="0">
                <a:solidFill>
                  <a:srgbClr val="3333FF"/>
                </a:solidFill>
              </a:rPr>
              <a:t>つ</a:t>
            </a:r>
            <a:r>
              <a:rPr lang="ja-JP" altLang="en-US" sz="2800" dirty="0"/>
              <a:t>、</a:t>
            </a:r>
            <a:r>
              <a:rPr lang="en-US" altLang="ja-JP" sz="2800" dirty="0">
                <a:solidFill>
                  <a:schemeClr val="tx2"/>
                </a:solidFill>
              </a:rPr>
              <a:t>1</a:t>
            </a:r>
            <a:r>
              <a:rPr lang="ja-JP" altLang="en-US" sz="2800" dirty="0">
                <a:solidFill>
                  <a:schemeClr val="tx2"/>
                </a:solidFill>
              </a:rPr>
              <a:t>珠が</a:t>
            </a:r>
            <a:r>
              <a:rPr lang="en-US" altLang="ja-JP" sz="2800" dirty="0">
                <a:solidFill>
                  <a:srgbClr val="3333FF"/>
                </a:solidFill>
              </a:rPr>
              <a:t>5</a:t>
            </a:r>
            <a:r>
              <a:rPr lang="ja-JP" altLang="en-US" sz="2800" dirty="0">
                <a:solidFill>
                  <a:srgbClr val="3333FF"/>
                </a:solidFill>
              </a:rPr>
              <a:t>つ</a:t>
            </a:r>
            <a:endParaRPr lang="en-US" altLang="zh-TW" sz="2800" dirty="0">
              <a:solidFill>
                <a:srgbClr val="3333FF"/>
              </a:solidFill>
            </a:endParaRPr>
          </a:p>
          <a:p>
            <a:pPr marL="0" indent="0">
              <a:buNone/>
            </a:pPr>
            <a:r>
              <a:rPr lang="en-US" altLang="ja-JP" sz="3200" dirty="0">
                <a:solidFill>
                  <a:schemeClr val="tx2"/>
                </a:solidFill>
              </a:rPr>
              <a:t>(3) </a:t>
            </a:r>
            <a:r>
              <a:rPr lang="ja-JP" altLang="en-US" sz="3200" dirty="0">
                <a:solidFill>
                  <a:srgbClr val="3333FF"/>
                </a:solidFill>
              </a:rPr>
              <a:t>５つ珠</a:t>
            </a:r>
            <a:r>
              <a:rPr lang="ja-JP" altLang="en-US" sz="3200" dirty="0">
                <a:solidFill>
                  <a:schemeClr val="tx2"/>
                </a:solidFill>
              </a:rPr>
              <a:t>そろばん</a:t>
            </a:r>
            <a:endParaRPr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rgbClr val="3333FF"/>
                </a:solidFill>
              </a:rPr>
              <a:t>明治</a:t>
            </a:r>
            <a:r>
              <a:rPr lang="ja-JP" altLang="en-US" sz="2800" dirty="0">
                <a:solidFill>
                  <a:schemeClr val="tx2"/>
                </a:solidFill>
              </a:rPr>
              <a:t>中頃：</a:t>
            </a:r>
            <a:r>
              <a:rPr lang="en-US" altLang="ja-JP" sz="2800" dirty="0">
                <a:solidFill>
                  <a:schemeClr val="tx2"/>
                </a:solidFill>
              </a:rPr>
              <a:t>5</a:t>
            </a:r>
            <a:r>
              <a:rPr lang="ja-JP" altLang="en-US" sz="2800" dirty="0">
                <a:solidFill>
                  <a:schemeClr val="tx2"/>
                </a:solidFill>
              </a:rPr>
              <a:t>珠が</a:t>
            </a:r>
            <a:r>
              <a:rPr lang="en-US" altLang="ja-JP" sz="2800" dirty="0">
                <a:solidFill>
                  <a:srgbClr val="3333FF"/>
                </a:solidFill>
              </a:rPr>
              <a:t>1</a:t>
            </a:r>
            <a:r>
              <a:rPr lang="ja-JP" altLang="en-US" sz="2800" dirty="0">
                <a:solidFill>
                  <a:srgbClr val="3333FF"/>
                </a:solidFill>
              </a:rPr>
              <a:t>つ</a:t>
            </a:r>
            <a:r>
              <a:rPr lang="ja-JP" altLang="en-US" sz="2800" dirty="0">
                <a:solidFill>
                  <a:schemeClr val="tx2"/>
                </a:solidFill>
              </a:rPr>
              <a:t>、</a:t>
            </a:r>
            <a:r>
              <a:rPr lang="en-US" altLang="ja-JP" sz="2800" dirty="0">
                <a:solidFill>
                  <a:schemeClr val="tx2"/>
                </a:solidFill>
              </a:rPr>
              <a:t>1</a:t>
            </a:r>
            <a:r>
              <a:rPr lang="ja-JP" altLang="en-US" sz="2800" dirty="0">
                <a:solidFill>
                  <a:schemeClr val="tx2"/>
                </a:solidFill>
              </a:rPr>
              <a:t>珠が</a:t>
            </a:r>
            <a:r>
              <a:rPr lang="en-US" altLang="ja-JP" sz="2800" dirty="0">
                <a:solidFill>
                  <a:srgbClr val="3333FF"/>
                </a:solidFill>
              </a:rPr>
              <a:t>5</a:t>
            </a:r>
            <a:r>
              <a:rPr lang="ja-JP" altLang="en-US" sz="2800" dirty="0">
                <a:solidFill>
                  <a:srgbClr val="3333FF"/>
                </a:solidFill>
              </a:rPr>
              <a:t>つ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1067752" lvl="2" indent="-51435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2600" dirty="0">
                <a:solidFill>
                  <a:schemeClr val="tx2"/>
                </a:solidFill>
              </a:rPr>
              <a:t>そろばんが</a:t>
            </a:r>
            <a:r>
              <a:rPr lang="ja-JP" altLang="en-US" sz="2600" dirty="0">
                <a:solidFill>
                  <a:srgbClr val="3333FF"/>
                </a:solidFill>
              </a:rPr>
              <a:t>学校教育</a:t>
            </a:r>
            <a:r>
              <a:rPr lang="ja-JP" altLang="en-US" sz="2600" dirty="0">
                <a:solidFill>
                  <a:schemeClr val="tx2"/>
                </a:solidFill>
              </a:rPr>
              <a:t>に</a:t>
            </a:r>
            <a:endParaRPr lang="en-US" altLang="ja-JP" sz="2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3200" dirty="0">
                <a:solidFill>
                  <a:schemeClr val="tx2"/>
                </a:solidFill>
              </a:rPr>
              <a:t>(4) </a:t>
            </a:r>
            <a:r>
              <a:rPr lang="ja-JP" altLang="en-US" sz="3200" dirty="0">
                <a:solidFill>
                  <a:srgbClr val="3333FF"/>
                </a:solidFill>
              </a:rPr>
              <a:t>４つ珠</a:t>
            </a:r>
            <a:r>
              <a:rPr lang="ja-JP" altLang="en-US" sz="3200" dirty="0">
                <a:solidFill>
                  <a:schemeClr val="tx2"/>
                </a:solidFill>
              </a:rPr>
              <a:t>そろばん</a:t>
            </a:r>
            <a:endParaRPr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rgbClr val="3333FF"/>
                </a:solidFill>
              </a:rPr>
              <a:t>昭和</a:t>
            </a:r>
            <a:r>
              <a:rPr lang="en-US" altLang="ja-JP" sz="2800" dirty="0">
                <a:solidFill>
                  <a:srgbClr val="3333FF"/>
                </a:solidFill>
              </a:rPr>
              <a:t>13</a:t>
            </a:r>
            <a:r>
              <a:rPr lang="ja-JP" altLang="en-US" sz="2800" dirty="0">
                <a:solidFill>
                  <a:srgbClr val="3333FF"/>
                </a:solidFill>
              </a:rPr>
              <a:t>年</a:t>
            </a:r>
            <a:r>
              <a:rPr lang="ja-JP" altLang="en-US" sz="2800" dirty="0">
                <a:solidFill>
                  <a:schemeClr val="tx2"/>
                </a:solidFill>
              </a:rPr>
              <a:t>（</a:t>
            </a:r>
            <a:r>
              <a:rPr lang="en-US" altLang="ja-JP" sz="2800" dirty="0">
                <a:solidFill>
                  <a:schemeClr val="tx2"/>
                </a:solidFill>
              </a:rPr>
              <a:t>1938</a:t>
            </a:r>
            <a:r>
              <a:rPr lang="ja-JP" altLang="en-US" sz="2800" dirty="0">
                <a:solidFill>
                  <a:schemeClr val="tx2"/>
                </a:solidFill>
              </a:rPr>
              <a:t>年）：</a:t>
            </a:r>
            <a:r>
              <a:rPr lang="en-US" altLang="ja-JP" sz="2800" dirty="0">
                <a:solidFill>
                  <a:schemeClr val="tx2"/>
                </a:solidFill>
              </a:rPr>
              <a:t>1</a:t>
            </a:r>
            <a:r>
              <a:rPr lang="ja-JP" altLang="en-US" sz="2800" dirty="0">
                <a:solidFill>
                  <a:schemeClr val="tx2"/>
                </a:solidFill>
              </a:rPr>
              <a:t>珠が</a:t>
            </a:r>
            <a:r>
              <a:rPr lang="en-US" altLang="ja-JP" sz="2800" dirty="0">
                <a:solidFill>
                  <a:srgbClr val="3333FF"/>
                </a:solidFill>
              </a:rPr>
              <a:t>4</a:t>
            </a:r>
            <a:r>
              <a:rPr lang="ja-JP" altLang="en-US" sz="2800" dirty="0">
                <a:solidFill>
                  <a:srgbClr val="3333FF"/>
                </a:solidFill>
              </a:rPr>
              <a:t>つ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1067752" lvl="2" indent="-51435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2600" dirty="0">
                <a:solidFill>
                  <a:schemeClr val="tx2"/>
                </a:solidFill>
              </a:rPr>
              <a:t>小学校で計算用具として使用</a:t>
            </a:r>
            <a:r>
              <a:rPr lang="en-US" altLang="ja-JP" sz="1800" dirty="0">
                <a:solidFill>
                  <a:schemeClr val="tx2"/>
                </a:solidFill>
              </a:rPr>
              <a:t>(1)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16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1D39099-FA07-E2FE-6F0E-D6E0A60D2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416" y="1778790"/>
            <a:ext cx="3789548" cy="210633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C372B23-B357-E2F8-AC8B-5C81EDB26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14" y="4717938"/>
            <a:ext cx="3219318" cy="180740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6EB7F7-5379-189F-310B-29AAC32845FE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２．そろばんの特徴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4B930EB-E067-7ADD-DC72-CD22ECCF8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3" y="3699576"/>
            <a:ext cx="2574797" cy="9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8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222053"/>
            <a:ext cx="9601200" cy="75867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2.3 </a:t>
            </a:r>
            <a:r>
              <a:rPr kumimoji="1" lang="ja-JP" altLang="en-US" dirty="0"/>
              <a:t>日本のそろばん</a:t>
            </a:r>
            <a:r>
              <a:rPr kumimoji="1" lang="en-US" altLang="ja-JP" dirty="0"/>
              <a:t>-2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181100"/>
            <a:ext cx="10129191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(5) </a:t>
            </a:r>
            <a:r>
              <a:rPr kumimoji="1" lang="ja-JP" altLang="en-US" sz="3200" dirty="0">
                <a:solidFill>
                  <a:schemeClr val="tx2"/>
                </a:solidFill>
              </a:rPr>
              <a:t>各種そろばん</a:t>
            </a:r>
            <a:endParaRPr kumimoji="1" lang="en-US" altLang="ja-JP" sz="32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17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06EDE12-E26E-4C07-9F1A-B5E39F610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96" y="949398"/>
            <a:ext cx="6478291" cy="431717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B832BC-2631-D19B-DF75-18310DEB67AF}"/>
              </a:ext>
            </a:extLst>
          </p:cNvPr>
          <p:cNvSpPr txBox="1"/>
          <p:nvPr/>
        </p:nvSpPr>
        <p:spPr>
          <a:xfrm>
            <a:off x="4820372" y="5199583"/>
            <a:ext cx="7394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tx2"/>
                </a:solidFill>
              </a:rPr>
              <a:t>663highland</a:t>
            </a:r>
            <a:r>
              <a:rPr kumimoji="1" lang="ja-JP" altLang="en-US" sz="1800" dirty="0">
                <a:solidFill>
                  <a:schemeClr val="tx2"/>
                </a:solidFill>
              </a:rPr>
              <a:t>撮影</a:t>
            </a:r>
            <a:r>
              <a:rPr kumimoji="1" lang="en-US" altLang="ja-JP" sz="1800" dirty="0">
                <a:solidFill>
                  <a:schemeClr val="tx2"/>
                </a:solidFill>
              </a:rPr>
              <a:t>『</a:t>
            </a:r>
            <a:r>
              <a:rPr kumimoji="1" lang="ja-JP" altLang="en-US" sz="1800" dirty="0">
                <a:solidFill>
                  <a:schemeClr val="tx2"/>
                </a:solidFill>
              </a:rPr>
              <a:t>算盤博物館</a:t>
            </a:r>
            <a:r>
              <a:rPr kumimoji="1" lang="ja-JP" altLang="en-US" sz="2400" dirty="0">
                <a:solidFill>
                  <a:schemeClr val="tx2"/>
                </a:solidFill>
              </a:rPr>
              <a:t>：</a:t>
            </a:r>
            <a:r>
              <a:rPr kumimoji="1" lang="ja-JP" altLang="en-US" sz="1800" dirty="0">
                <a:solidFill>
                  <a:schemeClr val="tx2"/>
                </a:solidFill>
              </a:rPr>
              <a:t>兵庫県</a:t>
            </a:r>
            <a:r>
              <a:rPr kumimoji="1" lang="zh-TW" altLang="en-US" sz="1800" dirty="0">
                <a:solidFill>
                  <a:schemeClr val="tx2"/>
                </a:solidFill>
              </a:rPr>
              <a:t>小野市伝統産業会館</a:t>
            </a:r>
            <a:r>
              <a:rPr kumimoji="1" lang="ja-JP" altLang="en-US" sz="1800" dirty="0">
                <a:solidFill>
                  <a:schemeClr val="tx2"/>
                </a:solidFill>
              </a:rPr>
              <a:t>内</a:t>
            </a:r>
            <a:r>
              <a:rPr kumimoji="1" lang="en-US" altLang="ja-JP" sz="1800" dirty="0">
                <a:solidFill>
                  <a:schemeClr val="tx2"/>
                </a:solidFill>
              </a:rPr>
              <a:t>』(6)</a:t>
            </a:r>
            <a:endParaRPr lang="ja-JP" altLang="en-US" dirty="0">
              <a:solidFill>
                <a:schemeClr val="tx2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87725DF-A3B7-AB6A-FF57-FFE230A4F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98">
            <a:off x="705357" y="3763796"/>
            <a:ext cx="4096274" cy="272732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CC673D-CEA5-0DD5-4751-D41FF0132475}"/>
              </a:ext>
            </a:extLst>
          </p:cNvPr>
          <p:cNvSpPr txBox="1"/>
          <p:nvPr/>
        </p:nvSpPr>
        <p:spPr>
          <a:xfrm>
            <a:off x="842742" y="5805264"/>
            <a:ext cx="4315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chemeClr val="tx2"/>
                </a:solidFill>
              </a:rPr>
              <a:t>SHARP</a:t>
            </a:r>
            <a:r>
              <a:rPr lang="ja-JP" altLang="en-US" dirty="0">
                <a:solidFill>
                  <a:schemeClr val="tx2"/>
                </a:solidFill>
              </a:rPr>
              <a:t>のそろばん電卓</a:t>
            </a:r>
            <a:r>
              <a:rPr lang="ja-JP" altLang="en-US" sz="1600" b="1" dirty="0">
                <a:solidFill>
                  <a:schemeClr val="tx2"/>
                </a:solidFill>
              </a:rPr>
              <a:t>（ソロカル）</a:t>
            </a:r>
            <a:r>
              <a:rPr lang="en-US" altLang="ja-JP" sz="1600" b="1" dirty="0">
                <a:solidFill>
                  <a:schemeClr val="tx2"/>
                </a:solidFill>
              </a:rPr>
              <a:t>､</a:t>
            </a:r>
            <a:r>
              <a:rPr lang="en-US" altLang="ja-JP" sz="1600" dirty="0">
                <a:solidFill>
                  <a:schemeClr val="tx2"/>
                </a:solidFill>
              </a:rPr>
              <a:t>1979</a:t>
            </a:r>
            <a:endParaRPr lang="ja-JP" altLang="en-US" dirty="0">
              <a:solidFill>
                <a:schemeClr val="tx2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12E38CB-5E04-BFD0-F3DA-F14BEEFA2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2348881"/>
            <a:ext cx="1780655" cy="176690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A11309E-7E23-5C0C-AF50-63903389162D}"/>
              </a:ext>
            </a:extLst>
          </p:cNvPr>
          <p:cNvSpPr txBox="1"/>
          <p:nvPr/>
        </p:nvSpPr>
        <p:spPr>
          <a:xfrm>
            <a:off x="1856998" y="4149080"/>
            <a:ext cx="1717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chemeClr val="tx2"/>
                </a:solidFill>
              </a:rPr>
              <a:t>百玉そろばん</a:t>
            </a:r>
          </a:p>
        </p:txBody>
      </p:sp>
    </p:spTree>
    <p:extLst>
      <p:ext uri="{BB962C8B-B14F-4D97-AF65-F5344CB8AC3E}">
        <p14:creationId xmlns:p14="http://schemas.microsoft.com/office/powerpoint/2010/main" val="14677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/>
              <a:t>３．コンピュータの特徴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422" y="2043113"/>
            <a:ext cx="10176759" cy="44958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3.1 </a:t>
            </a:r>
            <a:r>
              <a:rPr kumimoji="1" lang="ja-JP" altLang="en-US" sz="3200" dirty="0">
                <a:solidFill>
                  <a:schemeClr val="tx2"/>
                </a:solidFill>
              </a:rPr>
              <a:t>コンピュータの種類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3.2 </a:t>
            </a:r>
            <a:r>
              <a:rPr kumimoji="1" lang="ja-JP" altLang="en-US" sz="3200" dirty="0">
                <a:solidFill>
                  <a:schemeClr val="tx2"/>
                </a:solidFill>
              </a:rPr>
              <a:t>アナログとディジタル</a:t>
            </a:r>
            <a:endParaRPr kumimoji="1" lang="en-US" altLang="ja-JP" sz="32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9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849271" cy="1143000"/>
          </a:xfrm>
        </p:spPr>
        <p:txBody>
          <a:bodyPr>
            <a:no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3.1 </a:t>
            </a:r>
            <a:r>
              <a:rPr kumimoji="1" lang="ja-JP" altLang="en-US" dirty="0">
                <a:solidFill>
                  <a:schemeClr val="tx2"/>
                </a:solidFill>
              </a:rPr>
              <a:t>コンピュータの種類（</a:t>
            </a:r>
            <a:r>
              <a:rPr kumimoji="1" lang="ja-JP" altLang="en-US" dirty="0">
                <a:solidFill>
                  <a:srgbClr val="3333FF"/>
                </a:solidFill>
              </a:rPr>
              <a:t>演算用信号</a:t>
            </a:r>
            <a:r>
              <a:rPr kumimoji="1" lang="ja-JP" altLang="en-US" dirty="0">
                <a:solidFill>
                  <a:schemeClr val="tx2"/>
                </a:solidFill>
              </a:rPr>
              <a:t>に着目して）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60" y="1703997"/>
            <a:ext cx="11062965" cy="483491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AutoNum type="arabicParenBoth"/>
            </a:pPr>
            <a:r>
              <a:rPr kumimoji="1" lang="ja-JP" altLang="en-US" sz="3200" dirty="0">
                <a:solidFill>
                  <a:schemeClr val="tx2"/>
                </a:solidFill>
              </a:rPr>
              <a:t>アナログ・コンピュータ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rgbClr val="3333FF"/>
                </a:solidFill>
              </a:rPr>
              <a:t>相似型</a:t>
            </a:r>
            <a:r>
              <a:rPr kumimoji="1" lang="ja-JP" altLang="en-US" sz="2800" dirty="0">
                <a:solidFill>
                  <a:schemeClr val="tx2"/>
                </a:solidFill>
              </a:rPr>
              <a:t>計算機ともいう</a:t>
            </a:r>
            <a:r>
              <a:rPr kumimoji="1" lang="en-US" altLang="ja-JP" sz="2400" dirty="0">
                <a:solidFill>
                  <a:schemeClr val="tx2"/>
                </a:solidFill>
              </a:rPr>
              <a:t>(8)</a:t>
            </a:r>
          </a:p>
          <a:p>
            <a:pPr marL="793432" lvl="1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rgbClr val="3333FF"/>
                </a:solidFill>
              </a:rPr>
              <a:t>アナログ信号</a:t>
            </a:r>
            <a:r>
              <a:rPr kumimoji="1" lang="ja-JP" altLang="en-US" sz="2800" dirty="0">
                <a:solidFill>
                  <a:schemeClr val="tx2"/>
                </a:solidFill>
              </a:rPr>
              <a:t>を用いて演算するコンピュータ</a:t>
            </a:r>
            <a:r>
              <a:rPr kumimoji="1" lang="en-US" altLang="ja-JP" sz="2400" dirty="0">
                <a:solidFill>
                  <a:schemeClr val="tx2"/>
                </a:solidFill>
              </a:rPr>
              <a:t>(9)</a:t>
            </a:r>
          </a:p>
          <a:p>
            <a:pPr marL="1067752" lvl="2" indent="-5143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電圧の</a:t>
            </a:r>
            <a:r>
              <a:rPr kumimoji="1" lang="ja-JP" altLang="en-US" sz="2600" dirty="0">
                <a:solidFill>
                  <a:srgbClr val="3333FF"/>
                </a:solidFill>
              </a:rPr>
              <a:t>強弱</a:t>
            </a:r>
            <a:r>
              <a:rPr kumimoji="1" lang="ja-JP" altLang="en-US" sz="2600" dirty="0">
                <a:solidFill>
                  <a:schemeClr val="tx2"/>
                </a:solidFill>
              </a:rPr>
              <a:t>が数値の</a:t>
            </a:r>
            <a:r>
              <a:rPr kumimoji="1" lang="ja-JP" altLang="en-US" sz="2600" dirty="0">
                <a:solidFill>
                  <a:srgbClr val="3333FF"/>
                </a:solidFill>
              </a:rPr>
              <a:t>大小</a:t>
            </a:r>
            <a:r>
              <a:rPr kumimoji="1" lang="ja-JP" altLang="en-US" sz="2600" dirty="0">
                <a:solidFill>
                  <a:schemeClr val="tx2"/>
                </a:solidFill>
              </a:rPr>
              <a:t>に対応</a:t>
            </a:r>
            <a:endParaRPr kumimoji="1" lang="en-US" altLang="ja-JP" sz="26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110000"/>
              </a:lnSpc>
              <a:buAutoNum type="arabicParenBoth"/>
            </a:pPr>
            <a:r>
              <a:rPr kumimoji="1" lang="ja-JP" altLang="en-US" sz="3200" dirty="0">
                <a:solidFill>
                  <a:schemeClr val="tx2"/>
                </a:solidFill>
              </a:rPr>
              <a:t>ディジタル・コンピュータ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rgbClr val="3333FF"/>
                </a:solidFill>
              </a:rPr>
              <a:t>計数型</a:t>
            </a:r>
            <a:r>
              <a:rPr kumimoji="1" lang="ja-JP" altLang="en-US" sz="2800" dirty="0">
                <a:solidFill>
                  <a:schemeClr val="tx2"/>
                </a:solidFill>
              </a:rPr>
              <a:t>計算機ともいう</a:t>
            </a:r>
            <a:r>
              <a:rPr kumimoji="1" lang="en-US" altLang="ja-JP" sz="2400" dirty="0">
                <a:solidFill>
                  <a:schemeClr val="tx2"/>
                </a:solidFill>
              </a:rPr>
              <a:t>(8)</a:t>
            </a:r>
          </a:p>
          <a:p>
            <a:pPr marL="793432" lvl="1" indent="-5143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spc="-50" dirty="0">
                <a:solidFill>
                  <a:schemeClr val="tx2"/>
                </a:solidFill>
              </a:rPr>
              <a:t>演算処理部分が</a:t>
            </a:r>
            <a:r>
              <a:rPr kumimoji="1" lang="ja-JP" altLang="en-US" sz="2800" spc="-50" dirty="0">
                <a:solidFill>
                  <a:srgbClr val="3333FF"/>
                </a:solidFill>
              </a:rPr>
              <a:t>ディジタル回路</a:t>
            </a:r>
            <a:r>
              <a:rPr kumimoji="1" lang="ja-JP" altLang="en-US" sz="2800" spc="-50" dirty="0">
                <a:solidFill>
                  <a:schemeClr val="tx2"/>
                </a:solidFill>
              </a:rPr>
              <a:t>で構成されたコンピュータ</a:t>
            </a:r>
            <a:r>
              <a:rPr kumimoji="1" lang="en-US" altLang="ja-JP" sz="2400" spc="-50" dirty="0">
                <a:solidFill>
                  <a:schemeClr val="tx2"/>
                </a:solidFill>
              </a:rPr>
              <a:t>(9)</a:t>
            </a:r>
            <a:endParaRPr kumimoji="1" lang="ja-JP" altLang="en-US" sz="2800" spc="-5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19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911A93-689F-4B05-BAF9-2F973A73CA13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３．コンピュータの特徴</a:t>
            </a:r>
          </a:p>
        </p:txBody>
      </p:sp>
    </p:spTree>
    <p:extLst>
      <p:ext uri="{BB962C8B-B14F-4D97-AF65-F5344CB8AC3E}">
        <p14:creationId xmlns:p14="http://schemas.microsoft.com/office/powerpoint/2010/main" val="1325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BF71AA-0901-47B1-A7DE-F0086E07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171" y="174625"/>
            <a:ext cx="9409113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自己紹介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19BE3F-19C3-4FB0-9CE5-57A525C39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6" y="1700808"/>
            <a:ext cx="10558909" cy="4776191"/>
          </a:xfrm>
        </p:spPr>
        <p:txBody>
          <a:bodyPr>
            <a:normAutofit/>
          </a:bodyPr>
          <a:lstStyle/>
          <a:p>
            <a:pPr marL="0" indent="0">
              <a:spcBef>
                <a:spcPts val="1500"/>
              </a:spcBef>
              <a:buNone/>
            </a:pPr>
            <a:r>
              <a:rPr kumimoji="1" lang="ja-JP" altLang="en-US" sz="3200" dirty="0">
                <a:solidFill>
                  <a:schemeClr val="tx2"/>
                </a:solidFill>
              </a:rPr>
              <a:t>氏名：伊東 俊彦　⇒　年齢：後期高齢者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0" indent="0">
              <a:spcBef>
                <a:spcPts val="1500"/>
              </a:spcBef>
              <a:buNone/>
              <a:tabLst>
                <a:tab pos="1617663" algn="l"/>
              </a:tabLst>
            </a:pPr>
            <a:r>
              <a:rPr kumimoji="1" lang="ja-JP" altLang="en-US" sz="3200" dirty="0">
                <a:solidFill>
                  <a:schemeClr val="tx2"/>
                </a:solidFill>
              </a:rPr>
              <a:t>主な活動</a:t>
            </a:r>
            <a:r>
              <a:rPr kumimoji="1" lang="ja-JP" altLang="en-US" dirty="0"/>
              <a:t>：シルバー人材センター </a:t>
            </a:r>
            <a:r>
              <a:rPr kumimoji="1" lang="ja-JP" altLang="en-US" dirty="0">
                <a:solidFill>
                  <a:srgbClr val="3333FF"/>
                </a:solidFill>
              </a:rPr>
              <a:t>パソコン班</a:t>
            </a:r>
            <a:r>
              <a:rPr kumimoji="1" lang="ja-JP" altLang="en-US" dirty="0">
                <a:solidFill>
                  <a:schemeClr val="tx2"/>
                </a:solidFill>
              </a:rPr>
              <a:t>講師</a:t>
            </a:r>
            <a:br>
              <a:rPr kumimoji="1" lang="en-US" altLang="ja-JP" dirty="0">
                <a:solidFill>
                  <a:srgbClr val="3333FF"/>
                </a:solidFill>
              </a:rPr>
            </a:br>
            <a:r>
              <a:rPr lang="en-US" altLang="ja-JP" dirty="0">
                <a:solidFill>
                  <a:srgbClr val="3333FF"/>
                </a:solidFill>
              </a:rPr>
              <a:t>	</a:t>
            </a:r>
            <a:r>
              <a:rPr kumimoji="1" lang="ja-JP" altLang="en-US" dirty="0">
                <a:solidFill>
                  <a:schemeClr val="tx2"/>
                </a:solidFill>
              </a:rPr>
              <a:t>：生涯学習センター </a:t>
            </a:r>
            <a:r>
              <a:rPr kumimoji="1" lang="ja-JP" altLang="en-US" dirty="0">
                <a:solidFill>
                  <a:srgbClr val="3333FF"/>
                </a:solidFill>
              </a:rPr>
              <a:t>パソコン・そろばん</a:t>
            </a:r>
            <a:r>
              <a:rPr kumimoji="1" lang="ja-JP" altLang="en-US" dirty="0">
                <a:solidFill>
                  <a:schemeClr val="tx2"/>
                </a:solidFill>
              </a:rPr>
              <a:t>講師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r>
              <a:rPr kumimoji="1" lang="ja-JP" altLang="en-US" sz="3200" dirty="0">
                <a:solidFill>
                  <a:schemeClr val="tx2"/>
                </a:solidFill>
              </a:rPr>
              <a:t>趣味</a:t>
            </a:r>
            <a:r>
              <a:rPr kumimoji="1" lang="ja-JP" altLang="en-US" dirty="0">
                <a:solidFill>
                  <a:schemeClr val="tx2"/>
                </a:solidFill>
              </a:rPr>
              <a:t>：太極拳（師範）</a:t>
            </a:r>
            <a:r>
              <a:rPr kumimoji="1" lang="ja-JP" altLang="en-US" dirty="0"/>
              <a:t>、</a:t>
            </a:r>
            <a:r>
              <a:rPr kumimoji="1" lang="ja-JP" altLang="en-US" dirty="0">
                <a:solidFill>
                  <a:schemeClr val="tx2"/>
                </a:solidFill>
              </a:rPr>
              <a:t>スクエアダンス、組織の研究（経営学博士</a:t>
            </a:r>
            <a:r>
              <a:rPr kumimoji="1" lang="ja-JP" altLang="en-US" sz="3200" dirty="0">
                <a:solidFill>
                  <a:schemeClr val="tx2"/>
                </a:solidFill>
              </a:rPr>
              <a:t>）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r>
              <a:rPr kumimoji="1" lang="ja-JP" altLang="en-US" sz="3200" dirty="0">
                <a:solidFill>
                  <a:schemeClr val="tx2"/>
                </a:solidFill>
              </a:rPr>
              <a:t>昔の仕事</a:t>
            </a:r>
            <a:r>
              <a:rPr kumimoji="1" lang="ja-JP" altLang="en-US" dirty="0">
                <a:solidFill>
                  <a:schemeClr val="tx2"/>
                </a:solidFill>
              </a:rPr>
              <a:t>：外資</a:t>
            </a:r>
            <a:r>
              <a:rPr kumimoji="1" lang="ja-JP" altLang="en-US" dirty="0">
                <a:solidFill>
                  <a:srgbClr val="3333FF"/>
                </a:solidFill>
              </a:rPr>
              <a:t>コンピュータ会社</a:t>
            </a:r>
            <a:r>
              <a:rPr kumimoji="1" lang="ja-JP" altLang="en-US" dirty="0">
                <a:solidFill>
                  <a:schemeClr val="tx2"/>
                </a:solidFill>
              </a:rPr>
              <a:t>技術者、大学教授、</a:t>
            </a:r>
            <a:r>
              <a:rPr kumimoji="1" lang="ja-JP" altLang="en-US" dirty="0">
                <a:solidFill>
                  <a:srgbClr val="3333FF"/>
                </a:solidFill>
              </a:rPr>
              <a:t>珠算塾講師</a:t>
            </a:r>
            <a:endParaRPr kumimoji="1" lang="en-US" altLang="ja-JP" dirty="0">
              <a:solidFill>
                <a:srgbClr val="3333FF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r>
              <a:rPr kumimoji="1" lang="ja-JP" altLang="en-US" sz="3200" dirty="0">
                <a:solidFill>
                  <a:schemeClr val="tx2"/>
                </a:solidFill>
              </a:rPr>
              <a:t>現住所</a:t>
            </a:r>
            <a:r>
              <a:rPr kumimoji="1" lang="ja-JP" altLang="en-US" dirty="0">
                <a:solidFill>
                  <a:schemeClr val="tx2"/>
                </a:solidFill>
              </a:rPr>
              <a:t>：大和市在住</a:t>
            </a:r>
            <a:r>
              <a:rPr kumimoji="1" lang="en-US" altLang="ja-JP" dirty="0">
                <a:solidFill>
                  <a:schemeClr val="tx2"/>
                </a:solidFill>
              </a:rPr>
              <a:t>50</a:t>
            </a:r>
            <a:r>
              <a:rPr kumimoji="1" lang="ja-JP" altLang="en-US" dirty="0">
                <a:solidFill>
                  <a:schemeClr val="tx2"/>
                </a:solidFill>
              </a:rPr>
              <a:t>年（生まれ：東京都世田谷区上馬）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r>
              <a:rPr kumimoji="1" lang="ja-JP" altLang="en-US" sz="3200" dirty="0">
                <a:solidFill>
                  <a:schemeClr val="tx2"/>
                </a:solidFill>
              </a:rPr>
              <a:t>家族</a:t>
            </a:r>
            <a:r>
              <a:rPr kumimoji="1" lang="en-US" altLang="ja-JP" dirty="0">
                <a:solidFill>
                  <a:schemeClr val="tx2"/>
                </a:solidFill>
              </a:rPr>
              <a:t>:</a:t>
            </a:r>
            <a:r>
              <a:rPr kumimoji="1" lang="ja-JP" altLang="en-US" dirty="0">
                <a:solidFill>
                  <a:schemeClr val="tx2"/>
                </a:solidFill>
              </a:rPr>
              <a:t>子供</a:t>
            </a:r>
            <a:r>
              <a:rPr kumimoji="1" lang="en-US" altLang="ja-JP" dirty="0">
                <a:solidFill>
                  <a:schemeClr val="tx2"/>
                </a:solidFill>
              </a:rPr>
              <a:t>2</a:t>
            </a:r>
            <a:r>
              <a:rPr kumimoji="1" lang="ja-JP" altLang="en-US" dirty="0">
                <a:solidFill>
                  <a:schemeClr val="tx2"/>
                </a:solidFill>
              </a:rPr>
              <a:t>人、孫</a:t>
            </a:r>
            <a:r>
              <a:rPr kumimoji="1" lang="en-US" altLang="ja-JP" dirty="0">
                <a:solidFill>
                  <a:schemeClr val="tx2"/>
                </a:solidFill>
              </a:rPr>
              <a:t>2</a:t>
            </a:r>
            <a:r>
              <a:rPr kumimoji="1" lang="ja-JP" altLang="en-US" dirty="0">
                <a:solidFill>
                  <a:schemeClr val="tx2"/>
                </a:solidFill>
              </a:rPr>
              <a:t>人、妻</a:t>
            </a:r>
            <a:r>
              <a:rPr kumimoji="1" lang="en-US" altLang="ja-JP" dirty="0">
                <a:solidFill>
                  <a:schemeClr val="tx2"/>
                </a:solidFill>
              </a:rPr>
              <a:t>1</a:t>
            </a:r>
            <a:r>
              <a:rPr kumimoji="1" lang="ja-JP" altLang="en-US" dirty="0">
                <a:solidFill>
                  <a:schemeClr val="tx2"/>
                </a:solidFill>
              </a:rPr>
              <a:t>人</a:t>
            </a:r>
            <a:endParaRPr kumimoji="1" lang="en-US" altLang="ja-JP" sz="32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255925-DC00-44F0-9AAC-02A25D53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9728E1-5EAB-4B89-872F-A401B101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FD4148-4AF1-47D5-B771-7BCDC6CB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F1ABED-04E8-9D40-8386-BD7689798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84" y="1176885"/>
            <a:ext cx="1296144" cy="11319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6896B5-F533-6C70-18FB-5035AEFC3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83" y="2432115"/>
            <a:ext cx="1294645" cy="9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173" y="202691"/>
            <a:ext cx="10849271" cy="1143000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3.2 </a:t>
            </a:r>
            <a:r>
              <a:rPr kumimoji="1" lang="ja-JP" altLang="en-US" dirty="0"/>
              <a:t>アナログとディジタル</a:t>
            </a:r>
            <a:r>
              <a:rPr kumimoji="1" lang="en-US" altLang="ja-JP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35443"/>
            <a:ext cx="10702925" cy="5119865"/>
          </a:xfrm>
        </p:spPr>
        <p:txBody>
          <a:bodyPr>
            <a:normAutofit/>
          </a:bodyPr>
          <a:lstStyle/>
          <a:p>
            <a:pPr marL="514350" indent="-514350">
              <a:buAutoNum type="arabicParenBoth"/>
            </a:pPr>
            <a:r>
              <a:rPr kumimoji="1" lang="ja-JP" altLang="en-US" sz="3200" dirty="0">
                <a:solidFill>
                  <a:schemeClr val="tx2"/>
                </a:solidFill>
              </a:rPr>
              <a:t>アナログとは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793432" lvl="1" indent="-51435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rgbClr val="3333FF"/>
                </a:solidFill>
              </a:rPr>
              <a:t>「相似のもの」</a:t>
            </a:r>
            <a:r>
              <a:rPr kumimoji="1" lang="ja-JP" altLang="en-US" sz="2800" dirty="0">
                <a:solidFill>
                  <a:schemeClr val="tx2"/>
                </a:solidFill>
              </a:rPr>
              <a:t>という意味</a:t>
            </a:r>
            <a:r>
              <a:rPr kumimoji="1" lang="en-US" altLang="ja-JP" sz="2000" dirty="0">
                <a:solidFill>
                  <a:schemeClr val="tx2"/>
                </a:solidFill>
              </a:rPr>
              <a:t>(10)</a:t>
            </a:r>
          </a:p>
          <a:p>
            <a:pPr marL="793432" lvl="1" indent="-514350"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chemeClr val="tx2"/>
                </a:solidFill>
              </a:rPr>
              <a:t>アナログ</a:t>
            </a:r>
            <a:r>
              <a:rPr kumimoji="1" lang="ja-JP" altLang="en-US" sz="2800" dirty="0">
                <a:solidFill>
                  <a:srgbClr val="3333FF"/>
                </a:solidFill>
              </a:rPr>
              <a:t>量</a:t>
            </a:r>
            <a:r>
              <a:rPr kumimoji="1" lang="ja-JP" altLang="en-US" sz="2800" dirty="0">
                <a:solidFill>
                  <a:schemeClr val="tx2"/>
                </a:solidFill>
              </a:rPr>
              <a:t>とは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1067752" lvl="2" indent="-514350"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重さ、長さ、音、温度、時間など</a:t>
            </a:r>
            <a:r>
              <a:rPr kumimoji="1" lang="ja-JP" altLang="en-US" dirty="0">
                <a:solidFill>
                  <a:srgbClr val="3333FF"/>
                </a:solidFill>
              </a:rPr>
              <a:t>連続的に変化</a:t>
            </a:r>
            <a:r>
              <a:rPr kumimoji="1" lang="ja-JP" altLang="en-US" dirty="0">
                <a:solidFill>
                  <a:schemeClr val="tx2"/>
                </a:solidFill>
              </a:rPr>
              <a:t>する量</a:t>
            </a:r>
            <a:r>
              <a:rPr kumimoji="1" lang="en-US" altLang="ja-JP" sz="1800" dirty="0">
                <a:solidFill>
                  <a:schemeClr val="tx2"/>
                </a:solidFill>
              </a:rPr>
              <a:t>(10)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514350" indent="-514350">
              <a:buAutoNum type="arabicParenBoth"/>
            </a:pPr>
            <a:r>
              <a:rPr kumimoji="1" lang="ja-JP" altLang="en-US" sz="3200" dirty="0">
                <a:solidFill>
                  <a:schemeClr val="tx2"/>
                </a:solidFill>
              </a:rPr>
              <a:t>ディジタルとは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793432" lvl="1" indent="-514350">
              <a:buFont typeface="Wingdings" panose="05000000000000000000" pitchFamily="2" charset="2"/>
              <a:buChar char="l"/>
            </a:pPr>
            <a:r>
              <a:rPr kumimoji="1" lang="ja-JP" altLang="en-US" sz="2800" spc="-50" dirty="0">
                <a:solidFill>
                  <a:schemeClr val="tx2"/>
                </a:solidFill>
              </a:rPr>
              <a:t>データを</a:t>
            </a:r>
            <a:r>
              <a:rPr kumimoji="1" lang="ja-JP" altLang="en-US" sz="2800" spc="-50" dirty="0">
                <a:solidFill>
                  <a:srgbClr val="3333FF"/>
                </a:solidFill>
              </a:rPr>
              <a:t>０と１</a:t>
            </a:r>
            <a:r>
              <a:rPr kumimoji="1" lang="ja-JP" altLang="en-US" sz="2800" spc="-50" dirty="0">
                <a:solidFill>
                  <a:schemeClr val="tx2"/>
                </a:solidFill>
              </a:rPr>
              <a:t>などの</a:t>
            </a:r>
            <a:r>
              <a:rPr kumimoji="1" lang="ja-JP" altLang="en-US" sz="2800" spc="-50" dirty="0">
                <a:solidFill>
                  <a:srgbClr val="3333FF"/>
                </a:solidFill>
              </a:rPr>
              <a:t>離散的な数値</a:t>
            </a:r>
            <a:r>
              <a:rPr kumimoji="1" lang="ja-JP" altLang="en-US" sz="2800" spc="-50" dirty="0">
                <a:solidFill>
                  <a:schemeClr val="tx2"/>
                </a:solidFill>
              </a:rPr>
              <a:t>で表すこと</a:t>
            </a:r>
            <a:r>
              <a:rPr kumimoji="1" lang="en-US" altLang="ja-JP" sz="2400" spc="-50" dirty="0">
                <a:solidFill>
                  <a:schemeClr val="tx2"/>
                </a:solidFill>
              </a:rPr>
              <a:t>(9)</a:t>
            </a:r>
          </a:p>
          <a:p>
            <a:pPr marL="1067752" lvl="2" indent="-51435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pc="-50" dirty="0">
                <a:solidFill>
                  <a:srgbClr val="3333FF"/>
                </a:solidFill>
              </a:rPr>
              <a:t>指や数</a:t>
            </a:r>
            <a:r>
              <a:rPr kumimoji="1" lang="ja-JP" altLang="en-US" spc="-50" dirty="0"/>
              <a:t>を</a:t>
            </a:r>
            <a:r>
              <a:rPr kumimoji="1" lang="ja-JP" altLang="en-US" spc="-50" dirty="0">
                <a:solidFill>
                  <a:schemeClr val="tx2"/>
                </a:solidFill>
              </a:rPr>
              <a:t>意味する</a:t>
            </a:r>
            <a:r>
              <a:rPr kumimoji="1" lang="ja-JP" altLang="en-US" spc="-50" dirty="0">
                <a:solidFill>
                  <a:srgbClr val="3333FF"/>
                </a:solidFill>
              </a:rPr>
              <a:t>ディジット</a:t>
            </a:r>
            <a:r>
              <a:rPr kumimoji="1" lang="ja-JP" altLang="en-US" spc="-50" dirty="0">
                <a:solidFill>
                  <a:schemeClr val="tx2"/>
                </a:solidFill>
              </a:rPr>
              <a:t>が語源</a:t>
            </a:r>
            <a:r>
              <a:rPr kumimoji="1" lang="en-US" altLang="ja-JP" sz="1800" dirty="0">
                <a:solidFill>
                  <a:schemeClr val="tx2"/>
                </a:solidFill>
              </a:rPr>
              <a:t>(10)</a:t>
            </a:r>
          </a:p>
          <a:p>
            <a:pPr marL="793432" lvl="1" indent="-51435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800" spc="-50" dirty="0">
                <a:solidFill>
                  <a:schemeClr val="tx2"/>
                </a:solidFill>
              </a:rPr>
              <a:t>ディジタル</a:t>
            </a:r>
            <a:r>
              <a:rPr kumimoji="1" lang="ja-JP" altLang="en-US" sz="2800" spc="-50" dirty="0">
                <a:solidFill>
                  <a:srgbClr val="3333FF"/>
                </a:solidFill>
              </a:rPr>
              <a:t>量</a:t>
            </a:r>
            <a:r>
              <a:rPr kumimoji="1" lang="ja-JP" altLang="en-US" sz="2800" spc="-50" dirty="0">
                <a:solidFill>
                  <a:schemeClr val="tx2"/>
                </a:solidFill>
              </a:rPr>
              <a:t>とは</a:t>
            </a:r>
            <a:endParaRPr kumimoji="1" lang="en-US" altLang="ja-JP" sz="2800" spc="-50" dirty="0">
              <a:solidFill>
                <a:schemeClr val="tx2"/>
              </a:solidFill>
            </a:endParaRPr>
          </a:p>
          <a:p>
            <a:pPr marL="1067752" lvl="2" indent="-51435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pc="-50" dirty="0">
                <a:solidFill>
                  <a:schemeClr val="tx2"/>
                </a:solidFill>
              </a:rPr>
              <a:t>１つ２つと</a:t>
            </a:r>
            <a:r>
              <a:rPr kumimoji="1" lang="ja-JP" altLang="en-US" spc="-50" dirty="0">
                <a:solidFill>
                  <a:srgbClr val="3333FF"/>
                </a:solidFill>
              </a:rPr>
              <a:t>数えられる</a:t>
            </a:r>
            <a:r>
              <a:rPr kumimoji="1" lang="ja-JP" altLang="en-US" spc="-50" dirty="0">
                <a:solidFill>
                  <a:schemeClr val="tx2"/>
                </a:solidFill>
              </a:rPr>
              <a:t>量</a:t>
            </a:r>
            <a:r>
              <a:rPr kumimoji="1" lang="en-US" altLang="ja-JP" sz="1800" dirty="0">
                <a:solidFill>
                  <a:schemeClr val="tx2"/>
                </a:solidFill>
              </a:rPr>
              <a:t>(10)</a:t>
            </a:r>
            <a:endParaRPr kumimoji="1" lang="ja-JP" altLang="en-US" spc="-5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20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75345A-6706-B4F4-DB36-7ACDD63471E0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３．コンピュータの特徴</a:t>
            </a:r>
          </a:p>
        </p:txBody>
      </p:sp>
    </p:spTree>
    <p:extLst>
      <p:ext uri="{BB962C8B-B14F-4D97-AF65-F5344CB8AC3E}">
        <p14:creationId xmlns:p14="http://schemas.microsoft.com/office/powerpoint/2010/main" val="19231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173" y="188640"/>
            <a:ext cx="10849271" cy="869019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3.2 </a:t>
            </a:r>
            <a:r>
              <a:rPr kumimoji="1" lang="ja-JP" altLang="en-US" dirty="0"/>
              <a:t>アナログとディジタル</a:t>
            </a:r>
            <a:r>
              <a:rPr kumimoji="1" lang="en-US" altLang="ja-JP" dirty="0"/>
              <a:t>-2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117" y="1163837"/>
            <a:ext cx="11062965" cy="552472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(3) </a:t>
            </a:r>
            <a:r>
              <a:rPr kumimoji="1" lang="ja-JP" altLang="en-US" sz="3200" dirty="0">
                <a:solidFill>
                  <a:schemeClr val="tx2"/>
                </a:solidFill>
              </a:rPr>
              <a:t>アナログ表示とディジタル表示の例</a:t>
            </a:r>
            <a:endParaRPr kumimoji="1" lang="en-US" altLang="ja-JP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21</a:t>
            </a:fld>
            <a:endParaRPr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EFF2C4-6EDF-BABE-0C5B-C0A5F8B02609}"/>
              </a:ext>
            </a:extLst>
          </p:cNvPr>
          <p:cNvSpPr/>
          <p:nvPr/>
        </p:nvSpPr>
        <p:spPr>
          <a:xfrm>
            <a:off x="1015712" y="1772815"/>
            <a:ext cx="5472608" cy="458353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760CD29-0DB8-D633-02EC-F8E87356812A}"/>
              </a:ext>
            </a:extLst>
          </p:cNvPr>
          <p:cNvSpPr/>
          <p:nvPr/>
        </p:nvSpPr>
        <p:spPr>
          <a:xfrm>
            <a:off x="6603664" y="1772816"/>
            <a:ext cx="5472608" cy="4583535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A806A0F-4B42-0E6A-2D4C-C26B4D02293F}"/>
              </a:ext>
            </a:extLst>
          </p:cNvPr>
          <p:cNvSpPr txBox="1"/>
          <p:nvPr/>
        </p:nvSpPr>
        <p:spPr>
          <a:xfrm>
            <a:off x="2710036" y="5925589"/>
            <a:ext cx="1823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rgbClr val="3333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アナログ表示</a:t>
            </a:r>
            <a:endParaRPr lang="ja-JP" altLang="en-US" sz="2000" b="1" dirty="0">
              <a:solidFill>
                <a:srgbClr val="3333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277298-B23F-7589-3429-7147E7D2F017}"/>
              </a:ext>
            </a:extLst>
          </p:cNvPr>
          <p:cNvSpPr txBox="1"/>
          <p:nvPr/>
        </p:nvSpPr>
        <p:spPr>
          <a:xfrm>
            <a:off x="8614692" y="5877272"/>
            <a:ext cx="2079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rgbClr val="3333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ディジタル表示</a:t>
            </a:r>
            <a:endParaRPr lang="ja-JP" altLang="en-US" sz="2000" b="1" dirty="0">
              <a:solidFill>
                <a:srgbClr val="3333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E09A844B-0542-D048-A382-1E595A7C9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430" y="3286928"/>
            <a:ext cx="1145603" cy="122093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5E62703A-05FF-6538-2EBD-F09C0EB84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18" y="4605786"/>
            <a:ext cx="1549196" cy="1150081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C844185-0636-01A6-9AFB-B52AC499C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4660" y="3895596"/>
            <a:ext cx="1849682" cy="51817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3F2A873B-268B-1592-4BD9-DF2992A19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34" y="3482068"/>
            <a:ext cx="992634" cy="180020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6179F95A-1B5E-D84E-49CB-D5CEF2F2C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572" y="3388050"/>
            <a:ext cx="669525" cy="2086577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9D2AAD86-D037-771F-98A2-0406D0621B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62" y="3120915"/>
            <a:ext cx="794093" cy="1660884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97EAE794-8049-328A-0F24-7709888AF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62" y="1964174"/>
            <a:ext cx="931700" cy="1143233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296380F-1CEF-2A99-89CB-3D83C67C6F90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３．コンピュータの特徴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16A705C-1F24-6A32-0671-E58E3F5BEE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87" y="1931632"/>
            <a:ext cx="1119435" cy="134226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70E44D6-16C6-D5D8-FB35-29D7DD9514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9674" y="1834776"/>
            <a:ext cx="899527" cy="164780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8E73DE5-5F8A-C2DE-E4B2-92E07D1337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55" y="1945044"/>
            <a:ext cx="1172778" cy="119675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265FD07-C2E0-E840-1566-3051B8A17F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61" y="1927435"/>
            <a:ext cx="1461267" cy="1057971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71F2D3C-6555-27BE-339C-4ED4A13878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00" y="1902255"/>
            <a:ext cx="984991" cy="119675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2B4C911-A189-0F76-5100-F459BB9E30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63" y="3464369"/>
            <a:ext cx="1707105" cy="1166726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D0EF258-9E6C-77B8-A85A-8462EC106A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06" y="4684817"/>
            <a:ext cx="1373205" cy="1473991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CE056F67-4BD7-7A0F-36B3-5F8390631BF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8" y="4401993"/>
            <a:ext cx="2928946" cy="219671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4D6A2F23-61F2-017A-B541-ED9DC1158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34" y="3228449"/>
            <a:ext cx="1309436" cy="1312222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07542054-412E-30BA-10C2-8A54488B99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24" y="3696627"/>
            <a:ext cx="941087" cy="2174622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53ADBE5F-297F-396B-CDAB-CC4B11B9975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383" y="1896086"/>
            <a:ext cx="952415" cy="1188294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7D67E881-1DDD-4DD2-1338-86488C6D05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64" y="2011244"/>
            <a:ext cx="939020" cy="927885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6A35F936-7E2D-4EB0-7583-43269381B35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72" y="1946041"/>
            <a:ext cx="1041460" cy="1039365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5F3DC429-E71A-6E26-0008-3789AAFD2DC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12" y="3342574"/>
            <a:ext cx="1055414" cy="15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314" y="330213"/>
            <a:ext cx="96012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４．そろばんとコンピュータの他の共通点</a:t>
            </a:r>
            <a:r>
              <a:rPr kumimoji="1" lang="en-US" altLang="ja-JP" sz="4000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799623"/>
            <a:ext cx="10081119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/>
              <a:t>4.1 </a:t>
            </a:r>
            <a:r>
              <a:rPr kumimoji="1" lang="ja-JP" altLang="en-US" sz="3200" dirty="0">
                <a:solidFill>
                  <a:schemeClr val="tx2"/>
                </a:solidFill>
              </a:rPr>
              <a:t>現代のコンピュータ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4.2 </a:t>
            </a:r>
            <a:r>
              <a:rPr kumimoji="1" lang="ja-JP" altLang="en-US" sz="3200" dirty="0">
                <a:solidFill>
                  <a:schemeClr val="tx2"/>
                </a:solidFill>
              </a:rPr>
              <a:t>そろばんは？</a:t>
            </a:r>
            <a:endParaRPr lang="en-US" altLang="ja-JP" sz="3200" dirty="0">
              <a:solidFill>
                <a:schemeClr val="tx2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4.3 </a:t>
            </a:r>
            <a:r>
              <a:rPr kumimoji="1" lang="ja-JP" altLang="en-US" sz="3200" dirty="0">
                <a:solidFill>
                  <a:schemeClr val="tx2"/>
                </a:solidFill>
              </a:rPr>
              <a:t>ソロバンとコンピュータの共通点は</a:t>
            </a:r>
            <a:endParaRPr kumimoji="1" lang="en-US" altLang="ja-JP" sz="32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6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314" y="330213"/>
            <a:ext cx="96012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4.1 </a:t>
            </a:r>
            <a:r>
              <a:rPr kumimoji="1" lang="ja-JP" altLang="en-US" sz="4000" dirty="0"/>
              <a:t>現代のコンピュータ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260" y="1676400"/>
            <a:ext cx="10608808" cy="449580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3200" dirty="0">
                <a:solidFill>
                  <a:srgbClr val="3333FF"/>
                </a:solidFill>
              </a:rPr>
              <a:t>コンピュータの種類</a:t>
            </a:r>
            <a:endParaRPr kumimoji="1" lang="en-US" altLang="ja-JP" sz="3200" dirty="0">
              <a:solidFill>
                <a:srgbClr val="3333FF"/>
              </a:solidFill>
            </a:endParaRPr>
          </a:p>
          <a:p>
            <a:pPr marL="736282" lvl="1" indent="-45720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3000" dirty="0">
                <a:solidFill>
                  <a:srgbClr val="3333FF"/>
                </a:solidFill>
              </a:rPr>
              <a:t>ディジタルコンピュータ</a:t>
            </a:r>
            <a:r>
              <a:rPr kumimoji="1" lang="ja-JP" altLang="en-US" sz="3000" dirty="0">
                <a:solidFill>
                  <a:schemeClr val="tx2"/>
                </a:solidFill>
              </a:rPr>
              <a:t>がほとんどである</a:t>
            </a:r>
            <a:endParaRPr kumimoji="1" lang="en-US" altLang="ja-JP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kumimoji="1" lang="ja-JP" altLang="en-US" sz="3200" dirty="0"/>
              <a:t>演算処理</a:t>
            </a:r>
            <a:endParaRPr kumimoji="1" lang="en-US" altLang="ja-JP" sz="3200" dirty="0"/>
          </a:p>
          <a:p>
            <a:pPr marL="736282" lvl="1" indent="-4572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sz="3000" dirty="0">
                <a:solidFill>
                  <a:schemeClr val="tx2"/>
                </a:solidFill>
              </a:rPr>
              <a:t>演算処理は</a:t>
            </a:r>
            <a:r>
              <a:rPr kumimoji="1" lang="ja-JP" altLang="en-US" sz="3000" dirty="0">
                <a:solidFill>
                  <a:srgbClr val="3333FF"/>
                </a:solidFill>
              </a:rPr>
              <a:t>ディジタル回路</a:t>
            </a:r>
            <a:r>
              <a:rPr kumimoji="1" lang="ja-JP" altLang="en-US" sz="3000" dirty="0"/>
              <a:t>で構成されている</a:t>
            </a:r>
            <a:r>
              <a:rPr kumimoji="1" lang="ja-JP" altLang="en-US" sz="2200" dirty="0"/>
              <a:t>（</a:t>
            </a:r>
            <a:r>
              <a:rPr kumimoji="1" lang="en-US" altLang="ja-JP" sz="2200" dirty="0"/>
              <a:t>9)</a:t>
            </a:r>
            <a:endParaRPr kumimoji="1" lang="en-US" altLang="ja-JP" sz="3000" dirty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kumimoji="1" lang="ja-JP" altLang="en-US" sz="3200" dirty="0"/>
              <a:t>扱うデータ</a:t>
            </a:r>
            <a:endParaRPr kumimoji="1" lang="en-US" altLang="ja-JP" sz="3200" dirty="0"/>
          </a:p>
          <a:p>
            <a:pPr marL="736282" lvl="1" indent="-4572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sz="3000" dirty="0"/>
              <a:t>基本的には</a:t>
            </a:r>
            <a:r>
              <a:rPr kumimoji="1" lang="en-US" altLang="ja-JP" sz="3000" dirty="0">
                <a:solidFill>
                  <a:srgbClr val="3333FF"/>
                </a:solidFill>
              </a:rPr>
              <a:t>0</a:t>
            </a:r>
            <a:r>
              <a:rPr kumimoji="1" lang="ja-JP" altLang="en-US" sz="3000" dirty="0">
                <a:solidFill>
                  <a:srgbClr val="3333FF"/>
                </a:solidFill>
              </a:rPr>
              <a:t>と</a:t>
            </a:r>
            <a:r>
              <a:rPr kumimoji="1" lang="en-US" altLang="ja-JP" sz="3000" dirty="0">
                <a:solidFill>
                  <a:srgbClr val="3333FF"/>
                </a:solidFill>
              </a:rPr>
              <a:t>1</a:t>
            </a:r>
            <a:r>
              <a:rPr kumimoji="1" lang="ja-JP" altLang="en-US" sz="3000" dirty="0">
                <a:solidFill>
                  <a:schemeClr val="tx2"/>
                </a:solidFill>
              </a:rPr>
              <a:t>（ディジタル量）の</a:t>
            </a:r>
            <a:r>
              <a:rPr kumimoji="1" lang="en-US" altLang="ja-JP" sz="3000" dirty="0">
                <a:solidFill>
                  <a:srgbClr val="3333FF"/>
                </a:solidFill>
              </a:rPr>
              <a:t>2</a:t>
            </a:r>
            <a:r>
              <a:rPr kumimoji="1" lang="ja-JP" altLang="en-US" sz="3000" dirty="0">
                <a:solidFill>
                  <a:srgbClr val="3333FF"/>
                </a:solidFill>
              </a:rPr>
              <a:t>進数</a:t>
            </a:r>
            <a:r>
              <a:rPr kumimoji="1" lang="ja-JP" altLang="en-US" sz="3000" dirty="0"/>
              <a:t>を取り扱う</a:t>
            </a:r>
            <a:r>
              <a:rPr kumimoji="1" lang="ja-JP" altLang="en-US" sz="2200" dirty="0"/>
              <a:t>（</a:t>
            </a:r>
            <a:r>
              <a:rPr kumimoji="1" lang="en-US" altLang="ja-JP" sz="2200" dirty="0"/>
              <a:t>10)</a:t>
            </a:r>
            <a:endParaRPr kumimoji="1" lang="en-US" altLang="ja-JP" sz="3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23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0783F7-C0A3-9F6D-D370-8246A921722E}"/>
              </a:ext>
            </a:extLst>
          </p:cNvPr>
          <p:cNvSpPr txBox="1"/>
          <p:nvPr/>
        </p:nvSpPr>
        <p:spPr>
          <a:xfrm>
            <a:off x="7534572" y="346684"/>
            <a:ext cx="46085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４．そろばんとコンピュータの他の共通点</a:t>
            </a:r>
          </a:p>
        </p:txBody>
      </p:sp>
    </p:spTree>
    <p:extLst>
      <p:ext uri="{BB962C8B-B14F-4D97-AF65-F5344CB8AC3E}">
        <p14:creationId xmlns:p14="http://schemas.microsoft.com/office/powerpoint/2010/main" val="28650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314" y="330213"/>
            <a:ext cx="96012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4.2</a:t>
            </a:r>
            <a:r>
              <a:rPr lang="ja-JP" altLang="en-US" dirty="0"/>
              <a:t> </a:t>
            </a:r>
            <a:r>
              <a:rPr kumimoji="1" lang="ja-JP" altLang="en-US" sz="4000" dirty="0"/>
              <a:t>そろばんは？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260" y="1676400"/>
            <a:ext cx="10176759" cy="44958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ja-JP" altLang="en-US" sz="3200" dirty="0"/>
              <a:t>演算処理</a:t>
            </a:r>
            <a:endParaRPr lang="en-US" altLang="ja-JP" sz="3200" dirty="0"/>
          </a:p>
          <a:p>
            <a:pPr marL="736282" lvl="1" indent="-457200">
              <a:buFont typeface="Wingdings" panose="05000000000000000000" pitchFamily="2" charset="2"/>
              <a:buChar char="l"/>
            </a:pPr>
            <a:r>
              <a:rPr kumimoji="1" lang="ja-JP" altLang="en-US" sz="2800" dirty="0"/>
              <a:t>演算処理は</a:t>
            </a:r>
            <a:r>
              <a:rPr kumimoji="1" lang="ja-JP" altLang="en-US" sz="2800" dirty="0">
                <a:solidFill>
                  <a:srgbClr val="3333FF"/>
                </a:solidFill>
              </a:rPr>
              <a:t>人間</a:t>
            </a:r>
            <a:r>
              <a:rPr kumimoji="1" lang="ja-JP" altLang="en-US" sz="2800" dirty="0"/>
              <a:t>が行うが、そろばん</a:t>
            </a:r>
            <a:r>
              <a:rPr kumimoji="1" lang="ja-JP" altLang="en-US" sz="2800" dirty="0">
                <a:solidFill>
                  <a:srgbClr val="3333FF"/>
                </a:solidFill>
              </a:rPr>
              <a:t>珠の上げ下げ</a:t>
            </a:r>
            <a:r>
              <a:rPr kumimoji="1" lang="ja-JP" altLang="en-US" sz="2800" dirty="0"/>
              <a:t>に関して</a:t>
            </a:r>
            <a:br>
              <a:rPr kumimoji="1" lang="en-US" altLang="ja-JP" sz="2800" dirty="0"/>
            </a:br>
            <a:r>
              <a:rPr kumimoji="1" lang="en-US" altLang="ja-JP" sz="2800" dirty="0"/>
              <a:t>1</a:t>
            </a:r>
            <a:r>
              <a:rPr kumimoji="1" lang="ja-JP" altLang="en-US" sz="2800" dirty="0"/>
              <a:t>珠１つが上：</a:t>
            </a:r>
            <a:r>
              <a:rPr kumimoji="1" lang="ja-JP" altLang="en-US" sz="2800" dirty="0">
                <a:solidFill>
                  <a:srgbClr val="3333FF"/>
                </a:solidFill>
              </a:rPr>
              <a:t>１</a:t>
            </a:r>
            <a:r>
              <a:rPr kumimoji="1" lang="ja-JP" altLang="en-US" sz="2800" dirty="0"/>
              <a:t>、</a:t>
            </a:r>
            <a:r>
              <a:rPr kumimoji="1" lang="en-US" altLang="ja-JP" sz="2800" dirty="0"/>
              <a:t>1</a:t>
            </a:r>
            <a:r>
              <a:rPr kumimoji="1" lang="ja-JP" altLang="en-US" sz="2800" dirty="0"/>
              <a:t>珠すべてが下：</a:t>
            </a:r>
            <a:r>
              <a:rPr kumimoji="1" lang="ja-JP" altLang="en-US" sz="2800" dirty="0">
                <a:solidFill>
                  <a:srgbClr val="3333FF"/>
                </a:solidFill>
              </a:rPr>
              <a:t>０</a:t>
            </a:r>
            <a:br>
              <a:rPr kumimoji="1" lang="en-US" altLang="ja-JP" sz="2800" dirty="0"/>
            </a:br>
            <a:r>
              <a:rPr kumimoji="1" lang="en-US" altLang="ja-JP" sz="2800" dirty="0"/>
              <a:t>5</a:t>
            </a:r>
            <a:r>
              <a:rPr kumimoji="1" lang="ja-JP" altLang="en-US" sz="2800" dirty="0"/>
              <a:t>珠が上：</a:t>
            </a:r>
            <a:r>
              <a:rPr kumimoji="1" lang="ja-JP" altLang="en-US" sz="2800" dirty="0">
                <a:solidFill>
                  <a:srgbClr val="3333FF"/>
                </a:solidFill>
              </a:rPr>
              <a:t>０</a:t>
            </a:r>
            <a:r>
              <a:rPr kumimoji="1" lang="ja-JP" altLang="en-US" sz="2800" dirty="0"/>
              <a:t>、</a:t>
            </a:r>
            <a:r>
              <a:rPr kumimoji="1" lang="en-US" altLang="ja-JP" sz="2800" dirty="0"/>
              <a:t>5</a:t>
            </a:r>
            <a:r>
              <a:rPr kumimoji="1" lang="ja-JP" altLang="en-US" sz="2800" dirty="0"/>
              <a:t>珠が下：</a:t>
            </a:r>
            <a:r>
              <a:rPr kumimoji="1" lang="ja-JP" altLang="en-US" sz="2800" dirty="0">
                <a:solidFill>
                  <a:srgbClr val="3333FF"/>
                </a:solidFill>
              </a:rPr>
              <a:t>５</a:t>
            </a:r>
            <a:endParaRPr kumimoji="1" lang="en-US" altLang="ja-JP" sz="2800" dirty="0">
              <a:solidFill>
                <a:srgbClr val="3333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ja-JP" altLang="en-US" sz="3200" dirty="0">
                <a:solidFill>
                  <a:schemeClr val="tx2"/>
                </a:solidFill>
              </a:rPr>
              <a:t>扱うデータ</a:t>
            </a:r>
            <a:endParaRPr lang="en-US" altLang="ja-JP" sz="3200" dirty="0">
              <a:solidFill>
                <a:schemeClr val="tx2"/>
              </a:solidFill>
            </a:endParaRPr>
          </a:p>
          <a:p>
            <a:pPr marL="736282" lvl="1" indent="-457200">
              <a:buFont typeface="Wingdings" panose="05000000000000000000" pitchFamily="2" charset="2"/>
              <a:buChar char="l"/>
            </a:pPr>
            <a:r>
              <a:rPr kumimoji="1" lang="ja-JP" altLang="en-US" sz="2800" dirty="0"/>
              <a:t>そろばんはアナログ量でなく</a:t>
            </a:r>
            <a:r>
              <a:rPr kumimoji="1" lang="ja-JP" altLang="en-US" sz="2800" dirty="0">
                <a:solidFill>
                  <a:srgbClr val="3333FF"/>
                </a:solidFill>
              </a:rPr>
              <a:t>ディジタル量</a:t>
            </a:r>
            <a:r>
              <a:rPr kumimoji="1" lang="ja-JP" altLang="en-US" sz="2800" dirty="0">
                <a:solidFill>
                  <a:schemeClr val="tx2"/>
                </a:solidFill>
              </a:rPr>
              <a:t>（数を表せる）</a:t>
            </a:r>
            <a:r>
              <a:rPr kumimoji="1" lang="ja-JP" altLang="en-US" sz="2800" dirty="0"/>
              <a:t>を扱うので</a:t>
            </a:r>
            <a:r>
              <a:rPr kumimoji="1" lang="ja-JP" altLang="en-US" sz="2800" dirty="0">
                <a:solidFill>
                  <a:srgbClr val="3333FF"/>
                </a:solidFill>
              </a:rPr>
              <a:t>ディジタル計算器</a:t>
            </a:r>
            <a:r>
              <a:rPr kumimoji="1" lang="ja-JP" altLang="en-US" sz="2800" dirty="0"/>
              <a:t>の一種である</a:t>
            </a:r>
            <a:endParaRPr kumimoji="1" lang="en-US" altLang="ja-JP" sz="2800" dirty="0"/>
          </a:p>
          <a:p>
            <a:pPr marL="736282" lvl="1" indent="-457200"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chemeClr val="tx2"/>
                </a:solidFill>
              </a:rPr>
              <a:t>一桁は</a:t>
            </a:r>
            <a:r>
              <a:rPr kumimoji="1" lang="ja-JP" altLang="en-US" sz="2800" dirty="0">
                <a:solidFill>
                  <a:srgbClr val="3333FF"/>
                </a:solidFill>
              </a:rPr>
              <a:t>０から９</a:t>
            </a:r>
            <a:r>
              <a:rPr kumimoji="1" lang="ja-JP" altLang="en-US" sz="2800" dirty="0">
                <a:solidFill>
                  <a:schemeClr val="tx2"/>
                </a:solidFill>
              </a:rPr>
              <a:t>までの</a:t>
            </a:r>
            <a:r>
              <a:rPr kumimoji="1" lang="ja-JP" altLang="en-US" sz="2800" dirty="0">
                <a:solidFill>
                  <a:srgbClr val="3333FF"/>
                </a:solidFill>
              </a:rPr>
              <a:t>１０進数</a:t>
            </a:r>
            <a:r>
              <a:rPr kumimoji="1" lang="ja-JP" altLang="en-US" sz="2800" dirty="0">
                <a:solidFill>
                  <a:schemeClr val="tx2"/>
                </a:solidFill>
              </a:rPr>
              <a:t>を取り扱う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736282" lvl="1" indent="-45720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solidFill>
                  <a:srgbClr val="3333FF"/>
                </a:solidFill>
              </a:rPr>
              <a:t>2</a:t>
            </a:r>
            <a:r>
              <a:rPr kumimoji="1" lang="ja-JP" altLang="en-US" sz="2800" dirty="0">
                <a:solidFill>
                  <a:srgbClr val="3333FF"/>
                </a:solidFill>
              </a:rPr>
              <a:t>進数</a:t>
            </a:r>
            <a:r>
              <a:rPr kumimoji="1" lang="ja-JP" altLang="en-US" sz="2800" dirty="0">
                <a:solidFill>
                  <a:schemeClr val="tx2"/>
                </a:solidFill>
              </a:rPr>
              <a:t>そろばんもある（中国）</a:t>
            </a:r>
            <a:endParaRPr kumimoji="1" lang="en-US" altLang="ja-JP" sz="28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24</a:t>
            </a:fld>
            <a:endParaRPr lang="ja-JP" altLang="en-US" dirty="0"/>
          </a:p>
        </p:txBody>
      </p:sp>
      <p:pic>
        <p:nvPicPr>
          <p:cNvPr id="7" name="図 6">
            <a:hlinkClick r:id="rId2" action="ppaction://hlinksldjump"/>
            <a:extLst>
              <a:ext uri="{FF2B5EF4-FFF2-40B4-BE49-F238E27FC236}">
                <a16:creationId xmlns:a16="http://schemas.microsoft.com/office/drawing/2014/main" id="{95A9E1E8-CEB7-7CCD-4FED-BC9D082BD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81823" y="5445224"/>
            <a:ext cx="396000" cy="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楕円 8">
            <a:extLst>
              <a:ext uri="{FF2B5EF4-FFF2-40B4-BE49-F238E27FC236}">
                <a16:creationId xmlns:a16="http://schemas.microsoft.com/office/drawing/2014/main" id="{6F5F2174-B265-CB8F-E737-0A21CA432436}"/>
              </a:ext>
            </a:extLst>
          </p:cNvPr>
          <p:cNvSpPr/>
          <p:nvPr/>
        </p:nvSpPr>
        <p:spPr>
          <a:xfrm>
            <a:off x="3214092" y="3356992"/>
            <a:ext cx="7056784" cy="2608386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4.3 </a:t>
            </a:r>
            <a:r>
              <a:rPr kumimoji="1" lang="ja-JP" altLang="en-US" sz="4000" dirty="0"/>
              <a:t>そろばんとコンピュータの共通点は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130" y="1818019"/>
            <a:ext cx="10176759" cy="449580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kumimoji="1" lang="ja-JP" altLang="en-US" sz="3200" dirty="0">
                <a:solidFill>
                  <a:schemeClr val="tx2"/>
                </a:solidFill>
              </a:rPr>
              <a:t>数値（</a:t>
            </a:r>
            <a:r>
              <a:rPr kumimoji="1" lang="ja-JP" altLang="en-US" sz="3200" dirty="0">
                <a:solidFill>
                  <a:srgbClr val="3333FF"/>
                </a:solidFill>
              </a:rPr>
              <a:t>ディジタル量</a:t>
            </a:r>
            <a:r>
              <a:rPr kumimoji="1" lang="ja-JP" altLang="en-US" sz="3200" dirty="0">
                <a:solidFill>
                  <a:schemeClr val="tx2"/>
                </a:solidFill>
              </a:rPr>
              <a:t>）を取り扱う</a:t>
            </a:r>
            <a:r>
              <a:rPr kumimoji="1" lang="en-US" altLang="ja-JP" sz="3200" dirty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kumimoji="1" lang="ja-JP" altLang="en-US" sz="3000" dirty="0">
                <a:solidFill>
                  <a:schemeClr val="tx2"/>
                </a:solidFill>
              </a:rPr>
              <a:t>両者とも</a:t>
            </a:r>
            <a:r>
              <a:rPr kumimoji="1" lang="ja-JP" altLang="en-US" sz="3000" dirty="0">
                <a:solidFill>
                  <a:srgbClr val="3333FF"/>
                </a:solidFill>
              </a:rPr>
              <a:t>ディジタル計算を行う道具</a:t>
            </a:r>
            <a:r>
              <a:rPr kumimoji="1" lang="ja-JP" altLang="en-US" sz="3000" dirty="0">
                <a:solidFill>
                  <a:schemeClr val="tx2"/>
                </a:solidFill>
              </a:rPr>
              <a:t>（機器）である</a:t>
            </a:r>
            <a:endParaRPr kumimoji="1" lang="en-US" altLang="ja-JP" sz="30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25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11F4663-0F72-C13D-16F0-2EF00EDCB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79" y="3896579"/>
            <a:ext cx="2767505" cy="15537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B2714D4-79D5-CEB0-8DF0-2BA1C3619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3363506"/>
            <a:ext cx="2958281" cy="236975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355230-1960-E2C6-9DF0-2A67321A5CC3}"/>
              </a:ext>
            </a:extLst>
          </p:cNvPr>
          <p:cNvSpPr txBox="1"/>
          <p:nvPr/>
        </p:nvSpPr>
        <p:spPr>
          <a:xfrm>
            <a:off x="5446340" y="5445224"/>
            <a:ext cx="2398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3333FF"/>
                </a:solidFill>
              </a:rPr>
              <a:t>ディジタル計算</a:t>
            </a:r>
            <a:endParaRPr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2B6283-FF58-EDB4-C437-4F744A439A35}"/>
              </a:ext>
            </a:extLst>
          </p:cNvPr>
          <p:cNvSpPr txBox="1"/>
          <p:nvPr/>
        </p:nvSpPr>
        <p:spPr>
          <a:xfrm>
            <a:off x="7534572" y="346684"/>
            <a:ext cx="46085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４．そろばんとコンピュータの他の共通点</a:t>
            </a:r>
          </a:p>
        </p:txBody>
      </p:sp>
    </p:spTree>
    <p:extLst>
      <p:ext uri="{BB962C8B-B14F-4D97-AF65-F5344CB8AC3E}">
        <p14:creationId xmlns:p14="http://schemas.microsoft.com/office/powerpoint/2010/main" val="24098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084" y="114300"/>
            <a:ext cx="9601200" cy="650404"/>
          </a:xfrm>
        </p:spPr>
        <p:txBody>
          <a:bodyPr>
            <a:normAutofit fontScale="90000"/>
          </a:bodyPr>
          <a:lstStyle/>
          <a:p>
            <a:r>
              <a:rPr kumimoji="1" lang="ja-JP" altLang="en-US" sz="4000" dirty="0"/>
              <a:t>・参考文献</a:t>
            </a:r>
            <a:r>
              <a:rPr kumimoji="1" lang="en-US" altLang="ja-JP" sz="4000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836712"/>
            <a:ext cx="11089233" cy="576064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kumimoji="1" lang="ja-JP" altLang="en-US" sz="1800" dirty="0">
                <a:solidFill>
                  <a:schemeClr val="tx2"/>
                </a:solidFill>
              </a:rPr>
              <a:t>相良繁一</a:t>
            </a:r>
            <a:r>
              <a:rPr kumimoji="1" lang="en-US" altLang="ja-JP" sz="1800" dirty="0">
                <a:solidFill>
                  <a:schemeClr val="tx2"/>
                </a:solidFill>
              </a:rPr>
              <a:t>『</a:t>
            </a:r>
            <a:r>
              <a:rPr kumimoji="1" lang="ja-JP" altLang="en-US" sz="1800" dirty="0">
                <a:solidFill>
                  <a:schemeClr val="tx2"/>
                </a:solidFill>
              </a:rPr>
              <a:t>新版 そろばん入門</a:t>
            </a:r>
            <a:r>
              <a:rPr kumimoji="1" lang="en-US" altLang="ja-JP" sz="1800" dirty="0">
                <a:solidFill>
                  <a:schemeClr val="tx2"/>
                </a:solidFill>
              </a:rPr>
              <a:t>』</a:t>
            </a:r>
            <a:r>
              <a:rPr kumimoji="1" lang="ja-JP" altLang="en-US" sz="1800" dirty="0">
                <a:solidFill>
                  <a:schemeClr val="tx2"/>
                </a:solidFill>
              </a:rPr>
              <a:t>金園社、</a:t>
            </a:r>
            <a:r>
              <a:rPr kumimoji="1" lang="en-US" altLang="ja-JP" sz="1800" dirty="0">
                <a:solidFill>
                  <a:schemeClr val="tx2"/>
                </a:solidFill>
              </a:rPr>
              <a:t>2002.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kumimoji="1" lang="ja-JP" altLang="en-US" sz="1800" dirty="0">
                <a:solidFill>
                  <a:schemeClr val="tx2"/>
                </a:solidFill>
              </a:rPr>
              <a:t>百瀬昭次</a:t>
            </a:r>
            <a:r>
              <a:rPr kumimoji="1" lang="en-US" altLang="ja-JP" sz="1800" dirty="0">
                <a:solidFill>
                  <a:schemeClr val="tx2"/>
                </a:solidFill>
              </a:rPr>
              <a:t>『</a:t>
            </a:r>
            <a:r>
              <a:rPr kumimoji="1" lang="ja-JP" altLang="en-US" sz="1800" dirty="0">
                <a:solidFill>
                  <a:schemeClr val="tx2"/>
                </a:solidFill>
              </a:rPr>
              <a:t>そろばんは偉大だ</a:t>
            </a:r>
            <a:r>
              <a:rPr kumimoji="1" lang="en-US" altLang="ja-JP" sz="1800" dirty="0">
                <a:solidFill>
                  <a:schemeClr val="tx2"/>
                </a:solidFill>
              </a:rPr>
              <a:t>』</a:t>
            </a:r>
            <a:r>
              <a:rPr kumimoji="1" lang="ja-JP" altLang="en-US" sz="1800" dirty="0">
                <a:solidFill>
                  <a:schemeClr val="tx2"/>
                </a:solidFill>
              </a:rPr>
              <a:t>鳥影社、</a:t>
            </a:r>
            <a:r>
              <a:rPr kumimoji="1" lang="en-US" altLang="ja-JP" sz="1800" dirty="0">
                <a:solidFill>
                  <a:schemeClr val="tx2"/>
                </a:solidFill>
              </a:rPr>
              <a:t>2007.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ウィキペディア（</a:t>
            </a:r>
            <a:r>
              <a:rPr lang="en-US" altLang="ja-JP" sz="1800" dirty="0">
                <a:solidFill>
                  <a:schemeClr val="tx2"/>
                </a:solidFill>
              </a:rPr>
              <a:t>Wikipedia</a:t>
            </a:r>
            <a:r>
              <a:rPr lang="ja-JP" altLang="en-US" sz="1800" dirty="0">
                <a:solidFill>
                  <a:schemeClr val="tx2"/>
                </a:solidFill>
              </a:rPr>
              <a:t>）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そろばん</a:t>
            </a:r>
            <a:r>
              <a:rPr lang="en-US" altLang="ja-JP" sz="1800" dirty="0">
                <a:solidFill>
                  <a:schemeClr val="tx2"/>
                </a:solidFill>
              </a:rPr>
              <a:t>』 </a:t>
            </a:r>
            <a:r>
              <a:rPr lang="en-US" altLang="ja-JP" sz="18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https://ja.wikipedia.org/wiki/</a:t>
            </a:r>
            <a:r>
              <a:rPr lang="ja-JP" altLang="en-US" sz="1800" dirty="0">
                <a:solidFill>
                  <a:schemeClr val="tx2"/>
                </a:solidFill>
              </a:rPr>
              <a:t>そろばん、</a:t>
            </a:r>
            <a:r>
              <a:rPr lang="en-US" altLang="ja-JP" sz="1800" dirty="0">
                <a:solidFill>
                  <a:schemeClr val="tx2"/>
                </a:solidFill>
              </a:rPr>
              <a:t>2022.4.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ユーチューブ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そろばん・計算機のはじめて</a:t>
            </a:r>
            <a:r>
              <a:rPr lang="en-US" altLang="ja-JP" sz="1800" dirty="0">
                <a:solidFill>
                  <a:schemeClr val="tx2"/>
                </a:solidFill>
              </a:rPr>
              <a:t>』 </a:t>
            </a:r>
            <a:r>
              <a:rPr lang="en-US" altLang="ja-JP" sz="1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https://www.youtube.com/watch?v=Bm4ziwDyoVY</a:t>
            </a:r>
            <a:r>
              <a:rPr lang="ja-JP" altLang="en-US" sz="1800" dirty="0">
                <a:solidFill>
                  <a:schemeClr val="tx2"/>
                </a:solidFill>
              </a:rPr>
              <a:t>、</a:t>
            </a:r>
            <a:r>
              <a:rPr lang="en-US" altLang="ja-JP" sz="1800" dirty="0">
                <a:solidFill>
                  <a:schemeClr val="tx2"/>
                </a:solidFill>
              </a:rPr>
              <a:t>2022.</a:t>
            </a:r>
            <a:r>
              <a:rPr lang="ja-JP" altLang="en-US" sz="1800" dirty="0">
                <a:solidFill>
                  <a:schemeClr val="tx2"/>
                </a:solidFill>
              </a:rPr>
              <a:t>４</a:t>
            </a:r>
            <a:r>
              <a:rPr lang="en-US" altLang="ja-JP" sz="1800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ユーチューブ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中国珠算博物館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（江蘇省南通市） </a:t>
            </a:r>
            <a:r>
              <a:rPr lang="en-US" altLang="ja-JP" sz="18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https://www.youtube.com/watch?v=mmVuo7Sr0jw</a:t>
            </a:r>
            <a:r>
              <a:rPr lang="ja-JP" altLang="en-US" sz="1800" dirty="0">
                <a:solidFill>
                  <a:schemeClr val="tx2"/>
                </a:solidFill>
              </a:rPr>
              <a:t>、</a:t>
            </a:r>
            <a:r>
              <a:rPr lang="en-US" altLang="ja-JP" sz="1800" dirty="0">
                <a:solidFill>
                  <a:schemeClr val="tx2"/>
                </a:solidFill>
              </a:rPr>
              <a:t>2022.4.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en-US" altLang="zh-TW" sz="1800" dirty="0">
                <a:solidFill>
                  <a:schemeClr val="tx2"/>
                </a:solidFill>
              </a:rPr>
              <a:t>『</a:t>
            </a:r>
            <a:r>
              <a:rPr lang="zh-TW" altLang="en-US" sz="1800" dirty="0">
                <a:solidFill>
                  <a:schemeClr val="tx2"/>
                </a:solidFill>
              </a:rPr>
              <a:t>算盤博物館</a:t>
            </a:r>
            <a:r>
              <a:rPr lang="en-US" altLang="zh-TW" sz="1800" dirty="0">
                <a:solidFill>
                  <a:schemeClr val="tx2"/>
                </a:solidFill>
              </a:rPr>
              <a:t>』</a:t>
            </a:r>
            <a:r>
              <a:rPr lang="zh-TW" altLang="en-US" sz="1800" dirty="0">
                <a:solidFill>
                  <a:schemeClr val="tx2"/>
                </a:solidFill>
              </a:rPr>
              <a:t>兵庫県小野市伝統産業会館内</a:t>
            </a:r>
            <a:r>
              <a:rPr lang="ja-JP" altLang="en-US" sz="1800" dirty="0">
                <a:solidFill>
                  <a:schemeClr val="tx2"/>
                </a:solidFill>
              </a:rPr>
              <a:t>、</a:t>
            </a:r>
            <a:r>
              <a:rPr lang="en-US" altLang="ja-JP" sz="1800" dirty="0">
                <a:solidFill>
                  <a:schemeClr val="tx2"/>
                </a:solidFill>
              </a:rPr>
              <a:t>2022.4</a:t>
            </a:r>
            <a:r>
              <a:rPr lang="en-US" altLang="zh-TW" sz="1800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全国珠算教育連盟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そろばんを知ろう</a:t>
            </a:r>
            <a:r>
              <a:rPr lang="en-US" altLang="ja-JP" sz="1800" dirty="0">
                <a:solidFill>
                  <a:schemeClr val="tx2"/>
                </a:solidFill>
              </a:rPr>
              <a:t>』 </a:t>
            </a:r>
            <a:r>
              <a:rPr lang="en-US" altLang="ja-JP" sz="18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https://www.soroban.or.jp/howto/</a:t>
            </a:r>
            <a:r>
              <a:rPr lang="ja-JP" altLang="en-US" sz="1800" dirty="0">
                <a:solidFill>
                  <a:schemeClr val="tx2"/>
                </a:solidFill>
              </a:rPr>
              <a:t>、</a:t>
            </a:r>
            <a:r>
              <a:rPr lang="en-US" altLang="ja-JP" sz="1800" dirty="0">
                <a:solidFill>
                  <a:schemeClr val="tx2"/>
                </a:solidFill>
              </a:rPr>
              <a:t>2022.4.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ジョエル・シャーキン（名谷一郎訳）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コンピュータを創った天才たち：そろばんから人工知能へ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、草思社、</a:t>
            </a:r>
            <a:r>
              <a:rPr lang="en-US" altLang="ja-JP" sz="1800" dirty="0">
                <a:solidFill>
                  <a:schemeClr val="tx2"/>
                </a:solidFill>
              </a:rPr>
              <a:t>1989.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赤堀侃二監修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標準パソコン用語事典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秀和システム、</a:t>
            </a:r>
            <a:r>
              <a:rPr lang="en-US" altLang="ja-JP" sz="1800" dirty="0">
                <a:solidFill>
                  <a:schemeClr val="tx2"/>
                </a:solidFill>
              </a:rPr>
              <a:t>2009.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伊東俊彦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情報科学基礎：コンピュータとネットワークの基本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ムイスリ出版、</a:t>
            </a:r>
            <a:r>
              <a:rPr lang="en-US" altLang="ja-JP" sz="1800" dirty="0">
                <a:solidFill>
                  <a:schemeClr val="tx2"/>
                </a:solidFill>
              </a:rPr>
              <a:t>2015.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ブリタニカ・ジャパン編著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ブリタニカ国際大百科事典 小項目版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、ロゴヴィスタ、</a:t>
            </a:r>
            <a:r>
              <a:rPr lang="en-US" altLang="ja-JP" sz="1800" dirty="0">
                <a:solidFill>
                  <a:schemeClr val="tx2"/>
                </a:solidFill>
              </a:rPr>
              <a:t>2007.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ウィキメディア財団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ウィキペディア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、ウィキメディア財団、</a:t>
            </a:r>
            <a:r>
              <a:rPr lang="en-US" altLang="ja-JP" sz="1800" dirty="0">
                <a:solidFill>
                  <a:schemeClr val="tx2"/>
                </a:solidFill>
              </a:rPr>
              <a:t>2022.4.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小学館編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精選版</a:t>
            </a:r>
            <a:r>
              <a:rPr lang="en-US" altLang="ja-JP" sz="1800" dirty="0">
                <a:solidFill>
                  <a:schemeClr val="tx2"/>
                </a:solidFill>
              </a:rPr>
              <a:t> </a:t>
            </a:r>
            <a:r>
              <a:rPr lang="ja-JP" altLang="en-US" sz="1800" dirty="0">
                <a:solidFill>
                  <a:schemeClr val="tx2"/>
                </a:solidFill>
              </a:rPr>
              <a:t>日本国語大辞典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小学館、</a:t>
            </a:r>
            <a:r>
              <a:rPr lang="en-US" altLang="ja-JP" sz="1800" dirty="0">
                <a:solidFill>
                  <a:schemeClr val="tx2"/>
                </a:solidFill>
              </a:rPr>
              <a:t>2006.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ホームページ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白井そろばん博物館</a:t>
            </a:r>
            <a:r>
              <a:rPr lang="en-US" altLang="ja-JP" sz="1800" dirty="0">
                <a:solidFill>
                  <a:schemeClr val="tx2"/>
                </a:solidFill>
              </a:rPr>
              <a:t>』 2022.4. </a:t>
            </a:r>
            <a:r>
              <a:rPr lang="en-US" altLang="ja-JP" sz="180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https://soroban-muse.com/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ホームページ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ワード・オリジン</a:t>
            </a:r>
            <a:r>
              <a:rPr lang="en-US" altLang="ja-JP" sz="1800" dirty="0">
                <a:solidFill>
                  <a:schemeClr val="tx2"/>
                </a:solidFill>
              </a:rPr>
              <a:t>』 </a:t>
            </a:r>
            <a:r>
              <a:rPr lang="en-US" altLang="ja-JP" sz="18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http://yurai-naze.com/computer-definition/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ホームページ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en-US" altLang="ja-JP" sz="1800" dirty="0" err="1">
                <a:solidFill>
                  <a:schemeClr val="tx2"/>
                </a:solidFill>
              </a:rPr>
              <a:t>Weblio</a:t>
            </a:r>
            <a:r>
              <a:rPr lang="ja-JP" altLang="en-US" sz="1800" dirty="0">
                <a:solidFill>
                  <a:schemeClr val="tx2"/>
                </a:solidFill>
              </a:rPr>
              <a:t>辞書</a:t>
            </a:r>
            <a:r>
              <a:rPr lang="en-US" altLang="ja-JP" sz="1800" dirty="0">
                <a:solidFill>
                  <a:schemeClr val="tx2"/>
                </a:solidFill>
              </a:rPr>
              <a:t>』 </a:t>
            </a:r>
            <a:r>
              <a:rPr lang="en-US" altLang="ja-JP" sz="1800" dirty="0">
                <a:solidFill>
                  <a:schemeClr val="tx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https://www.weblio.jp/content/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ホームページ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日本語早わかり</a:t>
            </a:r>
            <a:r>
              <a:rPr lang="en-US" altLang="ja-JP" sz="1800" dirty="0">
                <a:solidFill>
                  <a:schemeClr val="tx2"/>
                </a:solidFill>
              </a:rPr>
              <a:t>』 </a:t>
            </a:r>
            <a:r>
              <a:rPr lang="en-US" altLang="ja-JP" sz="1800" dirty="0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https://nihon-go.jp/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「そろばん」はコンピューターか</a:t>
            </a:r>
            <a:r>
              <a:rPr lang="en-US" altLang="ja-JP" sz="1800" dirty="0">
                <a:solidFill>
                  <a:schemeClr val="tx2"/>
                </a:solidFill>
              </a:rPr>
              <a:t>』 </a:t>
            </a:r>
            <a:r>
              <a:rPr lang="en-US" altLang="ja-JP" sz="1200" dirty="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https://nihongo.jp/posthttp://kanagawaglobal.com/2016/06/08/abacus-is-not-a-computer/</a:t>
            </a:r>
            <a:r>
              <a:rPr lang="ja-JP" altLang="en-US" sz="1200" dirty="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、</a:t>
            </a:r>
            <a:r>
              <a:rPr lang="en-US" altLang="ja-JP" sz="1400" dirty="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2022.5.5</a:t>
            </a:r>
            <a:endParaRPr lang="en-US" altLang="ja-JP" sz="14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lang="ja-JP" altLang="en-US" sz="1800" dirty="0">
                <a:solidFill>
                  <a:schemeClr val="tx2"/>
                </a:solidFill>
              </a:rPr>
              <a:t>小学館編</a:t>
            </a:r>
            <a:r>
              <a:rPr lang="en-US" altLang="ja-JP" sz="1800" dirty="0">
                <a:solidFill>
                  <a:schemeClr val="tx2"/>
                </a:solidFill>
              </a:rPr>
              <a:t>『</a:t>
            </a:r>
            <a:r>
              <a:rPr lang="ja-JP" altLang="en-US" sz="1800" dirty="0">
                <a:solidFill>
                  <a:schemeClr val="tx2"/>
                </a:solidFill>
              </a:rPr>
              <a:t>日本大百科全書（ニッポニカ）：そろばん</a:t>
            </a:r>
            <a:r>
              <a:rPr lang="en-US" altLang="ja-JP" sz="1800" dirty="0">
                <a:solidFill>
                  <a:schemeClr val="tx2"/>
                </a:solidFill>
              </a:rPr>
              <a:t>』</a:t>
            </a:r>
            <a:r>
              <a:rPr lang="ja-JP" altLang="en-US" sz="1800" dirty="0">
                <a:solidFill>
                  <a:schemeClr val="tx2"/>
                </a:solidFill>
              </a:rPr>
              <a:t>小学館、</a:t>
            </a:r>
            <a:r>
              <a:rPr lang="en-US" altLang="ja-JP" sz="1800" dirty="0">
                <a:solidFill>
                  <a:schemeClr val="tx2"/>
                </a:solidFill>
              </a:rPr>
              <a:t>1994.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kumimoji="1" lang="ja-JP" altLang="en-US" sz="1800" dirty="0">
                <a:solidFill>
                  <a:schemeClr val="tx2"/>
                </a:solidFill>
              </a:rPr>
              <a:t>高崎・和算愛好会</a:t>
            </a:r>
            <a:r>
              <a:rPr kumimoji="1" lang="en-US" altLang="ja-JP" sz="1800" dirty="0">
                <a:solidFill>
                  <a:schemeClr val="tx2"/>
                </a:solidFill>
              </a:rPr>
              <a:t>『</a:t>
            </a:r>
            <a:r>
              <a:rPr kumimoji="1" lang="ja-JP" altLang="en-US" sz="1800" dirty="0">
                <a:solidFill>
                  <a:schemeClr val="tx2"/>
                </a:solidFill>
              </a:rPr>
              <a:t>算木と算盤</a:t>
            </a:r>
            <a:r>
              <a:rPr kumimoji="1" lang="en-US" altLang="ja-JP" sz="1800" dirty="0">
                <a:solidFill>
                  <a:schemeClr val="tx2"/>
                </a:solidFill>
              </a:rPr>
              <a:t>』 </a:t>
            </a:r>
            <a:r>
              <a:rPr kumimoji="1" lang="en-US" altLang="ja-JP" sz="1800" dirty="0">
                <a:solidFill>
                  <a:schemeClr val="tx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http://takasakiwasan.web.fc2.com/sanngi_1.html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arenBoth"/>
            </a:pPr>
            <a:r>
              <a:rPr kumimoji="1" lang="ja-JP" altLang="en-US" sz="1800" dirty="0">
                <a:solidFill>
                  <a:schemeClr val="tx2"/>
                </a:solidFill>
              </a:rPr>
              <a:t>トモエそろばん</a:t>
            </a:r>
            <a:r>
              <a:rPr kumimoji="1" lang="en-US" altLang="ja-JP" sz="1800" dirty="0">
                <a:solidFill>
                  <a:schemeClr val="tx2"/>
                </a:solidFill>
              </a:rPr>
              <a:t>『</a:t>
            </a:r>
            <a:r>
              <a:rPr kumimoji="1" lang="ja-JP" altLang="en-US" sz="1800" dirty="0">
                <a:solidFill>
                  <a:schemeClr val="tx2"/>
                </a:solidFill>
              </a:rPr>
              <a:t>そろばんの歴史</a:t>
            </a:r>
            <a:r>
              <a:rPr kumimoji="1" lang="en-US" altLang="ja-JP" sz="1800" dirty="0">
                <a:solidFill>
                  <a:schemeClr val="tx2"/>
                </a:solidFill>
              </a:rPr>
              <a:t>/</a:t>
            </a:r>
            <a:r>
              <a:rPr kumimoji="1" lang="ja-JP" altLang="en-US" sz="1800" dirty="0">
                <a:solidFill>
                  <a:schemeClr val="tx2"/>
                </a:solidFill>
              </a:rPr>
              <a:t>そろばん博物館</a:t>
            </a:r>
            <a:r>
              <a:rPr kumimoji="1" lang="en-US" altLang="ja-JP" sz="1800" dirty="0">
                <a:solidFill>
                  <a:schemeClr val="tx2"/>
                </a:solidFill>
              </a:rPr>
              <a:t>』 </a:t>
            </a:r>
            <a:r>
              <a:rPr kumimoji="1" lang="en-US" altLang="ja-JP" sz="1800" dirty="0">
                <a:solidFill>
                  <a:schemeClr val="tx2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https://www.soroban.com/museum/</a:t>
            </a:r>
            <a:endParaRPr kumimoji="1" lang="en-US" altLang="ja-JP" sz="18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59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924" y="330213"/>
            <a:ext cx="9213590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おわりに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924" y="2183940"/>
            <a:ext cx="9937103" cy="4327376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kumimoji="1" lang="ja-JP" altLang="en-US" sz="3200" dirty="0"/>
              <a:t>ご清聴いただき、たいへんありがとうございました。</a:t>
            </a:r>
            <a:endParaRPr kumimoji="1" lang="en-US" altLang="ja-JP" sz="3200" dirty="0"/>
          </a:p>
          <a:p>
            <a:pPr marL="0" indent="0">
              <a:spcBef>
                <a:spcPts val="2400"/>
              </a:spcBef>
              <a:buNone/>
            </a:pPr>
            <a:r>
              <a:rPr kumimoji="1" lang="ja-JP" altLang="en-US" sz="3200" dirty="0"/>
              <a:t>コロナ禍のため、質問は個別に受けさせていただきます。</a:t>
            </a:r>
            <a:endParaRPr kumimoji="1" lang="en-US" altLang="ja-JP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27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0783F7-C0A3-9F6D-D370-8246A921722E}"/>
              </a:ext>
            </a:extLst>
          </p:cNvPr>
          <p:cNvSpPr txBox="1"/>
          <p:nvPr/>
        </p:nvSpPr>
        <p:spPr>
          <a:xfrm>
            <a:off x="7534572" y="346684"/>
            <a:ext cx="46085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４．そろばんとコンピュータの他の共通点</a:t>
            </a:r>
          </a:p>
        </p:txBody>
      </p:sp>
    </p:spTree>
    <p:extLst>
      <p:ext uri="{BB962C8B-B14F-4D97-AF65-F5344CB8AC3E}">
        <p14:creationId xmlns:p14="http://schemas.microsoft.com/office/powerpoint/2010/main" val="38945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/>
              <a:t>・参考写真</a:t>
            </a:r>
            <a:r>
              <a:rPr kumimoji="1" lang="en-US" altLang="ja-JP" sz="4000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664" y="1863985"/>
            <a:ext cx="10129191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en-US" altLang="ja-JP" sz="3200" dirty="0"/>
              <a:t>(6) </a:t>
            </a:r>
            <a:r>
              <a:rPr kumimoji="1" lang="ja-JP" altLang="en-US" sz="3200" dirty="0"/>
              <a:t>アバカス</a:t>
            </a:r>
            <a:endParaRPr kumimoji="1" lang="en-US" altLang="ja-JP" sz="3200" dirty="0"/>
          </a:p>
          <a:p>
            <a:pPr marL="736282" lvl="1" indent="-4572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dirty="0"/>
              <a:t>アバカス：</a:t>
            </a:r>
            <a:r>
              <a:rPr kumimoji="1" lang="ja-JP" altLang="en-US" dirty="0">
                <a:solidFill>
                  <a:srgbClr val="3333FF"/>
                </a:solidFill>
              </a:rPr>
              <a:t>平板</a:t>
            </a:r>
            <a:r>
              <a:rPr kumimoji="1" lang="ja-JP" altLang="en-US" dirty="0"/>
              <a:t>のこと</a:t>
            </a:r>
            <a:endParaRPr kumimoji="1" lang="en-US" altLang="ja-JP" dirty="0"/>
          </a:p>
          <a:p>
            <a:pPr marL="736282" lvl="1" indent="-457200"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rgbClr val="3333FF"/>
                </a:solidFill>
              </a:rPr>
              <a:t>砂そろばん</a:t>
            </a:r>
            <a:endParaRPr kumimoji="1" lang="en-US" altLang="ja-JP" dirty="0">
              <a:solidFill>
                <a:srgbClr val="3333FF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28</a:t>
            </a:fld>
            <a:endParaRPr lang="ja-JP" altLang="en-US" dirty="0"/>
          </a:p>
        </p:txBody>
      </p:sp>
      <p:pic>
        <p:nvPicPr>
          <p:cNvPr id="10" name="図 9">
            <a:hlinkClick r:id="rId2" action="ppaction://hlinksldjump"/>
            <a:extLst>
              <a:ext uri="{FF2B5EF4-FFF2-40B4-BE49-F238E27FC236}">
                <a16:creationId xmlns:a16="http://schemas.microsoft.com/office/drawing/2014/main" id="{49389A9C-3B05-4D83-BAFB-9B7420F9A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83700" y="6010588"/>
            <a:ext cx="396000" cy="3140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E9BB401-CB95-4DAC-ACCF-FEB52FDE3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500" y="1446776"/>
            <a:ext cx="4956432" cy="368267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9D31C79-C24D-9177-C2B8-EE1553B4C1A0}"/>
              </a:ext>
            </a:extLst>
          </p:cNvPr>
          <p:cNvSpPr txBox="1"/>
          <p:nvPr/>
        </p:nvSpPr>
        <p:spPr>
          <a:xfrm>
            <a:off x="5818500" y="5319616"/>
            <a:ext cx="49564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dirty="0">
                <a:solidFill>
                  <a:schemeClr val="tx2"/>
                </a:solidFill>
              </a:rPr>
              <a:t>YouTube『</a:t>
            </a:r>
            <a:r>
              <a:rPr kumimoji="1" lang="ja-JP" altLang="en-US" dirty="0">
                <a:solidFill>
                  <a:schemeClr val="tx2"/>
                </a:solidFill>
              </a:rPr>
              <a:t>そろばん・計算機のはじめて</a:t>
            </a:r>
            <a:r>
              <a:rPr kumimoji="1" lang="en-US" altLang="ja-JP" dirty="0">
                <a:solidFill>
                  <a:schemeClr val="tx2"/>
                </a:solidFill>
              </a:rPr>
              <a:t>』</a:t>
            </a:r>
            <a:r>
              <a:rPr kumimoji="1" lang="en-US" altLang="ja-JP" sz="1600" dirty="0">
                <a:solidFill>
                  <a:schemeClr val="tx2"/>
                </a:solidFill>
              </a:rPr>
              <a:t>(4)</a:t>
            </a:r>
            <a:endParaRPr kumimoji="1" lang="en-US" altLang="ja-JP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30213"/>
            <a:ext cx="96012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・参考写真</a:t>
            </a:r>
            <a:r>
              <a:rPr kumimoji="1" lang="en-US" altLang="ja-JP" sz="4000" dirty="0"/>
              <a:t>-2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676400"/>
            <a:ext cx="10129191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en-US" altLang="ja-JP" sz="3200" dirty="0"/>
              <a:t>(7) </a:t>
            </a:r>
            <a:r>
              <a:rPr kumimoji="1" lang="ja-JP" altLang="en-US" sz="3200" dirty="0"/>
              <a:t>線そろばん</a:t>
            </a:r>
            <a:r>
              <a:rPr kumimoji="1" lang="en-US" altLang="ja-JP" sz="32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kumimoji="1" lang="en-US" altLang="ja-JP" sz="3200" dirty="0"/>
          </a:p>
          <a:p>
            <a:pPr marL="736282" lvl="1" indent="-457200"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3000" dirty="0">
                <a:solidFill>
                  <a:srgbClr val="3333FF"/>
                </a:solidFill>
              </a:rPr>
              <a:t>サラミス</a:t>
            </a:r>
            <a:r>
              <a:rPr kumimoji="1" lang="ja-JP" altLang="en-US" sz="3000" dirty="0"/>
              <a:t>のそろばん</a:t>
            </a:r>
            <a:endParaRPr kumimoji="1" lang="en-US" altLang="ja-JP" sz="3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29</a:t>
            </a:fld>
            <a:endParaRPr lang="ja-JP" altLang="en-US" dirty="0"/>
          </a:p>
        </p:txBody>
      </p:sp>
      <p:pic>
        <p:nvPicPr>
          <p:cNvPr id="10" name="図 9">
            <a:hlinkClick r:id="rId2" action="ppaction://hlinksldjump"/>
            <a:extLst>
              <a:ext uri="{FF2B5EF4-FFF2-40B4-BE49-F238E27FC236}">
                <a16:creationId xmlns:a16="http://schemas.microsoft.com/office/drawing/2014/main" id="{49389A9C-3B05-4D83-BAFB-9B7420F9A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83700" y="6010588"/>
            <a:ext cx="396000" cy="31401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69ECBE-D0CB-4EBE-9EFD-D1F6B5B1FF18}"/>
              </a:ext>
            </a:extLst>
          </p:cNvPr>
          <p:cNvSpPr txBox="1"/>
          <p:nvPr/>
        </p:nvSpPr>
        <p:spPr>
          <a:xfrm>
            <a:off x="5818500" y="5319616"/>
            <a:ext cx="49564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dirty="0">
                <a:solidFill>
                  <a:schemeClr val="tx2"/>
                </a:solidFill>
              </a:rPr>
              <a:t>YouTube『</a:t>
            </a:r>
            <a:r>
              <a:rPr kumimoji="1" lang="ja-JP" altLang="en-US" dirty="0">
                <a:solidFill>
                  <a:schemeClr val="tx2"/>
                </a:solidFill>
              </a:rPr>
              <a:t>そろばん・計算機のはじめて</a:t>
            </a:r>
            <a:r>
              <a:rPr kumimoji="1" lang="en-US" altLang="ja-JP" dirty="0">
                <a:solidFill>
                  <a:schemeClr val="tx2"/>
                </a:solidFill>
              </a:rPr>
              <a:t>』</a:t>
            </a:r>
            <a:r>
              <a:rPr kumimoji="1" lang="en-US" altLang="ja-JP" sz="1600" dirty="0">
                <a:solidFill>
                  <a:schemeClr val="tx2"/>
                </a:solidFill>
              </a:rPr>
              <a:t>(4)</a:t>
            </a:r>
            <a:endParaRPr kumimoji="1" lang="en-US" altLang="ja-JP" dirty="0">
              <a:solidFill>
                <a:schemeClr val="tx2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21897E-2CAA-4B84-ACE8-95979CEF8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952" y="1750808"/>
            <a:ext cx="4707859" cy="34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BF71AA-0901-47B1-A7DE-F0086E07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9" y="381000"/>
            <a:ext cx="9409113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話の目次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19BE3F-19C3-4FB0-9CE5-57A525C39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924" y="1828801"/>
            <a:ext cx="9193089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kumimoji="1" lang="ja-JP" altLang="en-US" sz="3200" dirty="0"/>
              <a:t>１．そろばんとコンピュータの</a:t>
            </a:r>
            <a:r>
              <a:rPr kumimoji="1" lang="ja-JP" altLang="en-US" sz="3200" dirty="0">
                <a:solidFill>
                  <a:srgbClr val="3333FF"/>
                </a:solidFill>
              </a:rPr>
              <a:t>共通点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spcBef>
                <a:spcPts val="2400"/>
              </a:spcBef>
              <a:buNone/>
            </a:pPr>
            <a:r>
              <a:rPr kumimoji="1" lang="ja-JP" altLang="en-US" sz="3200" dirty="0"/>
              <a:t>２．そろばんの特徴</a:t>
            </a:r>
            <a:endParaRPr kumimoji="1" lang="en-US" altLang="ja-JP" sz="3200" dirty="0"/>
          </a:p>
          <a:p>
            <a:pPr marL="0" indent="0">
              <a:spcBef>
                <a:spcPts val="2400"/>
              </a:spcBef>
              <a:buNone/>
            </a:pPr>
            <a:r>
              <a:rPr kumimoji="1" lang="ja-JP" altLang="en-US" sz="3200" dirty="0"/>
              <a:t>３．コンピュータの特徴</a:t>
            </a:r>
            <a:endParaRPr kumimoji="1" lang="en-US" altLang="ja-JP" sz="3200" dirty="0"/>
          </a:p>
          <a:p>
            <a:pPr marL="0" indent="0">
              <a:spcBef>
                <a:spcPts val="2400"/>
              </a:spcBef>
              <a:buNone/>
            </a:pPr>
            <a:r>
              <a:rPr kumimoji="1" lang="ja-JP" altLang="en-US" sz="3200" dirty="0"/>
              <a:t>４．そろばんとコンピュータの</a:t>
            </a:r>
            <a:r>
              <a:rPr kumimoji="1" lang="ja-JP" altLang="en-US" sz="3200" dirty="0">
                <a:solidFill>
                  <a:srgbClr val="3333FF"/>
                </a:solidFill>
              </a:rPr>
              <a:t>他の共通点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255925-DC00-44F0-9AAC-02A25D53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9728E1-5EAB-4B89-872F-A401B101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FD4148-4AF1-47D5-B771-7BCDC6CB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78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084" y="238977"/>
            <a:ext cx="96012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・参考写真</a:t>
            </a:r>
            <a:r>
              <a:rPr kumimoji="1" lang="en-US" altLang="ja-JP" sz="4000" dirty="0"/>
              <a:t>-3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760" y="1656411"/>
            <a:ext cx="10129191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en-US" altLang="ja-JP" sz="3200" dirty="0"/>
              <a:t>(8) </a:t>
            </a:r>
            <a:r>
              <a:rPr kumimoji="1" lang="ja-JP" altLang="en-US" sz="3200" dirty="0">
                <a:solidFill>
                  <a:srgbClr val="3333FF"/>
                </a:solidFill>
              </a:rPr>
              <a:t>溝</a:t>
            </a:r>
            <a:r>
              <a:rPr kumimoji="1" lang="ja-JP" altLang="en-US" sz="3200" dirty="0"/>
              <a:t>そろばん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3200" dirty="0">
              <a:solidFill>
                <a:schemeClr val="tx2"/>
              </a:solidFill>
            </a:endParaRPr>
          </a:p>
          <a:p>
            <a:pPr marL="736282" lvl="1" indent="-45720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chemeClr val="tx2"/>
                </a:solidFill>
              </a:rPr>
              <a:t>青銅のそろばん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1010602" lvl="2" indent="-4572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ローマ時代</a:t>
            </a:r>
            <a:endParaRPr kumimoji="1" lang="en-US" altLang="ja-JP" sz="26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30</a:t>
            </a:fld>
            <a:endParaRPr lang="ja-JP" altLang="en-US" dirty="0"/>
          </a:p>
        </p:txBody>
      </p:sp>
      <p:pic>
        <p:nvPicPr>
          <p:cNvPr id="10" name="図 9">
            <a:hlinkClick r:id="rId2" action="ppaction://hlinksldjump"/>
            <a:extLst>
              <a:ext uri="{FF2B5EF4-FFF2-40B4-BE49-F238E27FC236}">
                <a16:creationId xmlns:a16="http://schemas.microsoft.com/office/drawing/2014/main" id="{49389A9C-3B05-4D83-BAFB-9B7420F9A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83700" y="6010588"/>
            <a:ext cx="396000" cy="31401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69ECBE-D0CB-4EBE-9EFD-D1F6B5B1FF18}"/>
              </a:ext>
            </a:extLst>
          </p:cNvPr>
          <p:cNvSpPr txBox="1"/>
          <p:nvPr/>
        </p:nvSpPr>
        <p:spPr>
          <a:xfrm>
            <a:off x="6358407" y="5393569"/>
            <a:ext cx="547260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dirty="0">
                <a:solidFill>
                  <a:schemeClr val="tx2"/>
                </a:solidFill>
              </a:rPr>
              <a:t>YouTube『</a:t>
            </a:r>
            <a:r>
              <a:rPr kumimoji="1" lang="ja-JP" altLang="en-US" dirty="0">
                <a:solidFill>
                  <a:schemeClr val="tx2"/>
                </a:solidFill>
              </a:rPr>
              <a:t>そろばん・計算機のはじめて</a:t>
            </a:r>
            <a:r>
              <a:rPr kumimoji="1" lang="en-US" altLang="ja-JP" dirty="0">
                <a:solidFill>
                  <a:schemeClr val="tx2"/>
                </a:solidFill>
              </a:rPr>
              <a:t>』(4)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373FEF-6D05-437D-97D6-77768613D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460" y="1846435"/>
            <a:ext cx="4559170" cy="3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789" y="176339"/>
            <a:ext cx="96012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・参考写真</a:t>
            </a:r>
            <a:r>
              <a:rPr kumimoji="1" lang="en-US" altLang="ja-JP" sz="4000" dirty="0"/>
              <a:t>-4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848" y="1676400"/>
            <a:ext cx="10129191" cy="449580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(2) </a:t>
            </a:r>
            <a:r>
              <a:rPr kumimoji="1" lang="ja-JP" altLang="en-US" sz="3200" dirty="0">
                <a:solidFill>
                  <a:schemeClr val="tx2"/>
                </a:solidFill>
              </a:rPr>
              <a:t>日本</a:t>
            </a:r>
            <a:r>
              <a:rPr kumimoji="1" lang="ja-JP" altLang="en-US" sz="3200" dirty="0">
                <a:solidFill>
                  <a:srgbClr val="3333FF"/>
                </a:solidFill>
              </a:rPr>
              <a:t>最古のそろばん</a:t>
            </a:r>
            <a:endParaRPr kumimoji="1" lang="en-US" altLang="ja-JP" sz="3200" dirty="0">
              <a:solidFill>
                <a:srgbClr val="3333FF"/>
              </a:solidFill>
            </a:endParaRPr>
          </a:p>
          <a:p>
            <a:pPr marL="279082" lvl="1" indent="0">
              <a:buNone/>
            </a:pPr>
            <a:r>
              <a:rPr kumimoji="1" lang="ja-JP" altLang="en-US" sz="2200" dirty="0"/>
              <a:t>「</a:t>
            </a:r>
            <a:r>
              <a:rPr kumimoji="1" lang="zh-TW" altLang="en-US" sz="2200" dirty="0">
                <a:solidFill>
                  <a:srgbClr val="3333FF"/>
                </a:solidFill>
              </a:rPr>
              <a:t>四兵衛重勝拝領算盤</a:t>
            </a:r>
            <a:r>
              <a:rPr kumimoji="1" lang="ja-JP" altLang="en-US" sz="2200" dirty="0"/>
              <a:t>」</a:t>
            </a:r>
            <a:r>
              <a:rPr kumimoji="1" lang="en-US" altLang="ja-JP" sz="2200" dirty="0"/>
              <a:t>.</a:t>
            </a:r>
          </a:p>
          <a:p>
            <a:pPr marL="279082" lvl="1" indent="0">
              <a:buNone/>
            </a:pPr>
            <a:r>
              <a:rPr kumimoji="1" lang="ja-JP" altLang="en-US" sz="2200" dirty="0">
                <a:solidFill>
                  <a:srgbClr val="3333FF"/>
                </a:solidFill>
              </a:rPr>
              <a:t>秀吉</a:t>
            </a:r>
            <a:r>
              <a:rPr kumimoji="1" lang="ja-JP" altLang="en-US" sz="2200" dirty="0">
                <a:solidFill>
                  <a:schemeClr val="tx2"/>
                </a:solidFill>
              </a:rPr>
              <a:t>が</a:t>
            </a:r>
            <a:r>
              <a:rPr kumimoji="1" lang="ja-JP" altLang="en-US" sz="2200" dirty="0">
                <a:solidFill>
                  <a:srgbClr val="3333FF"/>
                </a:solidFill>
              </a:rPr>
              <a:t>黒田官兵衛の家臣</a:t>
            </a:r>
            <a:br>
              <a:rPr kumimoji="1" lang="en-US" altLang="ja-JP" sz="2200" dirty="0">
                <a:solidFill>
                  <a:schemeClr val="tx2"/>
                </a:solidFill>
              </a:rPr>
            </a:br>
            <a:r>
              <a:rPr kumimoji="1" lang="ja-JP" altLang="en-US" sz="2200" dirty="0">
                <a:solidFill>
                  <a:srgbClr val="3333FF"/>
                </a:solidFill>
              </a:rPr>
              <a:t>久野</a:t>
            </a:r>
            <a:r>
              <a:rPr kumimoji="1" lang="zh-TW" altLang="en-US" sz="2200" dirty="0">
                <a:solidFill>
                  <a:srgbClr val="3333FF"/>
                </a:solidFill>
              </a:rPr>
              <a:t>四兵衛重勝</a:t>
            </a:r>
            <a:r>
              <a:rPr kumimoji="1" lang="ja-JP" altLang="en-US" sz="2200" dirty="0">
                <a:solidFill>
                  <a:schemeClr val="tx2"/>
                </a:solidFill>
              </a:rPr>
              <a:t>に授けた</a:t>
            </a:r>
            <a:br>
              <a:rPr kumimoji="1" lang="en-US" altLang="ja-JP" sz="2200" dirty="0">
                <a:solidFill>
                  <a:schemeClr val="tx2"/>
                </a:solidFill>
              </a:rPr>
            </a:br>
            <a:r>
              <a:rPr kumimoji="1" lang="en-US" altLang="ja-JP" sz="2200" dirty="0">
                <a:solidFill>
                  <a:schemeClr val="tx2"/>
                </a:solidFill>
              </a:rPr>
              <a:t>1587</a:t>
            </a:r>
            <a:r>
              <a:rPr kumimoji="1" lang="ja-JP" altLang="en-US" sz="2200" dirty="0">
                <a:solidFill>
                  <a:schemeClr val="tx2"/>
                </a:solidFill>
              </a:rPr>
              <a:t>年</a:t>
            </a:r>
            <a:endParaRPr kumimoji="1" lang="en-US" altLang="ja-JP" sz="2200" dirty="0">
              <a:solidFill>
                <a:schemeClr val="tx2"/>
              </a:solidFill>
            </a:endParaRPr>
          </a:p>
          <a:p>
            <a:pPr marL="279082" lvl="1" indent="0">
              <a:buNone/>
            </a:pPr>
            <a:r>
              <a:rPr kumimoji="1" lang="ja-JP" altLang="en-US" sz="2200" dirty="0">
                <a:solidFill>
                  <a:schemeClr val="tx2"/>
                </a:solidFill>
              </a:rPr>
              <a:t>大阪日日新聞、 </a:t>
            </a:r>
            <a:r>
              <a:rPr kumimoji="1" lang="en-US" altLang="ja-JP" sz="2200" dirty="0">
                <a:solidFill>
                  <a:schemeClr val="tx2"/>
                </a:solidFill>
              </a:rPr>
              <a:t>2014</a:t>
            </a:r>
            <a:r>
              <a:rPr kumimoji="1" lang="ja-JP" altLang="en-US" sz="2200" dirty="0">
                <a:solidFill>
                  <a:schemeClr val="tx2"/>
                </a:solidFill>
              </a:rPr>
              <a:t>年</a:t>
            </a:r>
            <a:r>
              <a:rPr kumimoji="1" lang="en-US" altLang="ja-JP" sz="2200" dirty="0">
                <a:solidFill>
                  <a:schemeClr val="tx2"/>
                </a:solidFill>
              </a:rPr>
              <a:t>7</a:t>
            </a:r>
            <a:r>
              <a:rPr kumimoji="1" lang="ja-JP" altLang="en-US" sz="2200" dirty="0">
                <a:solidFill>
                  <a:schemeClr val="tx2"/>
                </a:solidFill>
              </a:rPr>
              <a:t>月</a:t>
            </a:r>
            <a:r>
              <a:rPr kumimoji="1" lang="en-US" altLang="ja-JP" sz="2200" dirty="0">
                <a:solidFill>
                  <a:schemeClr val="tx2"/>
                </a:solidFill>
              </a:rPr>
              <a:t>26</a:t>
            </a:r>
            <a:r>
              <a:rPr kumimoji="1" lang="ja-JP" altLang="en-US" sz="2200" dirty="0">
                <a:solidFill>
                  <a:schemeClr val="tx2"/>
                </a:solidFill>
              </a:rPr>
              <a:t>日</a:t>
            </a:r>
            <a:endParaRPr kumimoji="1" lang="en-US" altLang="ja-JP" sz="22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31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43BC55-2CB1-4248-808F-EB9CBB28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110940"/>
            <a:ext cx="5775015" cy="6273881"/>
          </a:xfrm>
          <a:prstGeom prst="rect">
            <a:avLst/>
          </a:prstGeom>
        </p:spPr>
      </p:pic>
      <p:pic>
        <p:nvPicPr>
          <p:cNvPr id="11" name="図 10">
            <a:hlinkClick r:id="rId3" action="ppaction://hlinksldjump"/>
            <a:extLst>
              <a:ext uri="{FF2B5EF4-FFF2-40B4-BE49-F238E27FC236}">
                <a16:creationId xmlns:a16="http://schemas.microsoft.com/office/drawing/2014/main" id="{29E8B9B4-C1C0-4434-A141-1F8A6EDD7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895284" y="6407849"/>
            <a:ext cx="396000" cy="31401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6926CB-AAD6-44A6-B063-E88B6A6FB0A7}"/>
              </a:ext>
            </a:extLst>
          </p:cNvPr>
          <p:cNvSpPr txBox="1"/>
          <p:nvPr/>
        </p:nvSpPr>
        <p:spPr>
          <a:xfrm>
            <a:off x="3035024" y="5923961"/>
            <a:ext cx="15841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dirty="0"/>
              <a:t>(7</a:t>
            </a:r>
            <a:r>
              <a:rPr kumimoji="1" lang="ja-JP" altLang="en-US" dirty="0"/>
              <a:t>）より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5780195-AD54-CBB6-7B4C-337E7F4E6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28" y="3429000"/>
            <a:ext cx="5767316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2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831" y="99277"/>
            <a:ext cx="96012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・参考写真</a:t>
            </a:r>
            <a:r>
              <a:rPr kumimoji="1" lang="en-US" altLang="ja-JP" sz="4000" dirty="0"/>
              <a:t>-5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590" y="1469509"/>
            <a:ext cx="10275112" cy="466479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kumimoji="1" lang="en-US" altLang="ja-JP" sz="3200" dirty="0"/>
              <a:t>(3) </a:t>
            </a:r>
            <a:r>
              <a:rPr kumimoji="1" lang="ja-JP" altLang="en-US" sz="3200" dirty="0"/>
              <a:t>中国の</a:t>
            </a:r>
            <a:r>
              <a:rPr kumimoji="1" lang="ja-JP" altLang="en-US" sz="3200" dirty="0">
                <a:solidFill>
                  <a:srgbClr val="3333FF"/>
                </a:solidFill>
              </a:rPr>
              <a:t>算木</a:t>
            </a:r>
            <a:endParaRPr kumimoji="1" lang="en-US" altLang="ja-JP" sz="3200" dirty="0">
              <a:solidFill>
                <a:srgbClr val="3333FF"/>
              </a:solidFill>
            </a:endParaRPr>
          </a:p>
          <a:p>
            <a:pPr marL="622300" lvl="1" indent="-34448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chemeClr val="tx2"/>
                </a:solidFill>
              </a:rPr>
              <a:t>中国では格子を書かない</a:t>
            </a:r>
            <a:br>
              <a:rPr kumimoji="1" lang="en-US" altLang="ja-JP" sz="2800" dirty="0">
                <a:solidFill>
                  <a:schemeClr val="tx2"/>
                </a:solidFill>
              </a:rPr>
            </a:br>
            <a:r>
              <a:rPr kumimoji="1" lang="ja-JP" altLang="en-US" sz="2800" dirty="0">
                <a:solidFill>
                  <a:schemeClr val="tx2"/>
                </a:solidFill>
              </a:rPr>
              <a:t>ため、</a:t>
            </a:r>
            <a:r>
              <a:rPr kumimoji="1" lang="ja-JP" altLang="en-US" sz="2800" dirty="0">
                <a:solidFill>
                  <a:srgbClr val="3333FF"/>
                </a:solidFill>
              </a:rPr>
              <a:t>桁毎に縦･横</a:t>
            </a:r>
            <a:r>
              <a:rPr kumimoji="1" lang="ja-JP" altLang="en-US" sz="2800" dirty="0">
                <a:solidFill>
                  <a:schemeClr val="tx2"/>
                </a:solidFill>
              </a:rPr>
              <a:t>におく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622300" lvl="1" indent="-34448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chemeClr val="tx2"/>
                </a:solidFill>
              </a:rPr>
              <a:t>日本では</a:t>
            </a:r>
            <a:r>
              <a:rPr kumimoji="1" lang="ja-JP" altLang="en-US" sz="2800" dirty="0">
                <a:solidFill>
                  <a:srgbClr val="3333FF"/>
                </a:solidFill>
              </a:rPr>
              <a:t>格子</a:t>
            </a:r>
            <a:r>
              <a:rPr kumimoji="1" lang="ja-JP" altLang="en-US" sz="2800" dirty="0">
                <a:solidFill>
                  <a:schemeClr val="tx2"/>
                </a:solidFill>
              </a:rPr>
              <a:t>を書いたの</a:t>
            </a:r>
            <a:br>
              <a:rPr kumimoji="1" lang="en-US" altLang="ja-JP" sz="2800" dirty="0">
                <a:solidFill>
                  <a:schemeClr val="tx2"/>
                </a:solidFill>
              </a:rPr>
            </a:br>
            <a:r>
              <a:rPr kumimoji="1" lang="ja-JP" altLang="en-US" sz="2800" dirty="0">
                <a:solidFill>
                  <a:schemeClr val="tx2"/>
                </a:solidFill>
              </a:rPr>
              <a:t>で、</a:t>
            </a:r>
            <a:r>
              <a:rPr kumimoji="1" lang="ja-JP" altLang="en-US" sz="2800" dirty="0">
                <a:solidFill>
                  <a:srgbClr val="3333FF"/>
                </a:solidFill>
              </a:rPr>
              <a:t>横置き</a:t>
            </a:r>
            <a:r>
              <a:rPr kumimoji="1" lang="ja-JP" altLang="en-US" sz="2800" dirty="0">
                <a:solidFill>
                  <a:schemeClr val="tx2"/>
                </a:solidFill>
              </a:rPr>
              <a:t>だけに変化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1010602" lvl="2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日本では</a:t>
            </a:r>
            <a:r>
              <a:rPr kumimoji="1" lang="ja-JP" altLang="en-US" dirty="0">
                <a:solidFill>
                  <a:srgbClr val="3333FF"/>
                </a:solidFill>
              </a:rPr>
              <a:t>算盤</a:t>
            </a:r>
            <a:r>
              <a:rPr kumimoji="1" lang="ja-JP" altLang="en-US" dirty="0">
                <a:solidFill>
                  <a:schemeClr val="tx2"/>
                </a:solidFill>
              </a:rPr>
              <a:t>（さんばん）</a:t>
            </a:r>
            <a:br>
              <a:rPr kumimoji="1" lang="en-US" altLang="ja-JP" dirty="0">
                <a:solidFill>
                  <a:schemeClr val="tx2"/>
                </a:solidFill>
              </a:rPr>
            </a:br>
            <a:r>
              <a:rPr kumimoji="1" lang="ja-JP" altLang="en-US" dirty="0">
                <a:solidFill>
                  <a:schemeClr val="tx2"/>
                </a:solidFill>
              </a:rPr>
              <a:t>とよばれる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1010602" lvl="2" indent="-457200">
              <a:lnSpc>
                <a:spcPct val="11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rgbClr val="3333FF"/>
                </a:solidFill>
              </a:rPr>
              <a:t>赤</a:t>
            </a:r>
            <a:r>
              <a:rPr kumimoji="1" lang="ja-JP" altLang="en-US" dirty="0">
                <a:solidFill>
                  <a:schemeClr val="tx2"/>
                </a:solidFill>
              </a:rPr>
              <a:t>は正数</a:t>
            </a:r>
            <a:r>
              <a:rPr kumimoji="1" lang="ja-JP" altLang="en-US" dirty="0"/>
              <a:t>、</a:t>
            </a:r>
            <a:r>
              <a:rPr kumimoji="1" lang="ja-JP" altLang="en-US" dirty="0">
                <a:solidFill>
                  <a:srgbClr val="3333FF"/>
                </a:solidFill>
              </a:rPr>
              <a:t>黒</a:t>
            </a:r>
            <a:r>
              <a:rPr kumimoji="1" lang="ja-JP" altLang="en-US" dirty="0">
                <a:solidFill>
                  <a:schemeClr val="tx2"/>
                </a:solidFill>
              </a:rPr>
              <a:t>は負数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279082" lvl="1" indent="0">
              <a:lnSpc>
                <a:spcPct val="110000"/>
              </a:lnSpc>
              <a:spcBef>
                <a:spcPts val="1200"/>
              </a:spcBef>
              <a:buNone/>
            </a:pPr>
            <a:endParaRPr lang="en-US" altLang="ja-JP" sz="14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32</a:t>
            </a:fld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0E573A8-40FD-4E1F-8AC5-0694D14AC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60" y="1952817"/>
            <a:ext cx="5217701" cy="3668586"/>
          </a:xfrm>
          <a:prstGeom prst="rect">
            <a:avLst/>
          </a:prstGeom>
        </p:spPr>
      </p:pic>
      <p:pic>
        <p:nvPicPr>
          <p:cNvPr id="9" name="図 8">
            <a:hlinkClick r:id="rId3" action="ppaction://hlinksldjump"/>
            <a:extLst>
              <a:ext uri="{FF2B5EF4-FFF2-40B4-BE49-F238E27FC236}">
                <a16:creationId xmlns:a16="http://schemas.microsoft.com/office/drawing/2014/main" id="{46AF285B-6144-459C-38B0-666D6B9EA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76144" y="6020935"/>
            <a:ext cx="396000" cy="31401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42161F-4AC8-95E6-D664-C99CF5B54A1F}"/>
              </a:ext>
            </a:extLst>
          </p:cNvPr>
          <p:cNvSpPr txBox="1"/>
          <p:nvPr/>
        </p:nvSpPr>
        <p:spPr>
          <a:xfrm>
            <a:off x="5302324" y="5589240"/>
            <a:ext cx="6094378" cy="396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082" lvl="1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kumimoji="1" lang="ja-JP" altLang="en-US" sz="2000" dirty="0">
                <a:solidFill>
                  <a:schemeClr val="tx2"/>
                </a:solidFill>
              </a:rPr>
              <a:t>高崎・和算愛好会</a:t>
            </a:r>
            <a:r>
              <a:rPr kumimoji="1" lang="en-US" altLang="ja-JP" sz="2000" dirty="0">
                <a:solidFill>
                  <a:schemeClr val="tx2"/>
                </a:solidFill>
              </a:rPr>
              <a:t>『</a:t>
            </a:r>
            <a:r>
              <a:rPr kumimoji="1" lang="ja-JP" altLang="en-US" sz="2000" dirty="0">
                <a:solidFill>
                  <a:schemeClr val="tx2"/>
                </a:solidFill>
              </a:rPr>
              <a:t>算木と算盤</a:t>
            </a:r>
            <a:r>
              <a:rPr kumimoji="1" lang="en-US" altLang="ja-JP" sz="2000" dirty="0">
                <a:solidFill>
                  <a:schemeClr val="tx2"/>
                </a:solidFill>
              </a:rPr>
              <a:t>』</a:t>
            </a:r>
            <a:r>
              <a:rPr kumimoji="1" lang="ja-JP" altLang="en-US" sz="2000" dirty="0">
                <a:solidFill>
                  <a:schemeClr val="tx2"/>
                </a:solidFill>
              </a:rPr>
              <a:t>（</a:t>
            </a:r>
            <a:r>
              <a:rPr kumimoji="1" lang="en-US" altLang="ja-JP" sz="2000" dirty="0">
                <a:solidFill>
                  <a:schemeClr val="tx2"/>
                </a:solidFill>
              </a:rPr>
              <a:t>20</a:t>
            </a:r>
            <a:r>
              <a:rPr kumimoji="1" lang="ja-JP" altLang="en-US" sz="2000" dirty="0">
                <a:solidFill>
                  <a:schemeClr val="tx2"/>
                </a:solidFill>
              </a:rPr>
              <a:t>）</a:t>
            </a:r>
            <a:endParaRPr kumimoji="1" lang="en-US" altLang="ja-JP" sz="2000" dirty="0">
              <a:solidFill>
                <a:schemeClr val="tx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4245E7-7E9C-0261-73CF-359B0180B0FB}"/>
              </a:ext>
            </a:extLst>
          </p:cNvPr>
          <p:cNvSpPr txBox="1"/>
          <p:nvPr/>
        </p:nvSpPr>
        <p:spPr>
          <a:xfrm>
            <a:off x="11037512" y="3157030"/>
            <a:ext cx="96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tx2"/>
                </a:solidFill>
              </a:rPr>
              <a:t>6611</a:t>
            </a:r>
            <a:endParaRPr lang="ja-JP" altLang="en-US" sz="2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EA607E-7143-473E-0A3B-7474EA89A591}"/>
              </a:ext>
            </a:extLst>
          </p:cNvPr>
          <p:cNvSpPr txBox="1"/>
          <p:nvPr/>
        </p:nvSpPr>
        <p:spPr>
          <a:xfrm>
            <a:off x="11062904" y="4174778"/>
            <a:ext cx="96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tx2"/>
                </a:solidFill>
              </a:rPr>
              <a:t>8833</a:t>
            </a:r>
            <a:endParaRPr lang="ja-JP" altLang="en-US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61B0DE3-560B-7B55-0554-0E28948EE2BA}"/>
              </a:ext>
            </a:extLst>
          </p:cNvPr>
          <p:cNvSpPr txBox="1"/>
          <p:nvPr/>
        </p:nvSpPr>
        <p:spPr>
          <a:xfrm>
            <a:off x="11049465" y="3663322"/>
            <a:ext cx="96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tx2"/>
                </a:solidFill>
              </a:rPr>
              <a:t>722.7</a:t>
            </a:r>
            <a:endParaRPr lang="ja-JP" altLang="en-US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9F20DB-F981-C527-99D9-F2A72F9199B6}"/>
              </a:ext>
            </a:extLst>
          </p:cNvPr>
          <p:cNvSpPr txBox="1"/>
          <p:nvPr/>
        </p:nvSpPr>
        <p:spPr>
          <a:xfrm>
            <a:off x="11083825" y="4620852"/>
            <a:ext cx="96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tx2"/>
                </a:solidFill>
              </a:rPr>
              <a:t>944.9</a:t>
            </a:r>
            <a:endParaRPr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29D5D56-E023-DB63-B771-2455AE3E2DCD}"/>
              </a:ext>
            </a:extLst>
          </p:cNvPr>
          <p:cNvSpPr txBox="1"/>
          <p:nvPr/>
        </p:nvSpPr>
        <p:spPr>
          <a:xfrm>
            <a:off x="11062904" y="5092944"/>
            <a:ext cx="96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tx2"/>
                </a:solidFill>
              </a:rPr>
              <a:t>55</a:t>
            </a:r>
            <a:endParaRPr lang="ja-JP" altLang="en-US" sz="2400" dirty="0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4B51E03-8569-05BF-7C0A-DA7DA2B1DFD8}"/>
              </a:ext>
            </a:extLst>
          </p:cNvPr>
          <p:cNvSpPr/>
          <p:nvPr/>
        </p:nvSpPr>
        <p:spPr>
          <a:xfrm rot="898768">
            <a:off x="5214394" y="1828069"/>
            <a:ext cx="432048" cy="180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3768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/>
              <a:t>・参考写真</a:t>
            </a:r>
            <a:r>
              <a:rPr kumimoji="1" lang="en-US" altLang="ja-JP" sz="4000" dirty="0"/>
              <a:t>-6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676400"/>
            <a:ext cx="10129191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(5) </a:t>
            </a:r>
            <a:r>
              <a:rPr kumimoji="1" lang="ja-JP" altLang="en-US" sz="3200" dirty="0">
                <a:solidFill>
                  <a:schemeClr val="tx2"/>
                </a:solidFill>
              </a:rPr>
              <a:t>中国のそろばん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u="sng" dirty="0">
                <a:solidFill>
                  <a:schemeClr val="tx2"/>
                </a:solidFill>
              </a:rPr>
              <a:t>はり</a:t>
            </a:r>
            <a:r>
              <a:rPr kumimoji="1" lang="ja-JP" altLang="en-US" sz="2800" dirty="0">
                <a:solidFill>
                  <a:schemeClr val="tx2"/>
                </a:solidFill>
              </a:rPr>
              <a:t>の上に珠が</a:t>
            </a:r>
            <a:r>
              <a:rPr kumimoji="1" lang="ja-JP" altLang="en-US" sz="2800" dirty="0">
                <a:solidFill>
                  <a:srgbClr val="3333FF"/>
                </a:solidFill>
              </a:rPr>
              <a:t>２つ</a:t>
            </a:r>
            <a:br>
              <a:rPr kumimoji="1" lang="en-US" altLang="ja-JP" sz="2800" dirty="0"/>
            </a:br>
            <a:r>
              <a:rPr kumimoji="1" lang="ja-JP" altLang="en-US" sz="2800" dirty="0">
                <a:solidFill>
                  <a:schemeClr val="tx2"/>
                </a:solidFill>
              </a:rPr>
              <a:t>はりの下に珠が</a:t>
            </a:r>
            <a:r>
              <a:rPr kumimoji="1" lang="ja-JP" altLang="en-US" sz="2800" dirty="0">
                <a:solidFill>
                  <a:srgbClr val="3333FF"/>
                </a:solidFill>
              </a:rPr>
              <a:t>５つ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1067752" lvl="2" indent="-5143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上の珠は下げれば５</a:t>
            </a:r>
            <a:br>
              <a:rPr lang="en-US" altLang="ja-JP" dirty="0">
                <a:solidFill>
                  <a:schemeClr val="tx2"/>
                </a:solidFill>
              </a:rPr>
            </a:br>
            <a:r>
              <a:rPr kumimoji="1" lang="ja-JP" altLang="en-US" dirty="0">
                <a:solidFill>
                  <a:schemeClr val="tx2"/>
                </a:solidFill>
              </a:rPr>
              <a:t>下の珠は上げれば１</a:t>
            </a:r>
            <a:endParaRPr lang="en-US" altLang="ja-JP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全部で</a:t>
            </a:r>
            <a:r>
              <a:rPr kumimoji="1" lang="en-US" altLang="ja-JP" dirty="0">
                <a:solidFill>
                  <a:srgbClr val="3333FF"/>
                </a:solidFill>
              </a:rPr>
              <a:t>15</a:t>
            </a:r>
            <a:r>
              <a:rPr kumimoji="1" lang="ja-JP" altLang="en-US" dirty="0">
                <a:solidFill>
                  <a:schemeClr val="tx2"/>
                </a:solidFill>
              </a:rPr>
              <a:t>になる</a:t>
            </a:r>
            <a:endParaRPr lang="en-US" altLang="ja-JP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rgbClr val="3333FF"/>
                </a:solidFill>
              </a:rPr>
              <a:t>量の単位が</a:t>
            </a:r>
            <a:r>
              <a:rPr kumimoji="1" lang="en-US" altLang="ja-JP" dirty="0">
                <a:solidFill>
                  <a:srgbClr val="3333FF"/>
                </a:solidFill>
              </a:rPr>
              <a:t>16</a:t>
            </a:r>
            <a:r>
              <a:rPr kumimoji="1" lang="ja-JP" altLang="en-US" dirty="0">
                <a:solidFill>
                  <a:srgbClr val="3333FF"/>
                </a:solidFill>
              </a:rPr>
              <a:t>進</a:t>
            </a:r>
            <a:r>
              <a:rPr kumimoji="1" lang="ja-JP" altLang="en-US" dirty="0">
                <a:solidFill>
                  <a:schemeClr val="tx2"/>
                </a:solidFill>
              </a:rPr>
              <a:t>（１斤＝</a:t>
            </a:r>
            <a:r>
              <a:rPr kumimoji="1" lang="en-US" altLang="ja-JP" dirty="0">
                <a:solidFill>
                  <a:srgbClr val="3333FF"/>
                </a:solidFill>
              </a:rPr>
              <a:t>16</a:t>
            </a:r>
            <a:r>
              <a:rPr kumimoji="1" lang="ja-JP" altLang="en-US" dirty="0">
                <a:solidFill>
                  <a:srgbClr val="3333FF"/>
                </a:solidFill>
              </a:rPr>
              <a:t>両</a:t>
            </a:r>
            <a:r>
              <a:rPr kumimoji="1" lang="ja-JP" altLang="en-US" dirty="0">
                <a:solidFill>
                  <a:schemeClr val="tx2"/>
                </a:solidFill>
              </a:rPr>
              <a:t>）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珠の形は</a:t>
            </a:r>
            <a:r>
              <a:rPr kumimoji="1" lang="ja-JP" altLang="en-US" dirty="0">
                <a:solidFill>
                  <a:srgbClr val="3333FF"/>
                </a:solidFill>
              </a:rPr>
              <a:t>楕円形</a:t>
            </a:r>
            <a:endParaRPr kumimoji="1" lang="en-US" altLang="ja-JP" dirty="0">
              <a:solidFill>
                <a:srgbClr val="3333FF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33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1760003-3B6E-4F7B-9217-26F481C1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345" y="1859743"/>
            <a:ext cx="4462895" cy="2355879"/>
          </a:xfrm>
          <a:prstGeom prst="rect">
            <a:avLst/>
          </a:prstGeom>
        </p:spPr>
      </p:pic>
      <p:pic>
        <p:nvPicPr>
          <p:cNvPr id="10" name="図 9">
            <a:hlinkClick r:id="rId3" action="ppaction://hlinksldjump"/>
            <a:extLst>
              <a:ext uri="{FF2B5EF4-FFF2-40B4-BE49-F238E27FC236}">
                <a16:creationId xmlns:a16="http://schemas.microsoft.com/office/drawing/2014/main" id="{49389A9C-3B05-4D83-BAFB-9B7420F9A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91036" y="6043245"/>
            <a:ext cx="396000" cy="31401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69ECBE-D0CB-4EBE-9EFD-D1F6B5B1FF18}"/>
              </a:ext>
            </a:extLst>
          </p:cNvPr>
          <p:cNvSpPr txBox="1"/>
          <p:nvPr/>
        </p:nvSpPr>
        <p:spPr>
          <a:xfrm>
            <a:off x="6886500" y="4383512"/>
            <a:ext cx="46085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>
                <a:solidFill>
                  <a:schemeClr val="tx2"/>
                </a:solidFill>
              </a:rPr>
              <a:t>ホームページ</a:t>
            </a:r>
            <a:r>
              <a:rPr kumimoji="1" lang="en-US" altLang="ja-JP" dirty="0">
                <a:solidFill>
                  <a:schemeClr val="tx2"/>
                </a:solidFill>
              </a:rPr>
              <a:t>『</a:t>
            </a:r>
            <a:r>
              <a:rPr kumimoji="1" lang="ja-JP" altLang="en-US" dirty="0">
                <a:solidFill>
                  <a:schemeClr val="tx2"/>
                </a:solidFill>
              </a:rPr>
              <a:t>白井そろばん博物館</a:t>
            </a:r>
            <a:r>
              <a:rPr kumimoji="1" lang="en-US" altLang="ja-JP" dirty="0">
                <a:solidFill>
                  <a:schemeClr val="tx2"/>
                </a:solidFill>
              </a:rPr>
              <a:t>』</a:t>
            </a:r>
            <a:r>
              <a:rPr kumimoji="1" lang="en-US" altLang="ja-JP" sz="1600" dirty="0">
                <a:solidFill>
                  <a:schemeClr val="tx2"/>
                </a:solidFill>
              </a:rPr>
              <a:t>(14)</a:t>
            </a:r>
            <a:endParaRPr kumimoji="1" lang="en-US" altLang="ja-JP" dirty="0">
              <a:solidFill>
                <a:schemeClr val="tx2"/>
              </a:solidFill>
            </a:endParaRPr>
          </a:p>
        </p:txBody>
      </p:sp>
      <p:pic>
        <p:nvPicPr>
          <p:cNvPr id="12" name="図 11">
            <a:hlinkClick r:id="rId6" action="ppaction://hlinksldjump"/>
            <a:extLst>
              <a:ext uri="{FF2B5EF4-FFF2-40B4-BE49-F238E27FC236}">
                <a16:creationId xmlns:a16="http://schemas.microsoft.com/office/drawing/2014/main" id="{B550FDD6-B3CC-24FC-14BF-A31E6B611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35289" y="6014758"/>
            <a:ext cx="396000" cy="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/>
              <a:t>・参考写真</a:t>
            </a:r>
            <a:r>
              <a:rPr kumimoji="1" lang="en-US" altLang="ja-JP" sz="4000" dirty="0"/>
              <a:t>-7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892" y="1676400"/>
            <a:ext cx="10009111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(4) 2</a:t>
            </a:r>
            <a:r>
              <a:rPr kumimoji="1" lang="ja-JP" altLang="en-US" sz="3200" dirty="0">
                <a:solidFill>
                  <a:schemeClr val="tx2"/>
                </a:solidFill>
              </a:rPr>
              <a:t>進数そろばん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36282" lvl="1" indent="-457200">
              <a:spcBef>
                <a:spcPts val="240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en-US" altLang="ja-JP" sz="2800" dirty="0">
                <a:solidFill>
                  <a:srgbClr val="3333FF"/>
                </a:solidFill>
              </a:rPr>
              <a:t>1</a:t>
            </a:r>
            <a:r>
              <a:rPr lang="ja-JP" altLang="en-US" sz="2800" dirty="0">
                <a:solidFill>
                  <a:srgbClr val="3333FF"/>
                </a:solidFill>
              </a:rPr>
              <a:t>つ珠</a:t>
            </a:r>
            <a:r>
              <a:rPr lang="ja-JP" altLang="en-US" sz="2800" dirty="0">
                <a:solidFill>
                  <a:schemeClr val="tx2"/>
                </a:solidFill>
              </a:rPr>
              <a:t>そろばん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736282" lvl="1" indent="-457200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ja-JP" altLang="en-US" sz="2800" dirty="0">
                <a:solidFill>
                  <a:schemeClr val="tx2"/>
                </a:solidFill>
              </a:rPr>
              <a:t>上げると </a:t>
            </a:r>
            <a:r>
              <a:rPr lang="ja-JP" altLang="en-US" sz="2800" dirty="0">
                <a:solidFill>
                  <a:srgbClr val="3333FF"/>
                </a:solidFill>
              </a:rPr>
              <a:t>１</a:t>
            </a:r>
            <a:r>
              <a:rPr lang="ja-JP" altLang="en-US" sz="2800" dirty="0">
                <a:solidFill>
                  <a:schemeClr val="tx2"/>
                </a:solidFill>
              </a:rPr>
              <a:t>、下げると </a:t>
            </a:r>
            <a:r>
              <a:rPr lang="ja-JP" altLang="en-US" sz="2800" dirty="0">
                <a:solidFill>
                  <a:srgbClr val="3333FF"/>
                </a:solidFill>
              </a:rPr>
              <a:t>０</a:t>
            </a:r>
            <a:endParaRPr lang="en-US" altLang="ja-JP" sz="2800" dirty="0">
              <a:solidFill>
                <a:srgbClr val="3333FF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34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7D5853-EE70-45DF-AD99-497CD49D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525" y="1362435"/>
            <a:ext cx="5492970" cy="42417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ABFEB2-5839-6765-2D2F-B341B773EC9C}"/>
              </a:ext>
            </a:extLst>
          </p:cNvPr>
          <p:cNvSpPr txBox="1"/>
          <p:nvPr/>
        </p:nvSpPr>
        <p:spPr>
          <a:xfrm>
            <a:off x="4582244" y="5696234"/>
            <a:ext cx="7606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082" lvl="1" indent="0">
              <a:buNone/>
            </a:pPr>
            <a:r>
              <a:rPr kumimoji="1" lang="ja-JP" altLang="en-US" sz="2000" dirty="0">
                <a:solidFill>
                  <a:schemeClr val="tx2"/>
                </a:solidFill>
              </a:rPr>
              <a:t>ユーチューブ</a:t>
            </a:r>
            <a:r>
              <a:rPr kumimoji="1" lang="en-US" altLang="ja-JP" sz="2000" dirty="0">
                <a:solidFill>
                  <a:schemeClr val="tx2"/>
                </a:solidFill>
              </a:rPr>
              <a:t>『</a:t>
            </a:r>
            <a:r>
              <a:rPr kumimoji="1" lang="ja-JP" altLang="en-US" sz="2000" dirty="0">
                <a:solidFill>
                  <a:schemeClr val="tx2"/>
                </a:solidFill>
              </a:rPr>
              <a:t>そろばんの博物館「中国珠算博物館」</a:t>
            </a:r>
            <a:r>
              <a:rPr kumimoji="1" lang="en-US" altLang="ja-JP" sz="2000" dirty="0">
                <a:solidFill>
                  <a:schemeClr val="tx2"/>
                </a:solidFill>
              </a:rPr>
              <a:t>』</a:t>
            </a:r>
            <a:r>
              <a:rPr kumimoji="1" lang="ja-JP" altLang="en-US" dirty="0">
                <a:solidFill>
                  <a:schemeClr val="tx2"/>
                </a:solidFill>
              </a:rPr>
              <a:t>（５）</a:t>
            </a:r>
            <a:endParaRPr kumimoji="1" lang="en-US" altLang="ja-JP" sz="2000" dirty="0">
              <a:solidFill>
                <a:schemeClr val="tx2"/>
              </a:solidFill>
            </a:endParaRPr>
          </a:p>
        </p:txBody>
      </p:sp>
      <p:pic>
        <p:nvPicPr>
          <p:cNvPr id="10" name="図 9">
            <a:hlinkClick r:id="rId3" action="ppaction://hlinksldjump"/>
            <a:extLst>
              <a:ext uri="{FF2B5EF4-FFF2-40B4-BE49-F238E27FC236}">
                <a16:creationId xmlns:a16="http://schemas.microsoft.com/office/drawing/2014/main" id="{6CF760BF-C029-C7DD-5F49-657016CA5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12161" y="6063762"/>
            <a:ext cx="396000" cy="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3.3 </a:t>
            </a:r>
            <a:r>
              <a:rPr kumimoji="1" lang="ja-JP" altLang="en-US" sz="4000" dirty="0"/>
              <a:t>計算機の歴史</a:t>
            </a:r>
            <a:r>
              <a:rPr kumimoji="1" lang="en-US" altLang="ja-JP" sz="4000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ts val="1800"/>
              </a:spcBef>
              <a:buAutoNum type="arabicParenBoth"/>
            </a:pPr>
            <a:r>
              <a:rPr kumimoji="1" lang="ja-JP" altLang="en-US" dirty="0">
                <a:solidFill>
                  <a:schemeClr val="tx2"/>
                </a:solidFill>
              </a:rPr>
              <a:t>世界最古の計算機：アンティキテラ（ギリシャ）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514350" indent="-514350">
              <a:spcBef>
                <a:spcPts val="1800"/>
              </a:spcBef>
              <a:buAutoNum type="arabicParenBoth"/>
            </a:pPr>
            <a:r>
              <a:rPr kumimoji="1" lang="ja-JP" altLang="en-US" dirty="0">
                <a:solidFill>
                  <a:schemeClr val="tx2"/>
                </a:solidFill>
              </a:rPr>
              <a:t>パスカルの計算機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514350" indent="-514350">
              <a:spcBef>
                <a:spcPts val="1800"/>
              </a:spcBef>
              <a:buAutoNum type="arabicParenBoth"/>
            </a:pPr>
            <a:r>
              <a:rPr kumimoji="1" lang="ja-JP" altLang="en-US" dirty="0">
                <a:solidFill>
                  <a:schemeClr val="tx2"/>
                </a:solidFill>
              </a:rPr>
              <a:t>ライプニッツの計算機</a:t>
            </a:r>
            <a:endParaRPr lang="en-US" altLang="ja-JP" dirty="0">
              <a:solidFill>
                <a:schemeClr val="tx2"/>
              </a:solidFill>
            </a:endParaRPr>
          </a:p>
          <a:p>
            <a:pPr marL="514350" indent="-514350">
              <a:spcBef>
                <a:spcPts val="1800"/>
              </a:spcBef>
              <a:buAutoNum type="arabicParenBoth"/>
            </a:pPr>
            <a:r>
              <a:rPr kumimoji="1" lang="ja-JP" altLang="en-US" dirty="0">
                <a:solidFill>
                  <a:schemeClr val="tx2"/>
                </a:solidFill>
              </a:rPr>
              <a:t>バベッジの解析機関（階差機関 ⇒ 解析機関）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514350" indent="-514350">
              <a:spcBef>
                <a:spcPts val="1800"/>
              </a:spcBef>
              <a:buAutoNum type="arabicParenBoth"/>
            </a:pPr>
            <a:r>
              <a:rPr kumimoji="1" lang="ja-JP" altLang="en-US" dirty="0">
                <a:solidFill>
                  <a:schemeClr val="tx2"/>
                </a:solidFill>
              </a:rPr>
              <a:t>ホレリスの</a:t>
            </a:r>
            <a:r>
              <a:rPr kumimoji="1" lang="en-US" altLang="ja-JP" dirty="0">
                <a:solidFill>
                  <a:schemeClr val="tx2"/>
                </a:solidFill>
              </a:rPr>
              <a:t>PCS</a:t>
            </a:r>
          </a:p>
          <a:p>
            <a:pPr marL="514350" indent="-514350">
              <a:spcBef>
                <a:spcPts val="1800"/>
              </a:spcBef>
              <a:buAutoNum type="arabicParenBoth"/>
            </a:pPr>
            <a:r>
              <a:rPr kumimoji="1" lang="ja-JP" altLang="en-US" dirty="0">
                <a:solidFill>
                  <a:schemeClr val="tx2"/>
                </a:solidFill>
              </a:rPr>
              <a:t>リレー式計算機（ベル研の</a:t>
            </a:r>
            <a:r>
              <a:rPr kumimoji="1" lang="en-US" altLang="ja-JP" dirty="0">
                <a:solidFill>
                  <a:schemeClr val="tx2"/>
                </a:solidFill>
              </a:rPr>
              <a:t>MODEL1 </a:t>
            </a:r>
            <a:r>
              <a:rPr kumimoji="1" lang="ja-JP" altLang="en-US" dirty="0">
                <a:solidFill>
                  <a:schemeClr val="tx2"/>
                </a:solidFill>
              </a:rPr>
              <a:t>⇒ エイケンの</a:t>
            </a:r>
            <a:r>
              <a:rPr kumimoji="1" lang="en-US" altLang="ja-JP" dirty="0">
                <a:solidFill>
                  <a:schemeClr val="tx2"/>
                </a:solidFill>
              </a:rPr>
              <a:t>MARK1</a:t>
            </a:r>
            <a:r>
              <a:rPr kumimoji="1" lang="ja-JP" altLang="en-US" dirty="0">
                <a:solidFill>
                  <a:schemeClr val="tx2"/>
                </a:solidFill>
              </a:rPr>
              <a:t>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35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911A93-689F-4B05-BAF9-2F973A73CA13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３．コンピュータの歴史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C45F85A-AB13-BC45-08CF-BBF73C97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32" y="110615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3.3 </a:t>
            </a:r>
            <a:r>
              <a:rPr kumimoji="1" lang="ja-JP" altLang="en-US" sz="4000" dirty="0"/>
              <a:t>計算機の歴史</a:t>
            </a:r>
            <a:r>
              <a:rPr kumimoji="1" lang="en-US" altLang="ja-JP" sz="4000" dirty="0"/>
              <a:t>-2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676400"/>
            <a:ext cx="10633247" cy="48006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en-US" altLang="ja-JP" sz="3500" dirty="0"/>
              <a:t>(7) </a:t>
            </a:r>
            <a:r>
              <a:rPr kumimoji="1" lang="ja-JP" altLang="en-US" sz="3500" dirty="0">
                <a:solidFill>
                  <a:srgbClr val="3333FF"/>
                </a:solidFill>
              </a:rPr>
              <a:t>電子計算機</a:t>
            </a:r>
            <a:endParaRPr lang="en-US" altLang="ja-JP" sz="3500" dirty="0">
              <a:solidFill>
                <a:srgbClr val="3333FF"/>
              </a:solidFill>
            </a:endParaRP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ABC</a:t>
            </a:r>
            <a:r>
              <a:rPr lang="ja-JP" altLang="en-US" dirty="0">
                <a:solidFill>
                  <a:schemeClr val="tx2"/>
                </a:solidFill>
              </a:rPr>
              <a:t>：</a:t>
            </a:r>
            <a:r>
              <a:rPr lang="en-US" altLang="ja-JP" sz="2400" dirty="0">
                <a:solidFill>
                  <a:schemeClr val="tx2"/>
                </a:solidFill>
              </a:rPr>
              <a:t>Atanasoff and Berry Computer,1942</a:t>
            </a: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ENIAC</a:t>
            </a:r>
            <a:r>
              <a:rPr lang="ja-JP" altLang="en-US" sz="2400" dirty="0">
                <a:solidFill>
                  <a:schemeClr val="tx2"/>
                </a:solidFill>
              </a:rPr>
              <a:t>：</a:t>
            </a:r>
            <a:r>
              <a:rPr lang="en-US" altLang="ja-JP" sz="2400" dirty="0">
                <a:solidFill>
                  <a:schemeClr val="tx2"/>
                </a:solidFill>
              </a:rPr>
              <a:t>Electronic Numerical Integrator and Computer,1946</a:t>
            </a: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EDSAC</a:t>
            </a:r>
            <a:r>
              <a:rPr lang="ja-JP" altLang="en-US" sz="2400" dirty="0">
                <a:solidFill>
                  <a:schemeClr val="tx2"/>
                </a:solidFill>
              </a:rPr>
              <a:t>：</a:t>
            </a:r>
            <a:r>
              <a:rPr lang="en-US" altLang="ja-JP" sz="2400" dirty="0">
                <a:solidFill>
                  <a:schemeClr val="tx2"/>
                </a:solidFill>
              </a:rPr>
              <a:t>Electronic Storage Automatic Calculator,1949 </a:t>
            </a: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EDVAC</a:t>
            </a:r>
            <a:r>
              <a:rPr lang="ja-JP" altLang="en-US" sz="2400" dirty="0">
                <a:solidFill>
                  <a:schemeClr val="tx2"/>
                </a:solidFill>
              </a:rPr>
              <a:t>：</a:t>
            </a:r>
            <a:r>
              <a:rPr lang="en-US" altLang="ja-JP" sz="2400" dirty="0">
                <a:solidFill>
                  <a:schemeClr val="tx2"/>
                </a:solidFill>
              </a:rPr>
              <a:t>Electronic Discrete Variable Automatic Computer,1951</a:t>
            </a: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UNIVAC-1</a:t>
            </a:r>
            <a:r>
              <a:rPr lang="ja-JP" altLang="en-US" sz="2400" dirty="0">
                <a:solidFill>
                  <a:schemeClr val="tx2"/>
                </a:solidFill>
              </a:rPr>
              <a:t>：</a:t>
            </a:r>
            <a:r>
              <a:rPr lang="en-US" altLang="ja-JP" sz="2400" dirty="0" err="1">
                <a:solidFill>
                  <a:schemeClr val="tx2"/>
                </a:solidFill>
              </a:rPr>
              <a:t>UNIVersal</a:t>
            </a:r>
            <a:r>
              <a:rPr lang="en-US" altLang="ja-JP" sz="2400" dirty="0">
                <a:solidFill>
                  <a:schemeClr val="tx2"/>
                </a:solidFill>
              </a:rPr>
              <a:t> Automatic Computer I</a:t>
            </a: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IBM701</a:t>
            </a:r>
            <a:r>
              <a:rPr lang="ja-JP" altLang="en-US" dirty="0">
                <a:solidFill>
                  <a:schemeClr val="tx2"/>
                </a:solidFill>
              </a:rPr>
              <a:t>、</a:t>
            </a:r>
            <a:r>
              <a:rPr lang="en-US" altLang="ja-JP" dirty="0">
                <a:solidFill>
                  <a:schemeClr val="tx2"/>
                </a:solidFill>
              </a:rPr>
              <a:t>IBM702</a:t>
            </a: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Whirlwind</a:t>
            </a:r>
            <a:r>
              <a:rPr lang="ja-JP" altLang="en-US" dirty="0">
                <a:solidFill>
                  <a:schemeClr val="tx2"/>
                </a:solidFill>
              </a:rPr>
              <a:t>：</a:t>
            </a:r>
            <a:r>
              <a:rPr lang="ja-JP" altLang="en-US" sz="2400" dirty="0">
                <a:solidFill>
                  <a:schemeClr val="tx2"/>
                </a:solidFill>
              </a:rPr>
              <a:t>つむじ風のこと</a:t>
            </a:r>
            <a:endParaRPr lang="en-US" altLang="ja-JP" sz="2400" dirty="0">
              <a:solidFill>
                <a:schemeClr val="tx2"/>
              </a:solidFill>
            </a:endParaRPr>
          </a:p>
          <a:p>
            <a:pPr marL="793432" lvl="1" indent="-5143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tx2"/>
                </a:solidFill>
              </a:rPr>
              <a:t>IBM608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36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911A93-689F-4B05-BAF9-2F973A73CA13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３．コンピュータの歴史</a:t>
            </a:r>
          </a:p>
        </p:txBody>
      </p:sp>
    </p:spTree>
    <p:extLst>
      <p:ext uri="{BB962C8B-B14F-4D97-AF65-F5344CB8AC3E}">
        <p14:creationId xmlns:p14="http://schemas.microsoft.com/office/powerpoint/2010/main" val="13629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3.4 </a:t>
            </a:r>
            <a:r>
              <a:rPr kumimoji="1" lang="ja-JP" altLang="en-US" sz="4000" dirty="0"/>
              <a:t>ディジタル・コンピュータの発展</a:t>
            </a:r>
            <a:r>
              <a:rPr kumimoji="1" lang="en-US" altLang="ja-JP" sz="4000" dirty="0"/>
              <a:t>-1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908" y="1676400"/>
            <a:ext cx="10441160" cy="4834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>
                <a:solidFill>
                  <a:schemeClr val="tx2"/>
                </a:solidFill>
              </a:rPr>
              <a:t>＊世代：コンピュータの演算装置の</a:t>
            </a:r>
            <a:r>
              <a:rPr kumimoji="1" lang="ja-JP" altLang="en-US" dirty="0">
                <a:solidFill>
                  <a:srgbClr val="3333FF"/>
                </a:solidFill>
              </a:rPr>
              <a:t>素子</a:t>
            </a:r>
            <a:r>
              <a:rPr kumimoji="1" lang="ja-JP" altLang="en-US" dirty="0">
                <a:solidFill>
                  <a:schemeClr val="tx2"/>
                </a:solidFill>
              </a:rPr>
              <a:t>の種類により分類</a:t>
            </a:r>
            <a:br>
              <a:rPr kumimoji="1" lang="en-US" altLang="ja-JP" dirty="0">
                <a:solidFill>
                  <a:schemeClr val="tx2"/>
                </a:solidFill>
              </a:rPr>
            </a:br>
            <a:r>
              <a:rPr kumimoji="1" lang="ja-JP" altLang="en-US" dirty="0">
                <a:solidFill>
                  <a:schemeClr val="tx2"/>
                </a:solidFill>
              </a:rPr>
              <a:t>　　　　　（第四世代まで）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514350" indent="-514350">
              <a:buAutoNum type="arabicParenBoth"/>
            </a:pPr>
            <a:r>
              <a:rPr kumimoji="1" lang="ja-JP" altLang="en-US" sz="3200" dirty="0">
                <a:solidFill>
                  <a:schemeClr val="tx2"/>
                </a:solidFill>
              </a:rPr>
              <a:t>第一世代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rgbClr val="3333FF"/>
                </a:solidFill>
              </a:rPr>
              <a:t>真空管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514350" indent="-514350">
              <a:buAutoNum type="arabicParenBoth"/>
            </a:pPr>
            <a:r>
              <a:rPr kumimoji="1" lang="ja-JP" altLang="en-US" sz="3200" dirty="0">
                <a:solidFill>
                  <a:schemeClr val="tx2"/>
                </a:solidFill>
              </a:rPr>
              <a:t>第二世代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rgbClr val="3333FF"/>
                </a:solidFill>
              </a:rPr>
              <a:t>トランジスタ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514350" indent="-514350">
              <a:buFont typeface="Arial" pitchFamily="34" charset="0"/>
              <a:buAutoNum type="arabicParenBoth"/>
            </a:pPr>
            <a:r>
              <a:rPr kumimoji="1" lang="ja-JP" altLang="en-US" sz="3200" dirty="0">
                <a:solidFill>
                  <a:schemeClr val="tx2"/>
                </a:solidFill>
              </a:rPr>
              <a:t>第三世代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rgbClr val="3333FF"/>
                </a:solidFill>
              </a:rPr>
              <a:t>集積回路（</a:t>
            </a:r>
            <a:r>
              <a:rPr lang="en-US" altLang="ja-JP" sz="2800" dirty="0">
                <a:solidFill>
                  <a:srgbClr val="3333FF"/>
                </a:solidFill>
              </a:rPr>
              <a:t>IC</a:t>
            </a:r>
            <a:r>
              <a:rPr lang="ja-JP" altLang="en-US" sz="2800" dirty="0">
                <a:solidFill>
                  <a:srgbClr val="3333FF"/>
                </a:solidFill>
              </a:rPr>
              <a:t>）</a:t>
            </a:r>
            <a:endParaRPr lang="en-US" altLang="ja-JP" sz="2800" dirty="0">
              <a:solidFill>
                <a:srgbClr val="3333FF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37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911A93-689F-4B05-BAF9-2F973A73CA13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３．コンピュータの歴史</a:t>
            </a:r>
          </a:p>
        </p:txBody>
      </p:sp>
    </p:spTree>
    <p:extLst>
      <p:ext uri="{BB962C8B-B14F-4D97-AF65-F5344CB8AC3E}">
        <p14:creationId xmlns:p14="http://schemas.microsoft.com/office/powerpoint/2010/main" val="31332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3.4 </a:t>
            </a:r>
            <a:r>
              <a:rPr kumimoji="1" lang="ja-JP" altLang="en-US" sz="4000" dirty="0"/>
              <a:t>ディジタル・コンピュータの発展</a:t>
            </a:r>
            <a:r>
              <a:rPr kumimoji="1" lang="en-US" altLang="ja-JP" sz="4000" dirty="0"/>
              <a:t>-2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218" y="1890841"/>
            <a:ext cx="10513168" cy="483491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(4) </a:t>
            </a:r>
            <a:r>
              <a:rPr kumimoji="1" lang="ja-JP" altLang="en-US" sz="3200" dirty="0">
                <a:solidFill>
                  <a:schemeClr val="tx2"/>
                </a:solidFill>
              </a:rPr>
              <a:t>第四世代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36282" lvl="1" indent="-4572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rgbClr val="3333FF"/>
                </a:solidFill>
              </a:rPr>
              <a:t>超集積回路</a:t>
            </a:r>
            <a:r>
              <a:rPr lang="ja-JP" altLang="en-US" sz="2800" dirty="0">
                <a:solidFill>
                  <a:schemeClr val="tx2"/>
                </a:solidFill>
              </a:rPr>
              <a:t>（</a:t>
            </a:r>
            <a:r>
              <a:rPr lang="en-US" altLang="ja-JP" sz="2800" dirty="0">
                <a:solidFill>
                  <a:schemeClr val="tx2"/>
                </a:solidFill>
              </a:rPr>
              <a:t>LSI </a:t>
            </a:r>
            <a:r>
              <a:rPr lang="ja-JP" altLang="en-US" sz="2800" dirty="0">
                <a:solidFill>
                  <a:schemeClr val="tx2"/>
                </a:solidFill>
              </a:rPr>
              <a:t>⇒ </a:t>
            </a:r>
            <a:r>
              <a:rPr lang="en-US" altLang="ja-JP" sz="2800" dirty="0">
                <a:solidFill>
                  <a:schemeClr val="tx2"/>
                </a:solidFill>
              </a:rPr>
              <a:t>VLSI</a:t>
            </a:r>
            <a:r>
              <a:rPr lang="ja-JP" altLang="en-US" sz="2800" dirty="0">
                <a:solidFill>
                  <a:schemeClr val="tx2"/>
                </a:solidFill>
              </a:rPr>
              <a:t>）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en-US" altLang="ja-JP" sz="3200" dirty="0"/>
              <a:t>(5) </a:t>
            </a:r>
            <a:r>
              <a:rPr kumimoji="1" lang="ja-JP" altLang="en-US" sz="3200" dirty="0"/>
              <a:t>第五世代</a:t>
            </a:r>
            <a:endParaRPr kumimoji="1" lang="en-US" altLang="ja-JP" sz="3200" dirty="0"/>
          </a:p>
          <a:p>
            <a:pPr marL="736282" lvl="1" indent="-4572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rgbClr val="3333FF"/>
                </a:solidFill>
              </a:rPr>
              <a:t>非ノイマン型</a:t>
            </a:r>
            <a:r>
              <a:rPr lang="ja-JP" altLang="en-US" sz="2800" dirty="0">
                <a:solidFill>
                  <a:schemeClr val="tx2"/>
                </a:solidFill>
              </a:rPr>
              <a:t>設計方針、</a:t>
            </a:r>
            <a:r>
              <a:rPr lang="ja-JP" altLang="en-US" sz="2800" dirty="0">
                <a:solidFill>
                  <a:srgbClr val="3333FF"/>
                </a:solidFill>
              </a:rPr>
              <a:t>人工知能</a:t>
            </a:r>
            <a:r>
              <a:rPr lang="ja-JP" altLang="en-US" sz="2800" dirty="0">
                <a:solidFill>
                  <a:schemeClr val="tx2"/>
                </a:solidFill>
              </a:rPr>
              <a:t>対応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736282" lvl="1" indent="-45720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ja-JP" altLang="en-US" sz="2800" dirty="0">
                <a:solidFill>
                  <a:schemeClr val="tx2"/>
                </a:solidFill>
              </a:rPr>
              <a:t>新世代技術開発機構が開発 ⇒ </a:t>
            </a:r>
            <a:r>
              <a:rPr lang="ja-JP" altLang="en-US" sz="2800" dirty="0">
                <a:solidFill>
                  <a:srgbClr val="3333FF"/>
                </a:solidFill>
              </a:rPr>
              <a:t>失敗</a:t>
            </a:r>
            <a:r>
              <a:rPr lang="ja-JP" altLang="en-US" sz="2800" dirty="0">
                <a:solidFill>
                  <a:schemeClr val="tx2"/>
                </a:solidFill>
              </a:rPr>
              <a:t>に帰した</a:t>
            </a:r>
            <a:br>
              <a:rPr lang="en-US" altLang="ja-JP" sz="2800" dirty="0"/>
            </a:br>
            <a:r>
              <a:rPr lang="ja-JP" altLang="en-US" sz="2800" dirty="0">
                <a:solidFill>
                  <a:schemeClr val="tx2"/>
                </a:solidFill>
              </a:rPr>
              <a:t> ⇒ </a:t>
            </a:r>
            <a:r>
              <a:rPr lang="en-US" altLang="ja-JP" sz="2800" dirty="0">
                <a:solidFill>
                  <a:srgbClr val="3333FF"/>
                </a:solidFill>
              </a:rPr>
              <a:t>AI</a:t>
            </a:r>
            <a:r>
              <a:rPr lang="ja-JP" altLang="en-US" sz="2800" dirty="0">
                <a:solidFill>
                  <a:srgbClr val="3333FF"/>
                </a:solidFill>
              </a:rPr>
              <a:t>技術者</a:t>
            </a:r>
            <a:r>
              <a:rPr lang="ja-JP" altLang="en-US" sz="2800" dirty="0">
                <a:solidFill>
                  <a:schemeClr val="tx2"/>
                </a:solidFill>
              </a:rPr>
              <a:t>を排出</a:t>
            </a:r>
            <a:endParaRPr lang="en-US" altLang="ja-JP" sz="28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38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911A93-689F-4B05-BAF9-2F973A73CA13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３．コンピュータの歴史</a:t>
            </a:r>
          </a:p>
        </p:txBody>
      </p:sp>
    </p:spTree>
    <p:extLst>
      <p:ext uri="{BB962C8B-B14F-4D97-AF65-F5344CB8AC3E}">
        <p14:creationId xmlns:p14="http://schemas.microsoft.com/office/powerpoint/2010/main" val="13033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116632"/>
            <a:ext cx="9601200" cy="903312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3.5 </a:t>
            </a:r>
            <a:r>
              <a:rPr kumimoji="1" lang="ja-JP" altLang="en-US" sz="4000" dirty="0"/>
              <a:t>これからのコンピュータ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052736"/>
            <a:ext cx="10657184" cy="559673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kumimoji="1" lang="en-US" altLang="ja-JP" sz="3200" dirty="0"/>
              <a:t>(6</a:t>
            </a:r>
            <a:r>
              <a:rPr kumimoji="1" lang="ja-JP" altLang="en-US" sz="3200" dirty="0"/>
              <a:t>）</a:t>
            </a:r>
            <a:r>
              <a:rPr kumimoji="1" lang="ja-JP" altLang="en-US" sz="3200" dirty="0">
                <a:solidFill>
                  <a:schemeClr val="tx2"/>
                </a:solidFill>
              </a:rPr>
              <a:t>第六世代コンピュータ</a:t>
            </a:r>
            <a:r>
              <a:rPr kumimoji="1" lang="en-US" altLang="ja-JP" sz="3200" dirty="0">
                <a:solidFill>
                  <a:schemeClr val="tx2"/>
                </a:solidFill>
              </a:rPr>
              <a:t>-1</a:t>
            </a:r>
          </a:p>
          <a:p>
            <a:pPr marL="736282" lvl="1" indent="-4572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非ノイマン型</a:t>
            </a:r>
            <a:r>
              <a:rPr kumimoji="1" lang="ja-JP" altLang="en-US" sz="2800" dirty="0">
                <a:solidFill>
                  <a:schemeClr val="tx2"/>
                </a:solidFill>
              </a:rPr>
              <a:t>コンピュータ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光</a:t>
            </a:r>
            <a:r>
              <a:rPr kumimoji="1" lang="ja-JP" altLang="en-US" sz="2800" dirty="0">
                <a:solidFill>
                  <a:schemeClr val="tx2"/>
                </a:solidFill>
              </a:rPr>
              <a:t>コンピュータ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量子</a:t>
            </a:r>
            <a:r>
              <a:rPr kumimoji="1" lang="ja-JP" altLang="en-US" sz="2800" dirty="0">
                <a:solidFill>
                  <a:schemeClr val="tx2"/>
                </a:solidFill>
              </a:rPr>
              <a:t>コンピュータ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物質の</a:t>
            </a:r>
            <a:r>
              <a:rPr kumimoji="1" lang="ja-JP" altLang="en-US" sz="2600" dirty="0">
                <a:solidFill>
                  <a:srgbClr val="3333FF"/>
                </a:solidFill>
              </a:rPr>
              <a:t>量子としての振る舞い</a:t>
            </a:r>
            <a:r>
              <a:rPr kumimoji="1" lang="ja-JP" altLang="en-US" sz="2600" dirty="0">
                <a:solidFill>
                  <a:schemeClr val="tx2"/>
                </a:solidFill>
              </a:rPr>
              <a:t>を素子として用いるコンピュータ</a:t>
            </a:r>
            <a:r>
              <a:rPr kumimoji="1" lang="en-US" altLang="ja-JP" sz="2000" dirty="0">
                <a:solidFill>
                  <a:schemeClr val="tx2"/>
                </a:solidFill>
              </a:rPr>
              <a:t>(9)</a:t>
            </a:r>
            <a:endParaRPr kumimoji="1" lang="en-US" altLang="ja-JP" sz="26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一部が実用化段階に入っている</a:t>
            </a:r>
            <a:endParaRPr lang="en-US" altLang="ja-JP" sz="26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バイオ</a:t>
            </a:r>
            <a:r>
              <a:rPr kumimoji="1" lang="ja-JP" altLang="en-US" sz="2800" dirty="0"/>
              <a:t>コンピュータ</a:t>
            </a:r>
            <a:endParaRPr kumimoji="1" lang="en-US" altLang="ja-JP" sz="2800" dirty="0"/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rgbClr val="3333FF"/>
                </a:solidFill>
              </a:rPr>
              <a:t>タンパク質や核酸</a:t>
            </a:r>
            <a:r>
              <a:rPr kumimoji="1" lang="ja-JP" altLang="en-US" dirty="0">
                <a:solidFill>
                  <a:schemeClr val="tx2"/>
                </a:solidFill>
              </a:rPr>
              <a:t>などを素子として用いるコンピュータ</a:t>
            </a:r>
            <a:r>
              <a:rPr kumimoji="1" lang="en-US" altLang="ja-JP" sz="1800" dirty="0">
                <a:solidFill>
                  <a:schemeClr val="tx2"/>
                </a:solidFill>
              </a:rPr>
              <a:t>(11)</a:t>
            </a:r>
          </a:p>
          <a:p>
            <a:pPr marL="1067752" lvl="2" indent="-5143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種類（狭義から広義へ）</a:t>
            </a:r>
            <a:r>
              <a:rPr kumimoji="1" lang="en-US" altLang="ja-JP" sz="1800" dirty="0">
                <a:solidFill>
                  <a:schemeClr val="tx2"/>
                </a:solidFill>
              </a:rPr>
              <a:t>(12)</a:t>
            </a:r>
          </a:p>
          <a:p>
            <a:pPr marL="1342072" lvl="3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rgbClr val="3333FF"/>
                </a:solidFill>
              </a:rPr>
              <a:t>ニューロ</a:t>
            </a:r>
            <a:r>
              <a:rPr kumimoji="1" lang="ja-JP" altLang="en-US" sz="2400" dirty="0"/>
              <a:t>・コンピュータ</a:t>
            </a:r>
            <a:endParaRPr kumimoji="1" lang="en-US" altLang="ja-JP" sz="2400" dirty="0"/>
          </a:p>
          <a:p>
            <a:pPr marL="1342072" lvl="3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solidFill>
                  <a:srgbClr val="3333FF"/>
                </a:solidFill>
              </a:rPr>
              <a:t>粘菌</a:t>
            </a:r>
            <a:r>
              <a:rPr kumimoji="1" lang="ja-JP" altLang="en-US" sz="2400" dirty="0">
                <a:solidFill>
                  <a:schemeClr val="tx2"/>
                </a:solidFill>
              </a:rPr>
              <a:t>コンピュータ</a:t>
            </a:r>
            <a:endParaRPr kumimoji="1" lang="en-US" altLang="ja-JP" sz="2400" dirty="0">
              <a:solidFill>
                <a:schemeClr val="tx2"/>
              </a:solidFill>
            </a:endParaRPr>
          </a:p>
          <a:p>
            <a:pPr marL="1342072" lvl="3" indent="-5143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solidFill>
                  <a:srgbClr val="3333FF"/>
                </a:solidFill>
              </a:rPr>
              <a:t>DNA</a:t>
            </a:r>
            <a:r>
              <a:rPr kumimoji="1" lang="ja-JP" altLang="en-US" sz="2400" dirty="0">
                <a:solidFill>
                  <a:schemeClr val="tx2"/>
                </a:solidFill>
              </a:rPr>
              <a:t>コンピュータ</a:t>
            </a:r>
            <a:endParaRPr kumimoji="1" lang="en-US" altLang="ja-JP" sz="31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39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911A93-689F-4B05-BAF9-2F973A73CA13}"/>
              </a:ext>
            </a:extLst>
          </p:cNvPr>
          <p:cNvSpPr txBox="1"/>
          <p:nvPr/>
        </p:nvSpPr>
        <p:spPr>
          <a:xfrm>
            <a:off x="9262764" y="346684"/>
            <a:ext cx="28803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３．コンピュータの歴史</a:t>
            </a:r>
          </a:p>
        </p:txBody>
      </p:sp>
    </p:spTree>
    <p:extLst>
      <p:ext uri="{BB962C8B-B14F-4D97-AF65-F5344CB8AC3E}">
        <p14:creationId xmlns:p14="http://schemas.microsoft.com/office/powerpoint/2010/main" val="19459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/>
              <a:t>１．そろばんとコンピュータの共通点は？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5" y="1844824"/>
            <a:ext cx="9265097" cy="432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1.1 </a:t>
            </a:r>
            <a:r>
              <a:rPr kumimoji="1" lang="ja-JP" altLang="en-US" sz="3200" dirty="0"/>
              <a:t>一般</a:t>
            </a:r>
            <a:r>
              <a:rPr kumimoji="1" lang="ja-JP" altLang="en-US" sz="3200" dirty="0">
                <a:solidFill>
                  <a:srgbClr val="3333FF"/>
                </a:solidFill>
              </a:rPr>
              <a:t>常識</a:t>
            </a:r>
            <a:r>
              <a:rPr kumimoji="1" lang="ja-JP" altLang="en-US" sz="3200" dirty="0"/>
              <a:t>の共通点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1.2 </a:t>
            </a:r>
            <a:r>
              <a:rPr kumimoji="1" lang="ja-JP" altLang="en-US" sz="3200" dirty="0"/>
              <a:t>そろばんとは</a:t>
            </a:r>
            <a:r>
              <a:rPr kumimoji="1" lang="ja-JP" altLang="en-US" sz="3200" dirty="0">
                <a:solidFill>
                  <a:srgbClr val="3333FF"/>
                </a:solidFill>
              </a:rPr>
              <a:t>なにか</a:t>
            </a:r>
            <a:endParaRPr kumimoji="1" lang="en-US" altLang="ja-JP" sz="3200" dirty="0">
              <a:solidFill>
                <a:srgbClr val="3333FF"/>
              </a:solidFill>
            </a:endParaRPr>
          </a:p>
          <a:p>
            <a:pPr marL="0" indent="0">
              <a:buNone/>
            </a:pPr>
            <a:r>
              <a:rPr kumimoji="1" lang="en-US" altLang="ja-JP" sz="3200" dirty="0"/>
              <a:t>1.3 </a:t>
            </a:r>
            <a:r>
              <a:rPr kumimoji="1" lang="ja-JP" altLang="en-US" sz="3200" dirty="0"/>
              <a:t>コンピュータとは</a:t>
            </a:r>
            <a:r>
              <a:rPr kumimoji="1" lang="ja-JP" altLang="en-US" sz="3200" dirty="0">
                <a:solidFill>
                  <a:srgbClr val="3333FF"/>
                </a:solidFill>
              </a:rPr>
              <a:t>なにか</a:t>
            </a:r>
            <a:endParaRPr kumimoji="1" lang="en-US" altLang="ja-JP" sz="3200" dirty="0">
              <a:solidFill>
                <a:srgbClr val="3333FF"/>
              </a:solidFill>
            </a:endParaRPr>
          </a:p>
          <a:p>
            <a:pPr marL="0" indent="0">
              <a:buNone/>
            </a:pPr>
            <a:r>
              <a:rPr kumimoji="1" lang="en-US" altLang="ja-JP" sz="3200" dirty="0"/>
              <a:t>1.4 </a:t>
            </a:r>
            <a:r>
              <a:rPr kumimoji="1" lang="ja-JP" altLang="en-US" sz="3200" dirty="0">
                <a:solidFill>
                  <a:srgbClr val="3333FF"/>
                </a:solidFill>
              </a:rPr>
              <a:t>共通点</a:t>
            </a:r>
            <a:r>
              <a:rPr kumimoji="1" lang="ja-JP" altLang="en-US" sz="3200" dirty="0"/>
              <a:t>はなにか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1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/>
              <a:t>・参考用語</a:t>
            </a:r>
            <a:r>
              <a:rPr kumimoji="1" lang="en-US" altLang="ja-JP" sz="4000" dirty="0"/>
              <a:t>-1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676400"/>
            <a:ext cx="10129191" cy="4495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 pitchFamily="34" charset="0"/>
              <a:buAutoNum type="arabicParenBoth"/>
            </a:pPr>
            <a:r>
              <a:rPr kumimoji="1" lang="ja-JP" altLang="en-US" dirty="0">
                <a:solidFill>
                  <a:schemeClr val="tx2"/>
                </a:solidFill>
              </a:rPr>
              <a:t>定義とは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793432" lvl="1" indent="-514350"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ある</a:t>
            </a:r>
            <a:r>
              <a:rPr kumimoji="1" lang="ja-JP" altLang="en-US" dirty="0">
                <a:solidFill>
                  <a:srgbClr val="3333FF"/>
                </a:solidFill>
              </a:rPr>
              <a:t>概念の内容</a:t>
            </a:r>
            <a:r>
              <a:rPr kumimoji="1" lang="ja-JP" altLang="en-US" dirty="0">
                <a:solidFill>
                  <a:schemeClr val="tx2"/>
                </a:solidFill>
              </a:rPr>
              <a:t>やある</a:t>
            </a:r>
            <a:r>
              <a:rPr kumimoji="1" lang="ja-JP" altLang="en-US" dirty="0">
                <a:solidFill>
                  <a:srgbClr val="3333FF"/>
                </a:solidFill>
              </a:rPr>
              <a:t>語の意味</a:t>
            </a:r>
            <a:r>
              <a:rPr kumimoji="1" lang="ja-JP" altLang="en-US" dirty="0">
                <a:solidFill>
                  <a:schemeClr val="tx2"/>
                </a:solidFill>
              </a:rPr>
              <a:t>を、他と</a:t>
            </a:r>
            <a:r>
              <a:rPr kumimoji="1" lang="ja-JP" altLang="en-US" dirty="0">
                <a:solidFill>
                  <a:srgbClr val="3333FF"/>
                </a:solidFill>
              </a:rPr>
              <a:t>区別</a:t>
            </a:r>
            <a:r>
              <a:rPr kumimoji="1" lang="ja-JP" altLang="en-US" dirty="0">
                <a:solidFill>
                  <a:schemeClr val="tx2"/>
                </a:solidFill>
              </a:rPr>
              <a:t>できるように明確に</a:t>
            </a:r>
            <a:r>
              <a:rPr kumimoji="1" lang="ja-JP" altLang="en-US" dirty="0">
                <a:solidFill>
                  <a:srgbClr val="3333FF"/>
                </a:solidFill>
              </a:rPr>
              <a:t>限定する</a:t>
            </a:r>
            <a:r>
              <a:rPr kumimoji="1" lang="ja-JP" altLang="en-US" dirty="0"/>
              <a:t>こと</a:t>
            </a:r>
            <a:r>
              <a:rPr kumimoji="1" lang="ja-JP" altLang="en-US" sz="2000" dirty="0">
                <a:solidFill>
                  <a:schemeClr val="tx2"/>
                </a:solidFill>
              </a:rPr>
              <a:t>（広辞苑）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514350" indent="-514350">
              <a:buFont typeface="Arial" pitchFamily="34" charset="0"/>
              <a:buAutoNum type="arabicParenBoth"/>
            </a:pPr>
            <a:r>
              <a:rPr kumimoji="1" lang="ja-JP" altLang="en-US" dirty="0"/>
              <a:t>機械と器械</a:t>
            </a:r>
            <a:endParaRPr kumimoji="1" lang="en-US" altLang="ja-JP" sz="2000" dirty="0"/>
          </a:p>
          <a:p>
            <a:pPr marL="793432" lvl="1" indent="-514350"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機械：</a:t>
            </a:r>
            <a:r>
              <a:rPr kumimoji="1" lang="ja-JP" altLang="en-US" dirty="0">
                <a:solidFill>
                  <a:srgbClr val="3333FF"/>
                </a:solidFill>
              </a:rPr>
              <a:t>動力装置をもつ</a:t>
            </a:r>
            <a:r>
              <a:rPr kumimoji="1" lang="ja-JP" altLang="en-US" dirty="0">
                <a:solidFill>
                  <a:schemeClr val="tx2"/>
                </a:solidFill>
              </a:rPr>
              <a:t>複雑な道具</a:t>
            </a:r>
            <a:r>
              <a:rPr kumimoji="1" lang="ja-JP" altLang="en-US" sz="2000" dirty="0">
                <a:solidFill>
                  <a:schemeClr val="tx2"/>
                </a:solidFill>
              </a:rPr>
              <a:t>（</a:t>
            </a:r>
            <a:r>
              <a:rPr kumimoji="1" lang="en-US" altLang="ja-JP" sz="2000" dirty="0">
                <a:solidFill>
                  <a:schemeClr val="tx2"/>
                </a:solidFill>
              </a:rPr>
              <a:t>17</a:t>
            </a:r>
            <a:r>
              <a:rPr kumimoji="1" lang="ja-JP" altLang="en-US" sz="2000" dirty="0">
                <a:solidFill>
                  <a:schemeClr val="tx2"/>
                </a:solidFill>
              </a:rPr>
              <a:t>）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marL="793432" lvl="1" indent="-514350"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器械：動力装置を</a:t>
            </a:r>
            <a:r>
              <a:rPr kumimoji="1" lang="ja-JP" altLang="en-US" dirty="0">
                <a:solidFill>
                  <a:srgbClr val="3333FF"/>
                </a:solidFill>
              </a:rPr>
              <a:t>もたない</a:t>
            </a:r>
            <a:r>
              <a:rPr kumimoji="1" lang="ja-JP" altLang="en-US" dirty="0">
                <a:solidFill>
                  <a:schemeClr val="tx2"/>
                </a:solidFill>
              </a:rPr>
              <a:t>単純な道具</a:t>
            </a:r>
            <a:r>
              <a:rPr kumimoji="1" lang="ja-JP" altLang="en-US" sz="2000" dirty="0">
                <a:solidFill>
                  <a:schemeClr val="tx2"/>
                </a:solidFill>
              </a:rPr>
              <a:t>（</a:t>
            </a:r>
            <a:r>
              <a:rPr kumimoji="1" lang="en-US" altLang="ja-JP" sz="2000" dirty="0">
                <a:solidFill>
                  <a:schemeClr val="tx2"/>
                </a:solidFill>
              </a:rPr>
              <a:t>17</a:t>
            </a:r>
            <a:r>
              <a:rPr kumimoji="1" lang="ja-JP" altLang="en-US" sz="2000" dirty="0">
                <a:solidFill>
                  <a:schemeClr val="tx2"/>
                </a:solidFill>
              </a:rPr>
              <a:t>）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marL="793432" lvl="1" indent="-514350"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器具：道具、うつわ、</a:t>
            </a:r>
            <a:r>
              <a:rPr kumimoji="1" lang="ja-JP" altLang="en-US" dirty="0">
                <a:solidFill>
                  <a:srgbClr val="3333FF"/>
                </a:solidFill>
              </a:rPr>
              <a:t>しくみの簡単な器械</a:t>
            </a:r>
            <a:r>
              <a:rPr kumimoji="1" lang="ja-JP" altLang="en-US" dirty="0"/>
              <a:t>。</a:t>
            </a:r>
            <a:r>
              <a:rPr kumimoji="1" lang="ja-JP" altLang="en-US" dirty="0">
                <a:solidFill>
                  <a:srgbClr val="3333FF"/>
                </a:solidFill>
              </a:rPr>
              <a:t>家庭用電気器具</a:t>
            </a:r>
            <a:r>
              <a:rPr kumimoji="1" lang="ja-JP" altLang="en-US" sz="2000" dirty="0">
                <a:solidFill>
                  <a:schemeClr val="tx2"/>
                </a:solidFill>
              </a:rPr>
              <a:t>（広辞苑）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en-US" altLang="ja-JP" dirty="0">
                <a:solidFill>
                  <a:schemeClr val="tx2"/>
                </a:solidFill>
              </a:rPr>
              <a:t>(3)</a:t>
            </a:r>
            <a:r>
              <a:rPr kumimoji="1" lang="ja-JP" altLang="en-US" dirty="0">
                <a:solidFill>
                  <a:schemeClr val="tx2"/>
                </a:solidFill>
              </a:rPr>
              <a:t> 機器と機具</a:t>
            </a:r>
            <a:endParaRPr kumimoji="1" lang="en-US" altLang="ja-JP" dirty="0">
              <a:solidFill>
                <a:schemeClr val="tx2"/>
              </a:solidFill>
            </a:endParaRPr>
          </a:p>
          <a:p>
            <a:pPr marL="736282" lvl="1" indent="-457200"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機器：</a:t>
            </a:r>
            <a:r>
              <a:rPr kumimoji="1" lang="ja-JP" altLang="en-US" dirty="0">
                <a:solidFill>
                  <a:srgbClr val="3333FF"/>
                </a:solidFill>
              </a:rPr>
              <a:t>機械、器械、器具</a:t>
            </a:r>
            <a:r>
              <a:rPr kumimoji="1" lang="ja-JP" altLang="en-US" dirty="0">
                <a:solidFill>
                  <a:schemeClr val="tx2"/>
                </a:solidFill>
              </a:rPr>
              <a:t>の総称</a:t>
            </a:r>
            <a:r>
              <a:rPr kumimoji="1" lang="ja-JP" altLang="en-US" sz="2000" dirty="0">
                <a:solidFill>
                  <a:schemeClr val="tx2"/>
                </a:solidFill>
              </a:rPr>
              <a:t>（広辞苑）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marL="736282" lvl="1" indent="-457200">
              <a:buFont typeface="Wingdings" panose="05000000000000000000" pitchFamily="2" charset="2"/>
              <a:buChar char="l"/>
            </a:pPr>
            <a:r>
              <a:rPr kumimoji="1" lang="ja-JP" altLang="en-US" dirty="0">
                <a:solidFill>
                  <a:schemeClr val="tx2"/>
                </a:solidFill>
              </a:rPr>
              <a:t>機具：</a:t>
            </a:r>
            <a:r>
              <a:rPr kumimoji="1" lang="ja-JP" altLang="en-US" dirty="0">
                <a:solidFill>
                  <a:srgbClr val="3333FF"/>
                </a:solidFill>
              </a:rPr>
              <a:t>器械と器具</a:t>
            </a:r>
            <a:r>
              <a:rPr kumimoji="1" lang="ja-JP" altLang="en-US" sz="2200" dirty="0">
                <a:solidFill>
                  <a:schemeClr val="tx2"/>
                </a:solidFill>
              </a:rPr>
              <a:t>（広辞苑）</a:t>
            </a:r>
            <a:endParaRPr kumimoji="1" lang="en-US" altLang="ja-JP" sz="28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40</a:t>
            </a:fld>
            <a:endParaRPr lang="ja-JP" altLang="en-US" dirty="0"/>
          </a:p>
        </p:txBody>
      </p:sp>
      <p:pic>
        <p:nvPicPr>
          <p:cNvPr id="8" name="図 7">
            <a:hlinkClick r:id="rId2" action="ppaction://hlinksldjump"/>
            <a:extLst>
              <a:ext uri="{FF2B5EF4-FFF2-40B4-BE49-F238E27FC236}">
                <a16:creationId xmlns:a16="http://schemas.microsoft.com/office/drawing/2014/main" id="{D9318ED5-47A9-7751-0E9B-420B04E63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06180" y="2492896"/>
            <a:ext cx="396000" cy="314012"/>
          </a:xfrm>
          <a:prstGeom prst="rect">
            <a:avLst/>
          </a:prstGeom>
        </p:spPr>
      </p:pic>
      <p:pic>
        <p:nvPicPr>
          <p:cNvPr id="9" name="図 8">
            <a:hlinkClick r:id="rId2" action="ppaction://hlinksldjump"/>
            <a:extLst>
              <a:ext uri="{FF2B5EF4-FFF2-40B4-BE49-F238E27FC236}">
                <a16:creationId xmlns:a16="http://schemas.microsoft.com/office/drawing/2014/main" id="{BD11F2CC-CC7F-B810-CFDC-0E05FC43B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68919" y="5853324"/>
            <a:ext cx="396000" cy="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1.1 </a:t>
            </a:r>
            <a:r>
              <a:rPr kumimoji="1" lang="ja-JP" altLang="en-US" dirty="0"/>
              <a:t>一般常識の共通点</a:t>
            </a:r>
            <a:endParaRPr kumimoji="1" lang="en-US" altLang="ja-JP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6" y="1818056"/>
            <a:ext cx="10297144" cy="4506545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800"/>
              </a:lnSpc>
              <a:buFont typeface="Wingdings" panose="05000000000000000000" pitchFamily="2" charset="2"/>
              <a:buChar char="u"/>
            </a:pPr>
            <a:r>
              <a:rPr kumimoji="1" lang="ja-JP" altLang="en-US" dirty="0"/>
              <a:t>「</a:t>
            </a:r>
            <a:r>
              <a:rPr kumimoji="1" lang="ja-JP" altLang="en-US" dirty="0">
                <a:solidFill>
                  <a:srgbClr val="3333FF"/>
                </a:solidFill>
              </a:rPr>
              <a:t>コンピュータ</a:t>
            </a:r>
            <a:r>
              <a:rPr kumimoji="1" lang="ja-JP" altLang="en-US" dirty="0"/>
              <a:t>」を</a:t>
            </a:r>
            <a:r>
              <a:rPr kumimoji="1" lang="ja-JP" altLang="en-US" dirty="0">
                <a:solidFill>
                  <a:srgbClr val="3333FF"/>
                </a:solidFill>
              </a:rPr>
              <a:t>計算のための道具</a:t>
            </a:r>
            <a:r>
              <a:rPr kumimoji="1" lang="ja-JP" altLang="en-US" dirty="0"/>
              <a:t>と考えると</a:t>
            </a:r>
            <a:endParaRPr kumimoji="1" lang="en-US" altLang="ja-JP" dirty="0"/>
          </a:p>
          <a:p>
            <a:pPr marL="457200" indent="-457200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kumimoji="1" lang="ja-JP" altLang="en-US" dirty="0"/>
              <a:t>「</a:t>
            </a:r>
            <a:r>
              <a:rPr kumimoji="1" lang="ja-JP" altLang="en-US" dirty="0">
                <a:solidFill>
                  <a:srgbClr val="3333FF"/>
                </a:solidFill>
              </a:rPr>
              <a:t>そろばん</a:t>
            </a:r>
            <a:r>
              <a:rPr kumimoji="1" lang="ja-JP" altLang="en-US" dirty="0"/>
              <a:t>」も</a:t>
            </a:r>
            <a:r>
              <a:rPr kumimoji="1" lang="ja-JP" altLang="en-US" dirty="0">
                <a:solidFill>
                  <a:srgbClr val="3333FF"/>
                </a:solidFill>
              </a:rPr>
              <a:t>計算のための道具</a:t>
            </a:r>
            <a:endParaRPr lang="en-US" altLang="ja-JP" dirty="0">
              <a:solidFill>
                <a:srgbClr val="3333FF"/>
              </a:solidFill>
            </a:endParaRPr>
          </a:p>
          <a:p>
            <a:pPr marL="457200" indent="-457200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kumimoji="1" lang="ja-JP" altLang="en-US" dirty="0"/>
              <a:t>共通点は「</a:t>
            </a:r>
            <a:r>
              <a:rPr kumimoji="1" lang="ja-JP" altLang="en-US" dirty="0">
                <a:solidFill>
                  <a:srgbClr val="3333FF"/>
                </a:solidFill>
              </a:rPr>
              <a:t>計算用道具</a:t>
            </a:r>
            <a:r>
              <a:rPr kumimoji="1" lang="ja-JP" altLang="en-US" dirty="0"/>
              <a:t>」という点</a:t>
            </a:r>
            <a:endParaRPr kumimoji="1" lang="en-US" altLang="ja-JP" dirty="0"/>
          </a:p>
          <a:p>
            <a:pPr marL="457200" indent="-457200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kumimoji="1" lang="ja-JP" altLang="en-US" dirty="0"/>
              <a:t>しかし、「コンピュータ」は計算用道具だけでなく、現代では、</a:t>
            </a:r>
            <a:br>
              <a:rPr kumimoji="1" lang="en-US" altLang="ja-JP" dirty="0"/>
            </a:br>
            <a:r>
              <a:rPr kumimoji="1" lang="ja-JP" altLang="en-US" dirty="0"/>
              <a:t>銀行の</a:t>
            </a:r>
            <a:r>
              <a:rPr kumimoji="1" lang="en-US" altLang="ja-JP" dirty="0">
                <a:solidFill>
                  <a:srgbClr val="3333FF"/>
                </a:solidFill>
              </a:rPr>
              <a:t>ATM</a:t>
            </a:r>
            <a:r>
              <a:rPr kumimoji="1" lang="ja-JP" altLang="en-US" dirty="0">
                <a:solidFill>
                  <a:srgbClr val="3333FF"/>
                </a:solidFill>
              </a:rPr>
              <a:t>を制御</a:t>
            </a:r>
            <a:r>
              <a:rPr kumimoji="1" lang="ja-JP" altLang="en-US" dirty="0"/>
              <a:t>したり、交通機関の</a:t>
            </a:r>
            <a:r>
              <a:rPr kumimoji="1" lang="ja-JP" altLang="en-US" dirty="0">
                <a:solidFill>
                  <a:srgbClr val="3333FF"/>
                </a:solidFill>
              </a:rPr>
              <a:t>運行制御</a:t>
            </a:r>
            <a:r>
              <a:rPr kumimoji="1" lang="ja-JP" altLang="en-US" dirty="0"/>
              <a:t>をしたり、</a:t>
            </a:r>
            <a:br>
              <a:rPr kumimoji="1" lang="en-US" altLang="ja-JP" dirty="0"/>
            </a:br>
            <a:r>
              <a:rPr kumimoji="1" lang="ja-JP" altLang="en-US" dirty="0"/>
              <a:t>社会生活に幅広く使われ、なくてはならないもの</a:t>
            </a:r>
            <a:endParaRPr kumimoji="1" lang="en-US" altLang="ja-JP" dirty="0"/>
          </a:p>
          <a:p>
            <a:pPr marL="457200" indent="-457200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kumimoji="1" lang="ja-JP" altLang="en-US" dirty="0"/>
              <a:t>それでは、</a:t>
            </a:r>
            <a:r>
              <a:rPr kumimoji="1" lang="ja-JP" altLang="en-US" dirty="0">
                <a:solidFill>
                  <a:srgbClr val="3333FF"/>
                </a:solidFill>
              </a:rPr>
              <a:t>両者の定義</a:t>
            </a:r>
            <a:r>
              <a:rPr kumimoji="1" lang="ja-JP" altLang="en-US" dirty="0"/>
              <a:t>を詳しく観ていきましょう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5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6958508" y="346684"/>
            <a:ext cx="51845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１．そろばんとコンピュータの共通点は？</a:t>
            </a:r>
          </a:p>
        </p:txBody>
      </p:sp>
      <p:pic>
        <p:nvPicPr>
          <p:cNvPr id="8" name="図 7">
            <a:hlinkClick r:id="rId2" action="ppaction://hlinksldjump"/>
            <a:extLst>
              <a:ext uri="{FF2B5EF4-FFF2-40B4-BE49-F238E27FC236}">
                <a16:creationId xmlns:a16="http://schemas.microsoft.com/office/drawing/2014/main" id="{E885134E-691B-8056-803C-6FA3256D5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14292" y="5805264"/>
            <a:ext cx="396000" cy="314012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FA09DE5-F914-4902-25B6-732804D82A7B}"/>
              </a:ext>
            </a:extLst>
          </p:cNvPr>
          <p:cNvCxnSpPr>
            <a:cxnSpLocks/>
          </p:cNvCxnSpPr>
          <p:nvPr/>
        </p:nvCxnSpPr>
        <p:spPr>
          <a:xfrm flipV="1">
            <a:off x="4340385" y="-844799"/>
            <a:ext cx="2690131" cy="2532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図 119">
            <a:extLst>
              <a:ext uri="{FF2B5EF4-FFF2-40B4-BE49-F238E27FC236}">
                <a16:creationId xmlns:a16="http://schemas.microsoft.com/office/drawing/2014/main" id="{8EC1E79E-B43D-E8A2-ED57-B4280F176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690" y="887754"/>
            <a:ext cx="2014691" cy="1613881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AB5974CF-8411-8CDC-0674-B8E5D27204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41" y="2276872"/>
            <a:ext cx="256518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1.2 </a:t>
            </a:r>
            <a:r>
              <a:rPr kumimoji="1" lang="ja-JP" altLang="en-US" dirty="0"/>
              <a:t>そろばん とはなにか</a:t>
            </a:r>
            <a:r>
              <a:rPr kumimoji="1" lang="en-US" altLang="ja-JP" dirty="0"/>
              <a:t>-1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5" y="1676400"/>
            <a:ext cx="10558910" cy="483491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en-US" altLang="ja-JP" sz="3200" dirty="0"/>
              <a:t>(1) </a:t>
            </a:r>
            <a:r>
              <a:rPr kumimoji="1" lang="ja-JP" altLang="en-US" sz="3200" dirty="0"/>
              <a:t>そろばんの</a:t>
            </a:r>
            <a:r>
              <a:rPr kumimoji="1" lang="ja-JP" altLang="en-US" sz="3200" dirty="0">
                <a:solidFill>
                  <a:srgbClr val="3333FF"/>
                </a:solidFill>
              </a:rPr>
              <a:t>定義</a:t>
            </a:r>
            <a:endParaRPr lang="en-US" altLang="ja-JP" sz="3200" dirty="0">
              <a:solidFill>
                <a:srgbClr val="3333FF"/>
              </a:solidFill>
            </a:endParaRPr>
          </a:p>
          <a:p>
            <a:pPr marL="736282" lvl="1" indent="-4572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dirty="0">
                <a:solidFill>
                  <a:schemeClr val="tx2"/>
                </a:solidFill>
              </a:rPr>
              <a:t>計算補助用具の一種で、串（細い棒）で刺した</a:t>
            </a:r>
            <a:r>
              <a:rPr kumimoji="1" lang="ja-JP" altLang="en-US" dirty="0">
                <a:solidFill>
                  <a:srgbClr val="3333FF"/>
                </a:solidFill>
              </a:rPr>
              <a:t>珠を移動</a:t>
            </a:r>
            <a:r>
              <a:rPr kumimoji="1" lang="ja-JP" altLang="en-US" dirty="0">
                <a:solidFill>
                  <a:schemeClr val="tx2"/>
                </a:solidFill>
              </a:rPr>
              <a:t>させ、</a:t>
            </a:r>
            <a:br>
              <a:rPr kumimoji="1" lang="en-US" altLang="ja-JP" dirty="0"/>
            </a:br>
            <a:r>
              <a:rPr kumimoji="1" lang="ja-JP" altLang="en-US" dirty="0">
                <a:solidFill>
                  <a:schemeClr val="tx2"/>
                </a:solidFill>
              </a:rPr>
              <a:t>その位置で</a:t>
            </a:r>
            <a:r>
              <a:rPr kumimoji="1" lang="ja-JP" altLang="en-US" dirty="0">
                <a:solidFill>
                  <a:srgbClr val="3333FF"/>
                </a:solidFill>
              </a:rPr>
              <a:t>数を表現</a:t>
            </a:r>
            <a:r>
              <a:rPr kumimoji="1" lang="ja-JP" altLang="en-US" dirty="0">
                <a:solidFill>
                  <a:schemeClr val="tx2"/>
                </a:solidFill>
              </a:rPr>
              <a:t>し、計算の助けとするもの</a:t>
            </a:r>
            <a:r>
              <a:rPr kumimoji="1" lang="en-US" altLang="ja-JP" sz="1800" dirty="0">
                <a:solidFill>
                  <a:schemeClr val="tx2"/>
                </a:solidFill>
              </a:rPr>
              <a:t>(3)</a:t>
            </a:r>
          </a:p>
          <a:p>
            <a:pPr marL="736282" lvl="1" indent="-4572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b="1" i="0" dirty="0">
                <a:solidFill>
                  <a:srgbClr val="3333FF"/>
                </a:solidFill>
                <a:effectLst/>
                <a:latin typeface="arial" panose="020B0604020202020204" pitchFamily="34" charset="0"/>
              </a:rPr>
              <a:t>珠算</a:t>
            </a:r>
            <a:r>
              <a:rPr lang="ja-JP" altLang="en-US" sz="2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ja-JP" altLang="en-US" sz="2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しゅざん）</a:t>
            </a:r>
            <a:r>
              <a:rPr lang="ja-JP" altLang="en-US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：そろばんを使った</a:t>
            </a:r>
            <a:r>
              <a:rPr lang="ja-JP" altLang="en-US" b="0" i="0" dirty="0">
                <a:solidFill>
                  <a:srgbClr val="3333FF"/>
                </a:solidFill>
                <a:effectLst/>
                <a:latin typeface="arial" panose="020B0604020202020204" pitchFamily="34" charset="0"/>
              </a:rPr>
              <a:t>計算</a:t>
            </a:r>
            <a:r>
              <a:rPr lang="ja-JP" altLang="en-US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のこと</a:t>
            </a:r>
            <a:r>
              <a:rPr lang="en-US" altLang="ja-JP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(16)</a:t>
            </a:r>
            <a:endParaRPr kumimoji="1" lang="en-US" altLang="ja-JP" dirty="0"/>
          </a:p>
          <a:p>
            <a:pPr marL="0" indent="0">
              <a:lnSpc>
                <a:spcPct val="110000"/>
              </a:lnSpc>
              <a:buNone/>
            </a:pPr>
            <a:r>
              <a:rPr kumimoji="1" lang="en-US" altLang="ja-JP" sz="3200" dirty="0"/>
              <a:t>(2) </a:t>
            </a:r>
            <a:r>
              <a:rPr kumimoji="1" lang="ja-JP" altLang="en-US" sz="3200" dirty="0"/>
              <a:t>そろばんの</a:t>
            </a:r>
            <a:r>
              <a:rPr kumimoji="1" lang="ja-JP" altLang="en-US" sz="3200" dirty="0">
                <a:solidFill>
                  <a:srgbClr val="3333FF"/>
                </a:solidFill>
              </a:rPr>
              <a:t>表記</a:t>
            </a:r>
            <a:endParaRPr kumimoji="1" lang="en-US" altLang="ja-JP" sz="3200" dirty="0">
              <a:solidFill>
                <a:srgbClr val="3333FF"/>
              </a:solidFill>
            </a:endParaRPr>
          </a:p>
          <a:p>
            <a:pPr marL="736282" lvl="1" indent="-4572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dirty="0">
                <a:solidFill>
                  <a:srgbClr val="3333FF"/>
                </a:solidFill>
              </a:rPr>
              <a:t>算盤</a:t>
            </a:r>
            <a:r>
              <a:rPr kumimoji="1" lang="ja-JP" altLang="en-US" dirty="0">
                <a:solidFill>
                  <a:schemeClr val="tx2"/>
                </a:solidFill>
              </a:rPr>
              <a:t>（中国：</a:t>
            </a:r>
            <a:r>
              <a:rPr kumimoji="1" lang="en-US" altLang="ja-JP" dirty="0" err="1">
                <a:solidFill>
                  <a:schemeClr val="tx2"/>
                </a:solidFill>
              </a:rPr>
              <a:t>suàn</a:t>
            </a:r>
            <a:r>
              <a:rPr lang="en-US" altLang="ja-JP" dirty="0">
                <a:solidFill>
                  <a:schemeClr val="tx2"/>
                </a:solidFill>
              </a:rPr>
              <a:t> </a:t>
            </a:r>
            <a:r>
              <a:rPr kumimoji="1" lang="en-US" altLang="ja-JP" dirty="0" err="1">
                <a:solidFill>
                  <a:schemeClr val="tx2"/>
                </a:solidFill>
              </a:rPr>
              <a:t>pán</a:t>
            </a:r>
            <a:r>
              <a:rPr kumimoji="1" lang="ja-JP" altLang="en-US" dirty="0">
                <a:solidFill>
                  <a:schemeClr val="tx2"/>
                </a:solidFill>
              </a:rPr>
              <a:t>、スアンパン） </a:t>
            </a:r>
            <a:br>
              <a:rPr kumimoji="1" lang="en-US" altLang="ja-JP" dirty="0">
                <a:solidFill>
                  <a:schemeClr val="tx2"/>
                </a:solidFill>
              </a:rPr>
            </a:br>
            <a:r>
              <a:rPr kumimoji="1" lang="ja-JP" altLang="en-US" dirty="0"/>
              <a:t>⇒ </a:t>
            </a:r>
            <a:r>
              <a:rPr kumimoji="1" lang="ja-JP" altLang="en-US" dirty="0">
                <a:solidFill>
                  <a:srgbClr val="3333FF"/>
                </a:solidFill>
              </a:rPr>
              <a:t>そおはん</a:t>
            </a:r>
            <a:r>
              <a:rPr kumimoji="1" lang="ja-JP" altLang="en-US" dirty="0">
                <a:solidFill>
                  <a:schemeClr val="tx2"/>
                </a:solidFill>
              </a:rPr>
              <a:t>、</a:t>
            </a:r>
            <a:r>
              <a:rPr kumimoji="1" lang="ja-JP" altLang="en-US" dirty="0">
                <a:solidFill>
                  <a:srgbClr val="3333FF"/>
                </a:solidFill>
              </a:rPr>
              <a:t>そろばん</a:t>
            </a:r>
            <a:r>
              <a:rPr kumimoji="1" lang="ja-JP" altLang="en-US" dirty="0">
                <a:solidFill>
                  <a:schemeClr val="tx2"/>
                </a:solidFill>
              </a:rPr>
              <a:t>（ 所六盤、日本風土記</a:t>
            </a:r>
            <a:r>
              <a:rPr kumimoji="1" lang="ja-JP" altLang="en-US" sz="2000" dirty="0">
                <a:solidFill>
                  <a:schemeClr val="tx2"/>
                </a:solidFill>
              </a:rPr>
              <a:t>：</a:t>
            </a:r>
            <a:r>
              <a:rPr kumimoji="1" lang="en-US" altLang="ja-JP" sz="2000" dirty="0">
                <a:solidFill>
                  <a:schemeClr val="tx2"/>
                </a:solidFill>
              </a:rPr>
              <a:t>16</a:t>
            </a:r>
            <a:r>
              <a:rPr kumimoji="1" lang="ja-JP" altLang="en-US" sz="2000" dirty="0">
                <a:solidFill>
                  <a:schemeClr val="tx2"/>
                </a:solidFill>
              </a:rPr>
              <a:t>世紀末</a:t>
            </a:r>
            <a:r>
              <a:rPr kumimoji="1" lang="en-US" altLang="ja-JP" sz="2000" dirty="0">
                <a:solidFill>
                  <a:schemeClr val="tx2"/>
                </a:solidFill>
              </a:rPr>
              <a:t>､</a:t>
            </a:r>
            <a:r>
              <a:rPr kumimoji="1" lang="ja-JP" altLang="en-US" sz="2000" dirty="0">
                <a:solidFill>
                  <a:schemeClr val="tx2"/>
                </a:solidFill>
              </a:rPr>
              <a:t>中国</a:t>
            </a:r>
            <a:r>
              <a:rPr kumimoji="1" lang="ja-JP" altLang="en-US" dirty="0">
                <a:solidFill>
                  <a:schemeClr val="tx2"/>
                </a:solidFill>
              </a:rPr>
              <a:t>） </a:t>
            </a:r>
            <a:r>
              <a:rPr kumimoji="1" lang="en-US" altLang="ja-JP" sz="1800" dirty="0">
                <a:solidFill>
                  <a:schemeClr val="tx2"/>
                </a:solidFill>
              </a:rPr>
              <a:t>(4),(2)</a:t>
            </a:r>
          </a:p>
          <a:p>
            <a:pPr marL="736282" lvl="1" indent="-45720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kumimoji="1" lang="ja-JP" altLang="en-US" dirty="0">
                <a:solidFill>
                  <a:schemeClr val="tx2"/>
                </a:solidFill>
              </a:rPr>
              <a:t>算盤の宛字として</a:t>
            </a:r>
            <a:r>
              <a:rPr kumimoji="1" lang="ja-JP" altLang="en-US" dirty="0">
                <a:solidFill>
                  <a:srgbClr val="3333FF"/>
                </a:solidFill>
              </a:rPr>
              <a:t>十露盤</a:t>
            </a:r>
            <a:r>
              <a:rPr kumimoji="1" lang="ja-JP" altLang="en-US" dirty="0"/>
              <a:t>（</a:t>
            </a:r>
            <a:r>
              <a:rPr lang="zh-TW" altLang="en-US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</a:rPr>
              <a:t>江戸時代前期</a:t>
            </a:r>
            <a:r>
              <a:rPr lang="ja-JP" altLang="en-US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</a:rPr>
              <a:t>）⇒ </a:t>
            </a:r>
            <a:r>
              <a:rPr lang="ja-JP" altLang="en-US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珠盤</a:t>
            </a:r>
            <a:r>
              <a:rPr lang="ja-JP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とも書く</a:t>
            </a:r>
            <a:r>
              <a:rPr lang="ja-JP" altLang="en-US" sz="1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（</a:t>
            </a:r>
            <a:r>
              <a:rPr lang="en-US" altLang="ja-JP" sz="1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15</a:t>
            </a:r>
            <a:r>
              <a:rPr lang="ja-JP" altLang="en-US" sz="1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）</a:t>
            </a:r>
            <a:br>
              <a:rPr lang="en-US" altLang="ja-JP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</a:br>
            <a:r>
              <a:rPr lang="ja-JP" altLang="en-US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</a:rPr>
              <a:t>⇒ </a:t>
            </a:r>
            <a:r>
              <a:rPr lang="ja-JP" altLang="en-US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朝鮮</a:t>
            </a:r>
            <a:r>
              <a:rPr lang="ja-JP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では</a:t>
            </a:r>
            <a:r>
              <a:rPr lang="ja-JP" altLang="en-US" b="0" i="0" dirty="0">
                <a:effectLst/>
                <a:latin typeface="Times New Roman" panose="02020603050405020304" pitchFamily="18" charset="0"/>
              </a:rPr>
              <a:t>「</a:t>
            </a:r>
            <a:r>
              <a:rPr lang="ja-JP" altLang="en-US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珠盤</a:t>
            </a:r>
            <a:r>
              <a:rPr lang="ja-JP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（チュバン）</a:t>
            </a:r>
            <a:r>
              <a:rPr lang="ja-JP" altLang="en-US" b="0" i="0" dirty="0">
                <a:effectLst/>
                <a:latin typeface="Times New Roman" panose="02020603050405020304" pitchFamily="18" charset="0"/>
              </a:rPr>
              <a:t>」</a:t>
            </a:r>
            <a:r>
              <a:rPr lang="ja-JP" altLang="en-US" sz="1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（</a:t>
            </a:r>
            <a:r>
              <a:rPr lang="en-US" altLang="ja-JP" sz="1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19</a:t>
            </a:r>
            <a:r>
              <a:rPr lang="ja-JP" altLang="en-US" sz="1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）</a:t>
            </a:r>
            <a:endParaRPr kumimoji="1" lang="en-US" altLang="ja-JP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6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6958508" y="346684"/>
            <a:ext cx="51845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１．そろばんとコンピュータの共通点は？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C7B16E7-7646-B6C4-55F4-B04D24C2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476" y="3284984"/>
            <a:ext cx="2784868" cy="14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260648"/>
            <a:ext cx="96012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1.2 </a:t>
            </a:r>
            <a:r>
              <a:rPr kumimoji="1" lang="ja-JP" altLang="en-US" dirty="0"/>
              <a:t>そろばん とはなにか</a:t>
            </a:r>
            <a:r>
              <a:rPr kumimoji="1" lang="en-US" altLang="ja-JP" dirty="0"/>
              <a:t>-2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5" y="1567551"/>
            <a:ext cx="9865097" cy="494376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(3) </a:t>
            </a:r>
            <a:r>
              <a:rPr kumimoji="1" lang="ja-JP" altLang="en-US" sz="3200" dirty="0">
                <a:solidFill>
                  <a:schemeClr val="tx2"/>
                </a:solidFill>
              </a:rPr>
              <a:t>そろばんの</a:t>
            </a:r>
            <a:r>
              <a:rPr kumimoji="1" lang="ja-JP" altLang="en-US" sz="3200" dirty="0">
                <a:solidFill>
                  <a:srgbClr val="3333FF"/>
                </a:solidFill>
              </a:rPr>
              <a:t>伝来</a:t>
            </a:r>
            <a:endParaRPr lang="en-US" altLang="ja-JP" sz="3200" dirty="0">
              <a:solidFill>
                <a:srgbClr val="3333FF"/>
              </a:solidFill>
            </a:endParaRPr>
          </a:p>
          <a:p>
            <a:pPr marL="736282" lvl="1" indent="-4572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室町時代後期</a:t>
            </a:r>
            <a:r>
              <a:rPr kumimoji="1" lang="ja-JP" altLang="en-US" sz="2800" dirty="0">
                <a:solidFill>
                  <a:schemeClr val="tx2"/>
                </a:solidFill>
              </a:rPr>
              <a:t>に中国から伝来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736282" lvl="1" indent="-4572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u="sng" dirty="0">
                <a:solidFill>
                  <a:srgbClr val="3333FF"/>
                </a:solidFill>
              </a:rPr>
              <a:t>日本最古</a:t>
            </a:r>
            <a:r>
              <a:rPr kumimoji="1" lang="ja-JP" altLang="en-US" sz="2800" dirty="0">
                <a:solidFill>
                  <a:schemeClr val="tx2"/>
                </a:solidFill>
              </a:rPr>
              <a:t>のそろばんは「</a:t>
            </a:r>
            <a:r>
              <a:rPr kumimoji="1" lang="zh-TW" altLang="en-US" sz="2800" dirty="0">
                <a:solidFill>
                  <a:srgbClr val="3333FF"/>
                </a:solidFill>
              </a:rPr>
              <a:t>四兵衛重勝拝領算盤</a:t>
            </a:r>
            <a:r>
              <a:rPr kumimoji="1" lang="ja-JP" altLang="en-US" sz="2800" dirty="0">
                <a:solidFill>
                  <a:schemeClr val="tx2"/>
                </a:solidFill>
              </a:rPr>
              <a:t>」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1010602" lvl="2" indent="-4572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en-US" altLang="ja-JP" dirty="0">
                <a:solidFill>
                  <a:schemeClr val="tx2"/>
                </a:solidFill>
              </a:rPr>
              <a:t>1587</a:t>
            </a:r>
            <a:r>
              <a:rPr kumimoji="1" lang="ja-JP" altLang="en-US" dirty="0">
                <a:solidFill>
                  <a:schemeClr val="tx2"/>
                </a:solidFill>
              </a:rPr>
              <a:t>年（室町時代後期）に秀吉が黒田官兵衛の家臣</a:t>
            </a:r>
            <a:br>
              <a:rPr kumimoji="1" lang="en-US" altLang="ja-JP" dirty="0">
                <a:solidFill>
                  <a:schemeClr val="tx2"/>
                </a:solidFill>
              </a:rPr>
            </a:br>
            <a:r>
              <a:rPr kumimoji="1" lang="ja-JP" altLang="en-US" dirty="0">
                <a:solidFill>
                  <a:schemeClr val="tx2"/>
                </a:solidFill>
              </a:rPr>
              <a:t>久野</a:t>
            </a:r>
            <a:r>
              <a:rPr kumimoji="1" lang="zh-TW" altLang="en-US" dirty="0">
                <a:solidFill>
                  <a:schemeClr val="tx2"/>
                </a:solidFill>
              </a:rPr>
              <a:t>四兵衛重勝</a:t>
            </a:r>
            <a:r>
              <a:rPr kumimoji="1" lang="ja-JP" altLang="en-US" dirty="0">
                <a:solidFill>
                  <a:schemeClr val="tx2"/>
                </a:solidFill>
              </a:rPr>
              <a:t>に授けた</a:t>
            </a:r>
            <a:r>
              <a:rPr kumimoji="1" lang="en-US" altLang="ja-JP" sz="1800" dirty="0">
                <a:solidFill>
                  <a:schemeClr val="tx2"/>
                </a:solidFill>
              </a:rPr>
              <a:t>(4)</a:t>
            </a:r>
          </a:p>
          <a:p>
            <a:pPr marL="0" indent="0">
              <a:lnSpc>
                <a:spcPct val="110000"/>
              </a:lnSpc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(4) </a:t>
            </a:r>
            <a:r>
              <a:rPr kumimoji="1" lang="ja-JP" altLang="en-US" sz="3200" dirty="0">
                <a:solidFill>
                  <a:schemeClr val="tx2"/>
                </a:solidFill>
              </a:rPr>
              <a:t>日本最古のそろばんの形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中国</a:t>
            </a:r>
            <a:r>
              <a:rPr kumimoji="1" lang="ja-JP" altLang="en-US" sz="2800" dirty="0">
                <a:solidFill>
                  <a:schemeClr val="tx2"/>
                </a:solidFill>
              </a:rPr>
              <a:t>のそろばんと同じ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1342072" lvl="3" indent="-5143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400" u="sng" dirty="0">
                <a:solidFill>
                  <a:schemeClr val="tx2"/>
                </a:solidFill>
              </a:rPr>
              <a:t>はり</a:t>
            </a:r>
            <a:r>
              <a:rPr kumimoji="1" lang="ja-JP" altLang="en-US" sz="2400" dirty="0">
                <a:solidFill>
                  <a:schemeClr val="tx2"/>
                </a:solidFill>
              </a:rPr>
              <a:t>の上に珠が</a:t>
            </a:r>
            <a:r>
              <a:rPr kumimoji="1" lang="ja-JP" altLang="en-US" sz="2400" dirty="0">
                <a:solidFill>
                  <a:srgbClr val="3333FF"/>
                </a:solidFill>
              </a:rPr>
              <a:t>２つ、</a:t>
            </a:r>
            <a:r>
              <a:rPr kumimoji="1" lang="ja-JP" altLang="en-US" sz="2400" dirty="0">
                <a:solidFill>
                  <a:schemeClr val="tx2"/>
                </a:solidFill>
              </a:rPr>
              <a:t>はりの下に珠が</a:t>
            </a:r>
            <a:r>
              <a:rPr kumimoji="1" lang="ja-JP" altLang="en-US" sz="2400" dirty="0">
                <a:solidFill>
                  <a:srgbClr val="3333FF"/>
                </a:solidFill>
              </a:rPr>
              <a:t>５つ</a:t>
            </a:r>
            <a:endParaRPr kumimoji="1" lang="en-US" altLang="ja-JP" sz="2400" dirty="0">
              <a:solidFill>
                <a:srgbClr val="3333FF"/>
              </a:solidFill>
            </a:endParaRPr>
          </a:p>
          <a:p>
            <a:pPr marL="1342072" lvl="3" indent="-5143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全部で</a:t>
            </a:r>
            <a:r>
              <a:rPr kumimoji="1" lang="en-US" altLang="ja-JP" sz="2600" dirty="0">
                <a:solidFill>
                  <a:srgbClr val="3333FF"/>
                </a:solidFill>
              </a:rPr>
              <a:t>15</a:t>
            </a:r>
            <a:r>
              <a:rPr kumimoji="1" lang="ja-JP" altLang="en-US" sz="2600" dirty="0">
                <a:solidFill>
                  <a:schemeClr val="tx2"/>
                </a:solidFill>
              </a:rPr>
              <a:t>になる</a:t>
            </a:r>
            <a:endParaRPr kumimoji="1" lang="en-US" altLang="ja-JP" sz="26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7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6958508" y="346684"/>
            <a:ext cx="51845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１．そろばんとコンピュータの共通点は？</a:t>
            </a:r>
          </a:p>
        </p:txBody>
      </p:sp>
      <p:pic>
        <p:nvPicPr>
          <p:cNvPr id="9" name="図 8">
            <a:hlinkClick r:id="rId2" action="ppaction://hlinksldjump"/>
            <a:extLst>
              <a:ext uri="{FF2B5EF4-FFF2-40B4-BE49-F238E27FC236}">
                <a16:creationId xmlns:a16="http://schemas.microsoft.com/office/drawing/2014/main" id="{1D3C182F-DABB-1132-62B7-28D1E8A3B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07432" y="4993080"/>
            <a:ext cx="375012" cy="29736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77A4AB-929B-5EAD-1744-B62061EFC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192" y="3017732"/>
            <a:ext cx="4906681" cy="2733425"/>
          </a:xfrm>
          <a:prstGeom prst="rect">
            <a:avLst/>
          </a:prstGeom>
        </p:spPr>
      </p:pic>
      <p:pic>
        <p:nvPicPr>
          <p:cNvPr id="13" name="図 12">
            <a:hlinkClick r:id="rId6" action="ppaction://hlinksldjump"/>
            <a:extLst>
              <a:ext uri="{FF2B5EF4-FFF2-40B4-BE49-F238E27FC236}">
                <a16:creationId xmlns:a16="http://schemas.microsoft.com/office/drawing/2014/main" id="{D9D1A0BE-93F5-4706-A063-E046D9F63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98583" y="3725421"/>
            <a:ext cx="396000" cy="3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683" y="247409"/>
            <a:ext cx="96012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1.3 </a:t>
            </a:r>
            <a:r>
              <a:rPr kumimoji="1" lang="ja-JP" altLang="en-US" dirty="0"/>
              <a:t>コンピュータ とはなにか</a:t>
            </a:r>
            <a:r>
              <a:rPr kumimoji="1" lang="en-US" altLang="ja-JP" dirty="0"/>
              <a:t>-1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187" y="1503692"/>
            <a:ext cx="10440889" cy="5007623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kumimoji="1" lang="en-US" altLang="ja-JP" sz="3200" dirty="0"/>
              <a:t>(1) </a:t>
            </a:r>
            <a:r>
              <a:rPr kumimoji="1" lang="ja-JP" altLang="en-US" sz="3200" dirty="0"/>
              <a:t>コンピュータの定義</a:t>
            </a:r>
            <a:endParaRPr kumimoji="1" lang="en-US" altLang="ja-JP" sz="3200" dirty="0"/>
          </a:p>
          <a:p>
            <a:pPr marL="736282" lvl="1" indent="-457200">
              <a:spcBef>
                <a:spcPts val="1800"/>
              </a:spcBef>
              <a:buFont typeface="Wingdings" panose="05000000000000000000" pitchFamily="2" charset="2"/>
              <a:buChar char="u"/>
            </a:pPr>
            <a:r>
              <a:rPr lang="ja-JP" altLang="en-US" sz="2800" dirty="0"/>
              <a:t>一般的な</a:t>
            </a:r>
            <a:r>
              <a:rPr lang="ja-JP" altLang="en-US" sz="2800" dirty="0">
                <a:solidFill>
                  <a:srgbClr val="3333FF"/>
                </a:solidFill>
              </a:rPr>
              <a:t>定義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1010602" lvl="2" indent="-457200">
              <a:spcBef>
                <a:spcPts val="1800"/>
              </a:spcBef>
              <a:buFont typeface="Wingdings" panose="05000000000000000000" pitchFamily="2" charset="2"/>
              <a:buChar char="l"/>
            </a:pPr>
            <a:r>
              <a:rPr lang="ja-JP" altLang="en-US" dirty="0"/>
              <a:t>外部から</a:t>
            </a:r>
            <a:r>
              <a:rPr lang="ja-JP" altLang="en-US" u="sng" dirty="0">
                <a:uFill>
                  <a:solidFill>
                    <a:srgbClr val="FF0000"/>
                  </a:solidFill>
                </a:uFill>
              </a:rPr>
              <a:t>設定された</a:t>
            </a:r>
            <a:r>
              <a:rPr lang="ja-JP" altLang="en-US" u="sng" dirty="0">
                <a:solidFill>
                  <a:srgbClr val="3333FF"/>
                </a:solidFill>
                <a:uFill>
                  <a:solidFill>
                    <a:srgbClr val="FF0000"/>
                  </a:solidFill>
                </a:uFill>
              </a:rPr>
              <a:t>計算手順</a:t>
            </a:r>
            <a:r>
              <a:rPr lang="ja-JP" altLang="en-US" dirty="0"/>
              <a:t>にしたがって</a:t>
            </a:r>
            <a:br>
              <a:rPr lang="en-US" altLang="ja-JP" dirty="0"/>
            </a:br>
            <a:r>
              <a:rPr lang="ja-JP" altLang="en-US" dirty="0">
                <a:solidFill>
                  <a:srgbClr val="3333FF"/>
                </a:solidFill>
              </a:rPr>
              <a:t>データ処理</a:t>
            </a:r>
            <a:r>
              <a:rPr lang="ja-JP" altLang="en-US" dirty="0"/>
              <a:t>を行う機械</a:t>
            </a:r>
            <a:r>
              <a:rPr lang="ja-JP" altLang="en-US" sz="1800" dirty="0"/>
              <a:t>（</a:t>
            </a:r>
            <a:r>
              <a:rPr lang="en-US" altLang="ja-JP" sz="1800" dirty="0"/>
              <a:t>9</a:t>
            </a:r>
            <a:r>
              <a:rPr lang="ja-JP" altLang="en-US" sz="1800" dirty="0"/>
              <a:t>）</a:t>
            </a:r>
            <a:endParaRPr lang="en-US" altLang="ja-JP" sz="1800" dirty="0"/>
          </a:p>
          <a:p>
            <a:pPr marL="1010602" lvl="2" indent="-45720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rgbClr val="3333FF"/>
                </a:solidFill>
              </a:rPr>
              <a:t>電子計算機</a:t>
            </a:r>
            <a:r>
              <a:rPr lang="ja-JP" altLang="en-US" dirty="0"/>
              <a:t>だけではない ⇒ </a:t>
            </a:r>
            <a:r>
              <a:rPr lang="ja-JP" altLang="en-US" dirty="0">
                <a:solidFill>
                  <a:srgbClr val="3333FF"/>
                </a:solidFill>
              </a:rPr>
              <a:t>マイコン</a:t>
            </a:r>
            <a:r>
              <a:rPr lang="ja-JP" altLang="en-US" dirty="0"/>
              <a:t>も</a:t>
            </a:r>
            <a:endParaRPr lang="en-US" altLang="ja-JP" dirty="0"/>
          </a:p>
          <a:p>
            <a:pPr marL="736282" lvl="1" indent="-45720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lang="ja-JP" altLang="en-US" dirty="0"/>
              <a:t>そろばんはコンピュータか</a:t>
            </a:r>
            <a:endParaRPr lang="en-US" altLang="ja-JP" dirty="0"/>
          </a:p>
          <a:p>
            <a:pPr marL="1010602" lvl="2" indent="-45720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dirty="0"/>
              <a:t>計算手順は</a:t>
            </a:r>
            <a:r>
              <a:rPr lang="ja-JP" altLang="en-US" dirty="0">
                <a:solidFill>
                  <a:srgbClr val="3333FF"/>
                </a:solidFill>
              </a:rPr>
              <a:t>人間</a:t>
            </a:r>
            <a:r>
              <a:rPr lang="ja-JP" altLang="en-US" dirty="0"/>
              <a:t>が担当するので、そろばんは</a:t>
            </a:r>
            <a:r>
              <a:rPr lang="ja-JP" altLang="en-US" dirty="0">
                <a:solidFill>
                  <a:srgbClr val="3333FF"/>
                </a:solidFill>
              </a:rPr>
              <a:t>コンピュータではない</a:t>
            </a:r>
            <a:r>
              <a:rPr lang="en-US" altLang="ja-JP" sz="1800" dirty="0">
                <a:solidFill>
                  <a:schemeClr val="tx2"/>
                </a:solidFill>
              </a:rPr>
              <a:t>(18</a:t>
            </a:r>
            <a:r>
              <a:rPr lang="ja-JP" altLang="en-US" sz="1800" dirty="0">
                <a:solidFill>
                  <a:schemeClr val="tx2"/>
                </a:solidFill>
              </a:rPr>
              <a:t>）</a:t>
            </a:r>
            <a:endParaRPr lang="en-US" altLang="ja-JP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8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6958508" y="346684"/>
            <a:ext cx="51845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１．そろばんとコンピュータの共通点は？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221BA3-047A-BFB7-99BE-847DFB61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692" y="2237026"/>
            <a:ext cx="2592000" cy="16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196EB-F41F-454B-A4E2-BBB31AF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683" y="247409"/>
            <a:ext cx="96012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>
                <a:solidFill>
                  <a:schemeClr val="tx2"/>
                </a:solidFill>
              </a:rPr>
              <a:t>1.3 </a:t>
            </a:r>
            <a:r>
              <a:rPr kumimoji="1" lang="ja-JP" altLang="en-US" dirty="0">
                <a:solidFill>
                  <a:schemeClr val="tx2"/>
                </a:solidFill>
              </a:rPr>
              <a:t>コンピュータ とはなにか</a:t>
            </a:r>
            <a:r>
              <a:rPr kumimoji="1" lang="en-US" altLang="ja-JP" dirty="0">
                <a:solidFill>
                  <a:schemeClr val="tx2"/>
                </a:solidFill>
              </a:rPr>
              <a:t>-2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67F68-BE46-484D-9DB8-AD277493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187" y="1503692"/>
            <a:ext cx="10558638" cy="500762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kumimoji="1" lang="en-US" altLang="ja-JP" sz="3200" dirty="0">
                <a:solidFill>
                  <a:schemeClr val="tx2"/>
                </a:solidFill>
              </a:rPr>
              <a:t>(2) </a:t>
            </a:r>
            <a:r>
              <a:rPr kumimoji="1" lang="ja-JP" altLang="en-US" sz="3200" dirty="0">
                <a:solidFill>
                  <a:schemeClr val="tx2"/>
                </a:solidFill>
              </a:rPr>
              <a:t>用語としての変遷</a:t>
            </a:r>
            <a:endParaRPr kumimoji="1" lang="en-US" altLang="ja-JP" sz="32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計算する人</a:t>
            </a:r>
            <a:r>
              <a:rPr kumimoji="1" lang="ja-JP" altLang="en-US" sz="2800" dirty="0">
                <a:solidFill>
                  <a:schemeClr val="tx2"/>
                </a:solidFill>
              </a:rPr>
              <a:t>（</a:t>
            </a:r>
            <a:r>
              <a:rPr kumimoji="1" lang="en-US" altLang="ja-JP" sz="2800" dirty="0">
                <a:solidFill>
                  <a:schemeClr val="tx2"/>
                </a:solidFill>
              </a:rPr>
              <a:t> </a:t>
            </a:r>
            <a:r>
              <a:rPr kumimoji="1" lang="en-US" altLang="ja-JP" sz="2800" dirty="0">
                <a:solidFill>
                  <a:srgbClr val="3333FF"/>
                </a:solidFill>
              </a:rPr>
              <a:t>1640</a:t>
            </a:r>
            <a:r>
              <a:rPr kumimoji="1" lang="ja-JP" altLang="en-US" sz="2800" dirty="0">
                <a:solidFill>
                  <a:srgbClr val="3333FF"/>
                </a:solidFill>
              </a:rPr>
              <a:t>年</a:t>
            </a:r>
            <a:r>
              <a:rPr kumimoji="1" lang="ja-JP" altLang="en-US" sz="2800" dirty="0"/>
              <a:t>代から</a:t>
            </a:r>
            <a:r>
              <a:rPr kumimoji="1" lang="en-US" altLang="ja-JP" sz="2800" dirty="0">
                <a:solidFill>
                  <a:srgbClr val="3333FF"/>
                </a:solidFill>
              </a:rPr>
              <a:t>1950</a:t>
            </a:r>
            <a:r>
              <a:rPr kumimoji="1" lang="ja-JP" altLang="en-US" sz="2800" dirty="0">
                <a:solidFill>
                  <a:srgbClr val="3333FF"/>
                </a:solidFill>
              </a:rPr>
              <a:t>年頃</a:t>
            </a:r>
            <a:r>
              <a:rPr kumimoji="1" lang="ja-JP" altLang="en-US" sz="2800" dirty="0">
                <a:solidFill>
                  <a:schemeClr val="tx2"/>
                </a:solidFill>
              </a:rPr>
              <a:t>まで使われた）</a:t>
            </a:r>
            <a:endParaRPr lang="en-US" altLang="ja-JP" sz="28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chemeClr val="tx2"/>
                </a:solidFill>
              </a:rPr>
              <a:t>コンピュターレ</a:t>
            </a:r>
            <a:r>
              <a:rPr kumimoji="1" lang="ja-JP" altLang="en-US" dirty="0">
                <a:solidFill>
                  <a:schemeClr val="tx2"/>
                </a:solidFill>
              </a:rPr>
              <a:t>（ラテン語） </a:t>
            </a:r>
            <a:r>
              <a:rPr kumimoji="1" lang="ja-JP" altLang="en-US" sz="2800" dirty="0">
                <a:solidFill>
                  <a:schemeClr val="tx2"/>
                </a:solidFill>
              </a:rPr>
              <a:t>＝ </a:t>
            </a:r>
            <a:r>
              <a:rPr kumimoji="1" lang="ja-JP" altLang="en-US" sz="2800" dirty="0">
                <a:solidFill>
                  <a:srgbClr val="3333FF"/>
                </a:solidFill>
              </a:rPr>
              <a:t>計算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1067752" lvl="2" indent="-5143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chemeClr val="tx2"/>
                </a:solidFill>
              </a:rPr>
              <a:t>コンピュート</a:t>
            </a:r>
            <a:r>
              <a:rPr kumimoji="1" lang="ja-JP" altLang="en-US" dirty="0">
                <a:solidFill>
                  <a:schemeClr val="tx2"/>
                </a:solidFill>
              </a:rPr>
              <a:t>（英語） </a:t>
            </a:r>
            <a:r>
              <a:rPr kumimoji="1" lang="ja-JP" altLang="en-US" sz="2800" dirty="0">
                <a:solidFill>
                  <a:schemeClr val="tx2"/>
                </a:solidFill>
              </a:rPr>
              <a:t>＝ </a:t>
            </a:r>
            <a:r>
              <a:rPr kumimoji="1" lang="ja-JP" altLang="en-US" sz="2800" dirty="0">
                <a:solidFill>
                  <a:srgbClr val="3333FF"/>
                </a:solidFill>
              </a:rPr>
              <a:t>計算する</a:t>
            </a:r>
            <a:endParaRPr lang="en-US" altLang="ja-JP" sz="2800" dirty="0">
              <a:solidFill>
                <a:srgbClr val="3333FF"/>
              </a:solidFill>
            </a:endParaRPr>
          </a:p>
          <a:p>
            <a:pPr marL="1067752" lvl="2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rgbClr val="3333FF"/>
                </a:solidFill>
              </a:rPr>
              <a:t>コンピュータ</a:t>
            </a:r>
            <a:r>
              <a:rPr kumimoji="1" lang="ja-JP" altLang="en-US" sz="2800" dirty="0"/>
              <a:t> </a:t>
            </a:r>
            <a:r>
              <a:rPr kumimoji="1" lang="ja-JP" altLang="en-US" sz="2800" dirty="0">
                <a:solidFill>
                  <a:schemeClr val="tx2"/>
                </a:solidFill>
              </a:rPr>
              <a:t>＝</a:t>
            </a:r>
            <a:r>
              <a:rPr kumimoji="1" lang="ja-JP" altLang="en-US" sz="2800" dirty="0"/>
              <a:t> </a:t>
            </a:r>
            <a:r>
              <a:rPr kumimoji="1" lang="ja-JP" altLang="en-US" sz="2800" dirty="0">
                <a:solidFill>
                  <a:srgbClr val="3333FF"/>
                </a:solidFill>
              </a:rPr>
              <a:t>計算者</a:t>
            </a:r>
            <a:endParaRPr kumimoji="1" lang="en-US" altLang="ja-JP" sz="2800" dirty="0">
              <a:solidFill>
                <a:srgbClr val="3333FF"/>
              </a:solidFill>
            </a:endParaRPr>
          </a:p>
          <a:p>
            <a:pPr marL="1067752" lvl="2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solidFill>
                  <a:srgbClr val="3333FF"/>
                </a:solidFill>
              </a:rPr>
              <a:t>そろばんを使う人</a:t>
            </a:r>
            <a:r>
              <a:rPr kumimoji="1" lang="ja-JP" altLang="en-US" sz="2800" dirty="0">
                <a:solidFill>
                  <a:schemeClr val="tx2"/>
                </a:solidFill>
              </a:rPr>
              <a:t>はコンピュータとは呼ばれなかった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計算器</a:t>
            </a:r>
            <a:r>
              <a:rPr kumimoji="1" lang="ja-JP" altLang="en-US" sz="2800" dirty="0">
                <a:solidFill>
                  <a:schemeClr val="tx2"/>
                </a:solidFill>
              </a:rPr>
              <a:t>の意味が追加（</a:t>
            </a:r>
            <a:r>
              <a:rPr kumimoji="1" lang="en-US" altLang="ja-JP" sz="2800" dirty="0">
                <a:solidFill>
                  <a:srgbClr val="3333FF"/>
                </a:solidFill>
              </a:rPr>
              <a:t>1887</a:t>
            </a:r>
            <a:r>
              <a:rPr kumimoji="1" lang="ja-JP" altLang="en-US" sz="2800" dirty="0">
                <a:solidFill>
                  <a:srgbClr val="3333FF"/>
                </a:solidFill>
              </a:rPr>
              <a:t>年</a:t>
            </a:r>
            <a:r>
              <a:rPr kumimoji="1" lang="ja-JP" altLang="en-US" sz="2800" dirty="0"/>
              <a:t>以降</a:t>
            </a:r>
            <a:r>
              <a:rPr kumimoji="1" lang="ja-JP" altLang="en-US" sz="2800" dirty="0">
                <a:solidFill>
                  <a:schemeClr val="tx2"/>
                </a:solidFill>
              </a:rPr>
              <a:t>）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ホレリスの</a:t>
            </a:r>
            <a:r>
              <a:rPr kumimoji="1" lang="ja-JP" altLang="en-US" sz="2600" dirty="0">
                <a:solidFill>
                  <a:srgbClr val="3333FF"/>
                </a:solidFill>
              </a:rPr>
              <a:t>パンチカード</a:t>
            </a:r>
            <a:r>
              <a:rPr kumimoji="1" lang="ja-JP" altLang="en-US" sz="2600" dirty="0"/>
              <a:t>式</a:t>
            </a:r>
            <a:r>
              <a:rPr kumimoji="1" lang="ja-JP" altLang="en-US" sz="2600" dirty="0">
                <a:solidFill>
                  <a:schemeClr val="tx2"/>
                </a:solidFill>
              </a:rPr>
              <a:t>計算機 ⇒ 米国政調査用</a:t>
            </a:r>
            <a:r>
              <a:rPr kumimoji="1" lang="ja-JP" altLang="en-US" sz="2600" dirty="0">
                <a:solidFill>
                  <a:srgbClr val="3333FF"/>
                </a:solidFill>
              </a:rPr>
              <a:t>統計機</a:t>
            </a:r>
            <a:r>
              <a:rPr kumimoji="1" lang="en-US" altLang="ja-JP" sz="1900" dirty="0">
                <a:solidFill>
                  <a:schemeClr val="tx2"/>
                </a:solidFill>
              </a:rPr>
              <a:t>(10)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rgbClr val="3333FF"/>
                </a:solidFill>
              </a:rPr>
              <a:t>リレー式</a:t>
            </a:r>
            <a:r>
              <a:rPr kumimoji="1" lang="ja-JP" altLang="en-US" sz="2600" dirty="0">
                <a:solidFill>
                  <a:schemeClr val="tx2"/>
                </a:solidFill>
              </a:rPr>
              <a:t>計算機（</a:t>
            </a:r>
            <a:r>
              <a:rPr kumimoji="1" lang="ja-JP" altLang="en-US" sz="2600" dirty="0">
                <a:solidFill>
                  <a:srgbClr val="3333FF"/>
                </a:solidFill>
              </a:rPr>
              <a:t>電気機械式</a:t>
            </a:r>
            <a:r>
              <a:rPr kumimoji="1" lang="ja-JP" altLang="en-US" sz="2600" dirty="0">
                <a:solidFill>
                  <a:schemeClr val="tx2"/>
                </a:solidFill>
              </a:rPr>
              <a:t>計算機）：</a:t>
            </a:r>
            <a:r>
              <a:rPr kumimoji="1" lang="en-US" altLang="ja-JP" sz="2600" dirty="0" err="1">
                <a:solidFill>
                  <a:schemeClr val="tx2"/>
                </a:solidFill>
              </a:rPr>
              <a:t>MODELⅠ</a:t>
            </a:r>
            <a:r>
              <a:rPr kumimoji="1" lang="ja-JP" altLang="en-US" sz="2600" dirty="0">
                <a:solidFill>
                  <a:schemeClr val="tx2"/>
                </a:solidFill>
              </a:rPr>
              <a:t>、</a:t>
            </a:r>
            <a:r>
              <a:rPr kumimoji="1" lang="en-US" altLang="ja-JP" sz="2600" dirty="0" err="1">
                <a:solidFill>
                  <a:schemeClr val="tx2"/>
                </a:solidFill>
              </a:rPr>
              <a:t>MARKⅠ</a:t>
            </a:r>
            <a:endParaRPr kumimoji="1" lang="en-US" altLang="ja-JP" sz="2600" dirty="0">
              <a:solidFill>
                <a:schemeClr val="tx2"/>
              </a:solidFill>
            </a:endParaRPr>
          </a:p>
          <a:p>
            <a:pPr marL="793432" lvl="1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kumimoji="1" lang="ja-JP" altLang="en-US" sz="2800" dirty="0">
                <a:solidFill>
                  <a:srgbClr val="3333FF"/>
                </a:solidFill>
              </a:rPr>
              <a:t>電子計算機</a:t>
            </a:r>
            <a:r>
              <a:rPr kumimoji="1" lang="ja-JP" altLang="en-US" sz="2800" dirty="0">
                <a:solidFill>
                  <a:schemeClr val="tx2"/>
                </a:solidFill>
              </a:rPr>
              <a:t>の意味が追加（</a:t>
            </a:r>
            <a:r>
              <a:rPr kumimoji="1" lang="en-US" altLang="ja-JP" sz="2800" dirty="0">
                <a:solidFill>
                  <a:srgbClr val="3333FF"/>
                </a:solidFill>
              </a:rPr>
              <a:t>1946</a:t>
            </a:r>
            <a:r>
              <a:rPr kumimoji="1" lang="ja-JP" altLang="en-US" sz="2800" dirty="0">
                <a:solidFill>
                  <a:srgbClr val="3333FF"/>
                </a:solidFill>
              </a:rPr>
              <a:t>年</a:t>
            </a:r>
            <a:r>
              <a:rPr kumimoji="1" lang="ja-JP" altLang="en-US" sz="2800" dirty="0">
                <a:solidFill>
                  <a:schemeClr val="tx2"/>
                </a:solidFill>
              </a:rPr>
              <a:t>以降）</a:t>
            </a:r>
            <a:endParaRPr kumimoji="1" lang="en-US" altLang="ja-JP" sz="2800" dirty="0">
              <a:solidFill>
                <a:schemeClr val="tx2"/>
              </a:solidFill>
            </a:endParaRPr>
          </a:p>
          <a:p>
            <a:pPr marL="1067752" lvl="2" indent="-5143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kumimoji="1" lang="ja-JP" altLang="en-US" sz="2600" dirty="0">
                <a:solidFill>
                  <a:schemeClr val="tx2"/>
                </a:solidFill>
              </a:rPr>
              <a:t>ペンシルベニア大学の</a:t>
            </a:r>
            <a:r>
              <a:rPr kumimoji="1" lang="en-US" altLang="ja-JP" sz="2600" dirty="0">
                <a:solidFill>
                  <a:srgbClr val="3333FF"/>
                </a:solidFill>
              </a:rPr>
              <a:t>ENIAC</a:t>
            </a:r>
            <a:r>
              <a:rPr kumimoji="1" lang="ja-JP" altLang="en-US" sz="2600" dirty="0">
                <a:solidFill>
                  <a:schemeClr val="tx2"/>
                </a:solidFill>
              </a:rPr>
              <a:t>の完成</a:t>
            </a:r>
            <a:r>
              <a:rPr kumimoji="1" lang="en-US" altLang="ja-JP" sz="1900" dirty="0">
                <a:solidFill>
                  <a:schemeClr val="tx2"/>
                </a:solidFill>
              </a:rPr>
              <a:t>(10)</a:t>
            </a:r>
            <a:endParaRPr kumimoji="1" lang="en-US" altLang="ja-JP" sz="2600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3206A-7660-4998-9009-6213CC6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dirty="0"/>
              <a:t>そろばんとコンピュータの共通点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5E3655-B817-409E-BDAB-4BBFFE0C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講師：伊東俊彦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3AE38F-90D0-413A-8C9D-99387741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en-US" altLang="ja-JP" smtClean="0"/>
              <a:pPr algn="r"/>
              <a:t>9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3B5E5F-7CFD-4D71-B0BB-DF5A1571B96B}"/>
              </a:ext>
            </a:extLst>
          </p:cNvPr>
          <p:cNvSpPr txBox="1"/>
          <p:nvPr/>
        </p:nvSpPr>
        <p:spPr>
          <a:xfrm>
            <a:off x="6958508" y="346684"/>
            <a:ext cx="51845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dirty="0"/>
              <a:t>１．そろばんとコンピュータの共通点は？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EB4224C-E33F-5132-19CB-B4783DDA3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578" y="2064565"/>
            <a:ext cx="2027498" cy="17244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7F0626E-B0FA-ED10-FE1A-C589BAF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285" y="5015580"/>
            <a:ext cx="1811474" cy="130902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AA1313F4-5BB7-08EA-1F6E-7BA007E44DFE}"/>
              </a:ext>
            </a:extLst>
          </p:cNvPr>
          <p:cNvSpPr/>
          <p:nvPr/>
        </p:nvSpPr>
        <p:spPr>
          <a:xfrm rot="18096707">
            <a:off x="9674591" y="4163512"/>
            <a:ext cx="965279" cy="1536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A4FF8DBD-893F-A220-B5D2-52877D039EBC}"/>
              </a:ext>
            </a:extLst>
          </p:cNvPr>
          <p:cNvSpPr/>
          <p:nvPr/>
        </p:nvSpPr>
        <p:spPr>
          <a:xfrm rot="965674">
            <a:off x="9835316" y="5430281"/>
            <a:ext cx="432048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309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静寂 16 x 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73_TF02801109_TF02801109.potx" id="{5C434414-D834-4285-B0C2-6899578C1938}" vid="{C606DFB2-959A-4C3E-8AC5-6DC7149786E7}"/>
    </a:ext>
  </a:extLst>
</a:theme>
</file>

<file path=ppt/theme/theme2.xml><?xml version="1.0" encoding="utf-8"?>
<a:theme xmlns:a="http://schemas.openxmlformats.org/drawingml/2006/main" name="Office テーマ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purl.org/dc/terms/"/>
    <ds:schemaRef ds:uri="4873beb7-5857-4685-be1f-d57550cc96cc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落ち着いた自然のプレゼンテーション (ワイド画面)</Template>
  <TotalTime>4313</TotalTime>
  <Words>3234</Words>
  <Application>Microsoft Office PowerPoint</Application>
  <PresentationFormat>ユーザー設定</PresentationFormat>
  <Paragraphs>440</Paragraphs>
  <Slides>40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8" baseType="lpstr">
      <vt:lpstr>ＭＳ Ｐゴシック</vt:lpstr>
      <vt:lpstr>ＭＳ ゴシック</vt:lpstr>
      <vt:lpstr>Arial</vt:lpstr>
      <vt:lpstr>Arial</vt:lpstr>
      <vt:lpstr>Euphemia</vt:lpstr>
      <vt:lpstr>Times New Roman</vt:lpstr>
      <vt:lpstr>Wingdings</vt:lpstr>
      <vt:lpstr>静寂 16 x 9</vt:lpstr>
      <vt:lpstr>そろばん と コンピュータ の共通点</vt:lpstr>
      <vt:lpstr>自己紹介</vt:lpstr>
      <vt:lpstr>話の目次</vt:lpstr>
      <vt:lpstr>１．そろばんとコンピュータの共通点は？</vt:lpstr>
      <vt:lpstr>1.1 一般常識の共通点</vt:lpstr>
      <vt:lpstr>1.2 そろばん とはなにか-1</vt:lpstr>
      <vt:lpstr>1.2 そろばん とはなにか-2</vt:lpstr>
      <vt:lpstr>1.3 コンピュータ とはなにか-1</vt:lpstr>
      <vt:lpstr>1.3 コンピュータ とはなにか-2</vt:lpstr>
      <vt:lpstr>1.3 コンピュータ とはなにか-3</vt:lpstr>
      <vt:lpstr>1.4 共通点はなにか</vt:lpstr>
      <vt:lpstr>２．そろばんの特徴</vt:lpstr>
      <vt:lpstr>2.1 そろばんの起源-1</vt:lpstr>
      <vt:lpstr>2.1 そろばんの起源-2</vt:lpstr>
      <vt:lpstr>2.2 中国のそろばん</vt:lpstr>
      <vt:lpstr>2.3 日本のそろばん-1</vt:lpstr>
      <vt:lpstr>2.3 日本のそろばん-2</vt:lpstr>
      <vt:lpstr>３．コンピュータの特徴</vt:lpstr>
      <vt:lpstr>3.1 コンピュータの種類（演算用信号に着目して）</vt:lpstr>
      <vt:lpstr>3.2 アナログとディジタル-1</vt:lpstr>
      <vt:lpstr>3.2 アナログとディジタル-2</vt:lpstr>
      <vt:lpstr>４．そろばんとコンピュータの他の共通点-1</vt:lpstr>
      <vt:lpstr>4.1 現代のコンピュータ</vt:lpstr>
      <vt:lpstr>4.2 そろばんは？</vt:lpstr>
      <vt:lpstr>4.3 そろばんとコンピュータの共通点は</vt:lpstr>
      <vt:lpstr>・参考文献-1</vt:lpstr>
      <vt:lpstr>おわりに</vt:lpstr>
      <vt:lpstr>・参考写真-1</vt:lpstr>
      <vt:lpstr>・参考写真-2</vt:lpstr>
      <vt:lpstr>・参考写真-3</vt:lpstr>
      <vt:lpstr>・参考写真-4</vt:lpstr>
      <vt:lpstr>・参考写真-5</vt:lpstr>
      <vt:lpstr>・参考写真-6</vt:lpstr>
      <vt:lpstr>・参考写真-7</vt:lpstr>
      <vt:lpstr>3.3 計算機の歴史-1</vt:lpstr>
      <vt:lpstr>3.3 計算機の歴史-2</vt:lpstr>
      <vt:lpstr>3.4 ディジタル・コンピュータの発展-1</vt:lpstr>
      <vt:lpstr>3.4 ディジタル・コンピュータの発展-2</vt:lpstr>
      <vt:lpstr>3.5 これからのコンピュータ</vt:lpstr>
      <vt:lpstr>・参考用語-1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ソロバンとコンピュータ の共通点</dc:title>
  <dc:creator>伊東 俊彦</dc:creator>
  <cp:lastModifiedBy>伊東 俊彦</cp:lastModifiedBy>
  <cp:revision>172</cp:revision>
  <cp:lastPrinted>2022-07-20T03:33:08Z</cp:lastPrinted>
  <dcterms:created xsi:type="dcterms:W3CDTF">2022-04-06T13:22:28Z</dcterms:created>
  <dcterms:modified xsi:type="dcterms:W3CDTF">2023-04-05T06:42:40Z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